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4" r:id="rId20"/>
    <p:sldId id="275" r:id="rId21"/>
    <p:sldId id="276" r:id="rId22"/>
    <p:sldId id="278" r:id="rId23"/>
    <p:sldId id="279" r:id="rId24"/>
    <p:sldId id="280" r:id="rId25"/>
    <p:sldId id="281" r:id="rId26"/>
    <p:sldId id="282" r:id="rId27"/>
    <p:sldId id="283"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356D"/>
    <a:srgbClr val="F0B3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8E58-D432-4084-8351-4FA866F2AB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BB1CD-E363-4FD3-A435-165A16DB6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A44417-AD80-4BAD-A44D-33F627BB7156}"/>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5" name="Footer Placeholder 4">
            <a:extLst>
              <a:ext uri="{FF2B5EF4-FFF2-40B4-BE49-F238E27FC236}">
                <a16:creationId xmlns:a16="http://schemas.microsoft.com/office/drawing/2014/main" id="{E824A2B0-AB9A-47A6-95E5-0F32305B6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54EEA-1362-43A6-BCEC-7316B833847F}"/>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91014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E22E-0FE7-4DC4-A828-6410CC8017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69D20-B267-4389-A4EB-095C82336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25188-36B1-4413-A1E7-F51C11038574}"/>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5" name="Footer Placeholder 4">
            <a:extLst>
              <a:ext uri="{FF2B5EF4-FFF2-40B4-BE49-F238E27FC236}">
                <a16:creationId xmlns:a16="http://schemas.microsoft.com/office/drawing/2014/main" id="{DCC7930B-95E5-440D-8DEE-49C59C413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A87FA-84E7-4B1F-9225-2081ACA38854}"/>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3990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93F95-9A51-4F70-BEDB-AC05FB1DA0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23C329-3DDA-4A19-BFC0-862AFD82B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27377-28A6-4557-8803-FC4EE8A7F2C6}"/>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5" name="Footer Placeholder 4">
            <a:extLst>
              <a:ext uri="{FF2B5EF4-FFF2-40B4-BE49-F238E27FC236}">
                <a16:creationId xmlns:a16="http://schemas.microsoft.com/office/drawing/2014/main" id="{0B4DCF6F-2EA3-4C6F-8362-F71C6E7A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E4813-92CE-42F5-BBBB-C9158173841D}"/>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317923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5A3D-B562-465A-93DB-40DD6750BF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C107F3-48A0-4ADC-B814-8FD37D7DE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38743-28AA-4CAE-B696-731799AD47F4}"/>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5" name="Footer Placeholder 4">
            <a:extLst>
              <a:ext uri="{FF2B5EF4-FFF2-40B4-BE49-F238E27FC236}">
                <a16:creationId xmlns:a16="http://schemas.microsoft.com/office/drawing/2014/main" id="{1B897294-7821-42A1-A147-8EDB39F89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B7361-A46D-4BD8-A379-0378B15B3596}"/>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398869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D28A-7E90-44A4-AC73-6C38DF4073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95AE17-3BFA-4C02-9157-5F17314DB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CC85DA-F4CA-4BFD-91A4-5D9B85A351DB}"/>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5" name="Footer Placeholder 4">
            <a:extLst>
              <a:ext uri="{FF2B5EF4-FFF2-40B4-BE49-F238E27FC236}">
                <a16:creationId xmlns:a16="http://schemas.microsoft.com/office/drawing/2014/main" id="{3141ACE2-1C20-42B1-9085-8923579E7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F9D31-8AFF-46A2-9BAB-BDB51B4D3D78}"/>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76152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669A-8D9B-4647-988E-945234EF8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117AD-E845-409D-8279-75B61217B4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7F4DF-F844-4827-9672-8F79EF37F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3DB88C-6BB6-439E-9A1F-EFA05B76AA5E}"/>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6" name="Footer Placeholder 5">
            <a:extLst>
              <a:ext uri="{FF2B5EF4-FFF2-40B4-BE49-F238E27FC236}">
                <a16:creationId xmlns:a16="http://schemas.microsoft.com/office/drawing/2014/main" id="{C88828FF-6424-4AA4-B275-38DA99BF1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6AB38-AE62-4F29-B499-C123437FD96E}"/>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200920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D454-B98B-4EB4-9249-C7EA557D02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FC6E93-B86E-495C-8B59-FBACAE71C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1E659-411B-4654-8518-CE5EA8C87C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80A9B1-AD29-40A9-93D6-AF21B7FC6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3C9E40-C796-4630-917D-0CFCA48420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6E0704-D8C4-4EF8-85A4-23B7C028F449}"/>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8" name="Footer Placeholder 7">
            <a:extLst>
              <a:ext uri="{FF2B5EF4-FFF2-40B4-BE49-F238E27FC236}">
                <a16:creationId xmlns:a16="http://schemas.microsoft.com/office/drawing/2014/main" id="{D7605E87-8DE3-47EA-ADD3-982DD55E10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15B10E-7811-49C3-B439-F3D9A732149A}"/>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300425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5362-8B84-4D2F-8814-47D087A76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791AC2-C8BF-4418-AB29-514E4392EEAE}"/>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4" name="Footer Placeholder 3">
            <a:extLst>
              <a:ext uri="{FF2B5EF4-FFF2-40B4-BE49-F238E27FC236}">
                <a16:creationId xmlns:a16="http://schemas.microsoft.com/office/drawing/2014/main" id="{10003126-124C-4BF9-9CAC-E93B4F84EF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0F999-2383-4113-B3E8-3FCCA5668467}"/>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733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182DF-C362-404B-9A3E-2546D05AF655}"/>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3" name="Footer Placeholder 2">
            <a:extLst>
              <a:ext uri="{FF2B5EF4-FFF2-40B4-BE49-F238E27FC236}">
                <a16:creationId xmlns:a16="http://schemas.microsoft.com/office/drawing/2014/main" id="{4E11C683-FFFB-446D-9D8F-BC3C5702C4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69BFB-47C6-45C0-AD1E-23A5A4D603D5}"/>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64435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CCF03-AAEC-4DF5-AF1D-8CC56CAC4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3F071E-1D6C-4DF3-A377-1596A514A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02D81-AFD7-444F-AA5A-C3C5364B3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7906A-A982-4DEF-ABBF-63C4804EF17D}"/>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6" name="Footer Placeholder 5">
            <a:extLst>
              <a:ext uri="{FF2B5EF4-FFF2-40B4-BE49-F238E27FC236}">
                <a16:creationId xmlns:a16="http://schemas.microsoft.com/office/drawing/2014/main" id="{95FCE1B6-9807-4E37-A3BF-4FDCFF1A4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8FAD3-A6A1-4446-9632-A8FFCBB2D8F3}"/>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54403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2F71-8091-4377-AFF1-2DAA3745A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2A0CFD-EA89-4C90-942C-CED145DFC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7BD7C-A0F6-43BB-AEB1-1D58A2E5E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47784-AAC7-4EDC-93BD-687739DC37DB}"/>
              </a:ext>
            </a:extLst>
          </p:cNvPr>
          <p:cNvSpPr>
            <a:spLocks noGrp="1"/>
          </p:cNvSpPr>
          <p:nvPr>
            <p:ph type="dt" sz="half" idx="10"/>
          </p:nvPr>
        </p:nvSpPr>
        <p:spPr/>
        <p:txBody>
          <a:bodyPr/>
          <a:lstStyle/>
          <a:p>
            <a:fld id="{3B15B2B8-042A-4790-A314-C2F581B74955}" type="datetimeFigureOut">
              <a:rPr lang="en-US" smtClean="0"/>
              <a:t>5/8/2020</a:t>
            </a:fld>
            <a:endParaRPr lang="en-US"/>
          </a:p>
        </p:txBody>
      </p:sp>
      <p:sp>
        <p:nvSpPr>
          <p:cNvPr id="6" name="Footer Placeholder 5">
            <a:extLst>
              <a:ext uri="{FF2B5EF4-FFF2-40B4-BE49-F238E27FC236}">
                <a16:creationId xmlns:a16="http://schemas.microsoft.com/office/drawing/2014/main" id="{17D5CF44-9C01-4822-A9D8-13A20481B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E2E39-2AEF-4B1C-8F8C-9C0C9D8D927F}"/>
              </a:ext>
            </a:extLst>
          </p:cNvPr>
          <p:cNvSpPr>
            <a:spLocks noGrp="1"/>
          </p:cNvSpPr>
          <p:nvPr>
            <p:ph type="sldNum" sz="quarter" idx="12"/>
          </p:nvPr>
        </p:nvSpPr>
        <p:spPr/>
        <p:txBody>
          <a:bodyPr/>
          <a:lstStyle/>
          <a:p>
            <a:fld id="{E32294B5-7CE3-4ABB-82A6-207FBA048C9A}" type="slidenum">
              <a:rPr lang="en-US" smtClean="0"/>
              <a:t>‹#›</a:t>
            </a:fld>
            <a:endParaRPr lang="en-US"/>
          </a:p>
        </p:txBody>
      </p:sp>
    </p:spTree>
    <p:extLst>
      <p:ext uri="{BB962C8B-B14F-4D97-AF65-F5344CB8AC3E}">
        <p14:creationId xmlns:p14="http://schemas.microsoft.com/office/powerpoint/2010/main" val="201577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0B172-217F-48A5-B8AD-856C72078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F7C1D9-57A4-4EA2-A696-2C7A0A43A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482D5-858B-4253-9EA4-D88C2AD19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5B2B8-042A-4790-A314-C2F581B74955}" type="datetimeFigureOut">
              <a:rPr lang="en-US" smtClean="0"/>
              <a:t>5/8/2020</a:t>
            </a:fld>
            <a:endParaRPr lang="en-US"/>
          </a:p>
        </p:txBody>
      </p:sp>
      <p:sp>
        <p:nvSpPr>
          <p:cNvPr id="5" name="Footer Placeholder 4">
            <a:extLst>
              <a:ext uri="{FF2B5EF4-FFF2-40B4-BE49-F238E27FC236}">
                <a16:creationId xmlns:a16="http://schemas.microsoft.com/office/drawing/2014/main" id="{B57F1DCF-F4B0-45C0-81FE-BFFC229DBE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FFF7A9-D3A7-4868-A1BC-0CBFBD2CB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294B5-7CE3-4ABB-82A6-207FBA048C9A}" type="slidenum">
              <a:rPr lang="en-US" smtClean="0"/>
              <a:t>‹#›</a:t>
            </a:fld>
            <a:endParaRPr lang="en-US"/>
          </a:p>
        </p:txBody>
      </p:sp>
    </p:spTree>
    <p:extLst>
      <p:ext uri="{BB962C8B-B14F-4D97-AF65-F5344CB8AC3E}">
        <p14:creationId xmlns:p14="http://schemas.microsoft.com/office/powerpoint/2010/main" val="267830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ousing@msubillings.edu"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hyperlink" Target="http://www.msubillings.edu/covid19centra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subillings.edu/VCSA/Code_of_Conduct/Part_9.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subillings.edu/police/PDF/2014_Crime_Statistic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35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5020-2D53-4031-9AC9-FC62AACD38E0}"/>
              </a:ext>
            </a:extLst>
          </p:cNvPr>
          <p:cNvSpPr>
            <a:spLocks noGrp="1"/>
          </p:cNvSpPr>
          <p:nvPr>
            <p:ph type="ctrTitle"/>
          </p:nvPr>
        </p:nvSpPr>
        <p:spPr>
          <a:xfrm>
            <a:off x="1524000" y="2014992"/>
            <a:ext cx="9144000" cy="2387600"/>
          </a:xfrm>
        </p:spPr>
        <p:txBody>
          <a:bodyPr/>
          <a:lstStyle/>
          <a:p>
            <a:r>
              <a:rPr lang="en-US" dirty="0" smtClean="0">
                <a:solidFill>
                  <a:srgbClr val="F0B310"/>
                </a:solidFill>
                <a:latin typeface="Open Sans Extrabold" panose="020B0906030804020204" pitchFamily="34" charset="0"/>
                <a:ea typeface="Open Sans Extrabold" panose="020B0906030804020204" pitchFamily="34" charset="0"/>
                <a:cs typeface="Open Sans Extrabold" panose="020B0906030804020204" pitchFamily="34" charset="0"/>
              </a:rPr>
              <a:t>Parent Orientation </a:t>
            </a:r>
            <a:br>
              <a:rPr lang="en-US" dirty="0" smtClean="0">
                <a:solidFill>
                  <a:srgbClr val="F0B310"/>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5400" dirty="0" smtClean="0">
                <a:solidFill>
                  <a:srgbClr val="F0B310"/>
                </a:solidFill>
                <a:latin typeface="Open Sans Extrabold" panose="020B0906030804020204" pitchFamily="34" charset="0"/>
                <a:ea typeface="Open Sans Extrabold" panose="020B0906030804020204" pitchFamily="34" charset="0"/>
                <a:cs typeface="Open Sans Extrabold" panose="020B0906030804020204" pitchFamily="34" charset="0"/>
              </a:rPr>
              <a:t>Summer 2020</a:t>
            </a:r>
            <a:endParaRPr lang="en-US" sz="5400" dirty="0">
              <a:solidFill>
                <a:srgbClr val="F0B31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FEB8EEE4-4552-472F-A686-C0C14696696E}"/>
              </a:ext>
            </a:extLst>
          </p:cNvPr>
          <p:cNvSpPr>
            <a:spLocks noGrp="1"/>
          </p:cNvSpPr>
          <p:nvPr>
            <p:ph type="subTitle" idx="1"/>
          </p:nvPr>
        </p:nvSpPr>
        <p:spPr>
          <a:xfrm>
            <a:off x="1677909" y="5132398"/>
            <a:ext cx="9144000" cy="1655762"/>
          </a:xfrm>
        </p:spPr>
        <p:txBody>
          <a:bodyPr/>
          <a:lstStyle/>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Kathy Kotecki, Dean of Students</a:t>
            </a:r>
            <a:endPar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Aaron Like, Associate Dean of Students</a:t>
            </a:r>
            <a:endPar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2560A8F5-6887-48BD-B8EE-DD6AF1994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591" y="256741"/>
            <a:ext cx="7446818" cy="2562947"/>
          </a:xfrm>
          <a:prstGeom prst="rect">
            <a:avLst/>
          </a:prstGeom>
        </p:spPr>
      </p:pic>
    </p:spTree>
    <p:extLst>
      <p:ext uri="{BB962C8B-B14F-4D97-AF65-F5344CB8AC3E}">
        <p14:creationId xmlns:p14="http://schemas.microsoft.com/office/powerpoint/2010/main" val="3254330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a:xfrm>
            <a:off x="796704" y="2347834"/>
            <a:ext cx="12087130" cy="1325563"/>
          </a:xfrm>
        </p:spPr>
        <p:txBody>
          <a:bodyPr>
            <a:noAutofit/>
          </a:bodyPr>
          <a:lstStyle/>
          <a:p>
            <a:r>
              <a:rPr lang="en-US" sz="4800" dirty="0" smtClean="0">
                <a:latin typeface="Open Sans Extrabold" panose="020B0906030804020204" pitchFamily="34" charset="0"/>
                <a:ea typeface="Open Sans Extrabold" panose="020B0906030804020204" pitchFamily="34" charset="0"/>
                <a:cs typeface="Open Sans Extrabold" panose="020B0906030804020204" pitchFamily="34" charset="0"/>
              </a:rPr>
              <a:t>Enhancing the Yellowjacket Experience</a:t>
            </a:r>
            <a:endParaRPr lang="en-US" sz="48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2053006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999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r>
              <a:rPr lang="en-US" sz="4800" dirty="0" smtClean="0">
                <a:latin typeface="Open Sans Extrabold" panose="020B0906030804020204" pitchFamily="34" charset="0"/>
                <a:ea typeface="Open Sans Extrabold" panose="020B0906030804020204" pitchFamily="34" charset="0"/>
                <a:cs typeface="Open Sans Extrabold" panose="020B0906030804020204" pitchFamily="34" charset="0"/>
              </a:rPr>
              <a:t>Housing &amp; Residence Life</a:t>
            </a:r>
            <a:endParaRPr lang="en-US" sz="48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385180"/>
            <a:ext cx="9696261" cy="4372823"/>
          </a:xfrm>
        </p:spPr>
        <p:txBody>
          <a:bodyPr>
            <a:normAutofit/>
          </a:bodyPr>
          <a:lstStyle/>
          <a:p>
            <a:pPr>
              <a:defRPr/>
            </a:pPr>
            <a:r>
              <a:rPr lang="en-US" dirty="0" smtClean="0"/>
              <a:t>Take a Virtual Tour</a:t>
            </a:r>
          </a:p>
          <a:p>
            <a:pPr lvl="1">
              <a:defRPr/>
            </a:pPr>
            <a:r>
              <a:rPr lang="en-US" dirty="0" smtClean="0"/>
              <a:t>Visit our Webpage and click “Prospective Students”</a:t>
            </a:r>
          </a:p>
          <a:p>
            <a:pPr lvl="1">
              <a:defRPr/>
            </a:pPr>
            <a:endParaRPr lang="en-US" dirty="0"/>
          </a:p>
          <a:p>
            <a:pPr>
              <a:defRPr/>
            </a:pPr>
            <a:r>
              <a:rPr lang="en-US" dirty="0" smtClean="0"/>
              <a:t>Available Pictures</a:t>
            </a:r>
          </a:p>
          <a:p>
            <a:pPr lvl="1">
              <a:defRPr/>
            </a:pPr>
            <a:r>
              <a:rPr lang="en-US" dirty="0" smtClean="0"/>
              <a:t>Rooms</a:t>
            </a:r>
          </a:p>
          <a:p>
            <a:pPr lvl="1">
              <a:defRPr/>
            </a:pPr>
            <a:r>
              <a:rPr lang="en-US" dirty="0" smtClean="0"/>
              <a:t>Kitchens</a:t>
            </a:r>
          </a:p>
          <a:p>
            <a:pPr lvl="1">
              <a:defRPr/>
            </a:pPr>
            <a:r>
              <a:rPr lang="en-US" dirty="0" smtClean="0"/>
              <a:t>Lobbies</a:t>
            </a:r>
          </a:p>
          <a:p>
            <a:pPr lvl="1">
              <a:defRPr/>
            </a:pPr>
            <a:r>
              <a:rPr lang="en-US" dirty="0" smtClean="0"/>
              <a:t>Laundry Rooms</a:t>
            </a:r>
          </a:p>
          <a:p>
            <a:pPr lvl="1">
              <a:defRPr/>
            </a:pPr>
            <a:r>
              <a:rPr lang="en-US" dirty="0" smtClean="0"/>
              <a:t>Classrooms</a:t>
            </a:r>
          </a:p>
          <a:p>
            <a:pPr lvl="1">
              <a:defRPr/>
            </a:pPr>
            <a:r>
              <a:rPr lang="en-US" dirty="0" smtClean="0"/>
              <a:t>Student Lounges</a:t>
            </a:r>
            <a:endParaRPr lang="en-US" dirty="0"/>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72674" y="3218687"/>
            <a:ext cx="2881555" cy="2881555"/>
          </a:xfrm>
          <a:prstGeom prst="rect">
            <a:avLst/>
          </a:prstGeom>
        </p:spPr>
      </p:pic>
    </p:spTree>
    <p:extLst>
      <p:ext uri="{BB962C8B-B14F-4D97-AF65-F5344CB8AC3E}">
        <p14:creationId xmlns:p14="http://schemas.microsoft.com/office/powerpoint/2010/main" val="2408720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r>
              <a:rPr lang="en-US" sz="4800" dirty="0" smtClean="0">
                <a:latin typeface="Open Sans Extrabold" panose="020B0906030804020204" pitchFamily="34" charset="0"/>
                <a:ea typeface="Open Sans Extrabold" panose="020B0906030804020204" pitchFamily="34" charset="0"/>
                <a:cs typeface="Open Sans Extrabold" panose="020B0906030804020204" pitchFamily="34" charset="0"/>
              </a:rPr>
              <a:t>Housing &amp; Residence Life</a:t>
            </a:r>
            <a:endParaRPr lang="en-US" sz="48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385180"/>
            <a:ext cx="9696261" cy="4372823"/>
          </a:xfrm>
        </p:spPr>
        <p:txBody>
          <a:bodyPr>
            <a:normAutofit/>
          </a:bodyPr>
          <a:lstStyle/>
          <a:p>
            <a:r>
              <a:rPr lang="en-US" dirty="0"/>
              <a:t>Housing Live-On Requirement</a:t>
            </a:r>
          </a:p>
          <a:p>
            <a:pPr lvl="1"/>
            <a:r>
              <a:rPr lang="en-US" dirty="0"/>
              <a:t>Students less than 21 years of age with less than 30 credit hours accomplished before the start of the semester, are required to live in university owned residence halls</a:t>
            </a:r>
            <a:r>
              <a:rPr lang="en-US" dirty="0" smtClean="0"/>
              <a:t>.</a:t>
            </a:r>
          </a:p>
          <a:p>
            <a:pPr marL="457200" lvl="1" indent="0">
              <a:buNone/>
            </a:pPr>
            <a:endParaRPr lang="en-US" dirty="0"/>
          </a:p>
          <a:p>
            <a:r>
              <a:rPr lang="en-US" dirty="0"/>
              <a:t>Exemptions to the Requirement</a:t>
            </a:r>
          </a:p>
          <a:p>
            <a:pPr lvl="1"/>
            <a:r>
              <a:rPr lang="en-US" dirty="0"/>
              <a:t>Living with Family Member, Online, Marriage, Financial Hardship, Medical, etc</a:t>
            </a:r>
            <a:r>
              <a:rPr lang="en-US" dirty="0" smtClean="0"/>
              <a:t>.</a:t>
            </a:r>
          </a:p>
          <a:p>
            <a:pPr marL="457200" lvl="1" indent="0">
              <a:buNone/>
            </a:pPr>
            <a:endParaRPr lang="en-US" dirty="0" smtClean="0"/>
          </a:p>
          <a:p>
            <a:pPr marL="285750" indent="-285750"/>
            <a:r>
              <a:rPr lang="en-US" dirty="0" smtClean="0"/>
              <a:t>Visit our webpage for more information!</a:t>
            </a:r>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239553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r>
              <a:rPr lang="en-US" sz="4800" dirty="0" smtClean="0">
                <a:latin typeface="Open Sans Extrabold" panose="020B0906030804020204" pitchFamily="34" charset="0"/>
                <a:ea typeface="Open Sans Extrabold" panose="020B0906030804020204" pitchFamily="34" charset="0"/>
                <a:cs typeface="Open Sans Extrabold" panose="020B0906030804020204" pitchFamily="34" charset="0"/>
              </a:rPr>
              <a:t>Housing &amp; Residence Life</a:t>
            </a:r>
            <a:endParaRPr lang="en-US" sz="48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688064" y="1821232"/>
            <a:ext cx="9696261" cy="4372823"/>
          </a:xfrm>
        </p:spPr>
        <p:txBody>
          <a:bodyPr>
            <a:normAutofit/>
          </a:bodyPr>
          <a:lstStyle/>
          <a:p>
            <a:r>
              <a:rPr lang="en-US" dirty="0"/>
              <a:t>Contact Us Today!</a:t>
            </a:r>
          </a:p>
          <a:p>
            <a:pPr lvl="1"/>
            <a:r>
              <a:rPr lang="en-US" dirty="0"/>
              <a:t>Email – </a:t>
            </a:r>
            <a:r>
              <a:rPr lang="en-US" dirty="0">
                <a:hlinkClick r:id="rId2"/>
              </a:rPr>
              <a:t>housing@msubillings.edu</a:t>
            </a:r>
            <a:endParaRPr lang="en-US" dirty="0"/>
          </a:p>
          <a:p>
            <a:pPr lvl="1"/>
            <a:r>
              <a:rPr lang="en-US" dirty="0"/>
              <a:t>Phone – 406-657-2333</a:t>
            </a:r>
          </a:p>
          <a:p>
            <a:pPr lvl="1"/>
            <a:r>
              <a:rPr lang="en-US" dirty="0"/>
              <a:t>Hours – Monday-Friday, 8:00 am – 5:00 pm</a:t>
            </a:r>
          </a:p>
          <a:p>
            <a:pPr lvl="1"/>
            <a:r>
              <a:rPr lang="en-US" dirty="0"/>
              <a:t>Location – SUB 225</a:t>
            </a:r>
          </a:p>
          <a:p>
            <a:pPr marL="457200" lvl="1" indent="0">
              <a:buNone/>
            </a:pPr>
            <a:endParaRPr lang="en-US" dirty="0"/>
          </a:p>
          <a:p>
            <a:r>
              <a:rPr lang="en-US" dirty="0"/>
              <a:t>We are here to help with the housing application, exemption requests, or general housing questions.</a:t>
            </a: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3">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99807" y="1235978"/>
            <a:ext cx="2881555" cy="2881555"/>
          </a:xfrm>
          <a:prstGeom prst="rect">
            <a:avLst/>
          </a:prstGeom>
        </p:spPr>
      </p:pic>
    </p:spTree>
    <p:extLst>
      <p:ext uri="{BB962C8B-B14F-4D97-AF65-F5344CB8AC3E}">
        <p14:creationId xmlns:p14="http://schemas.microsoft.com/office/powerpoint/2010/main" val="3766634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Why is Involvement Outside the Classroom so Important?</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602756" y="1878868"/>
            <a:ext cx="5698455" cy="3859087"/>
          </a:xfrm>
        </p:spPr>
        <p:txBody>
          <a:bodyPr>
            <a:noAutofit/>
          </a:bodyPr>
          <a:lstStyle/>
          <a:p>
            <a:pPr>
              <a:lnSpc>
                <a:spcPct val="80000"/>
              </a:lnSpc>
            </a:pPr>
            <a:r>
              <a:rPr lang="en-US" sz="2400" dirty="0"/>
              <a:t>Connection to the University</a:t>
            </a:r>
          </a:p>
          <a:p>
            <a:pPr>
              <a:lnSpc>
                <a:spcPct val="80000"/>
              </a:lnSpc>
            </a:pPr>
            <a:r>
              <a:rPr lang="en-US" sz="2400" dirty="0" smtClean="0"/>
              <a:t>Opportunity </a:t>
            </a:r>
            <a:r>
              <a:rPr lang="en-US" sz="2400" dirty="0"/>
              <a:t>to build skills, connections</a:t>
            </a:r>
          </a:p>
          <a:p>
            <a:pPr>
              <a:lnSpc>
                <a:spcPct val="80000"/>
              </a:lnSpc>
            </a:pPr>
            <a:r>
              <a:rPr lang="en-US" sz="2400" dirty="0" smtClean="0"/>
              <a:t>Peer Relationships</a:t>
            </a:r>
            <a:endParaRPr lang="en-US" sz="2400" dirty="0"/>
          </a:p>
          <a:p>
            <a:pPr>
              <a:lnSpc>
                <a:spcPct val="80000"/>
              </a:lnSpc>
            </a:pPr>
            <a:r>
              <a:rPr lang="en-US" sz="2400" dirty="0"/>
              <a:t>Scholarship/Resume </a:t>
            </a:r>
            <a:r>
              <a:rPr lang="en-US" sz="2400" dirty="0" smtClean="0"/>
              <a:t>Material</a:t>
            </a:r>
            <a:endParaRPr lang="en-US" sz="2400" dirty="0"/>
          </a:p>
          <a:p>
            <a:pPr>
              <a:lnSpc>
                <a:spcPct val="80000"/>
              </a:lnSpc>
            </a:pPr>
            <a:r>
              <a:rPr lang="en-US" sz="2400" dirty="0"/>
              <a:t>Academic </a:t>
            </a:r>
            <a:r>
              <a:rPr lang="en-US" sz="2400" dirty="0" smtClean="0"/>
              <a:t>Success</a:t>
            </a:r>
            <a:endParaRPr lang="en-US" sz="2400" dirty="0"/>
          </a:p>
          <a:p>
            <a:pPr>
              <a:lnSpc>
                <a:spcPct val="80000"/>
              </a:lnSpc>
            </a:pPr>
            <a:r>
              <a:rPr lang="en-US" sz="2400" dirty="0"/>
              <a:t>Enhances the collegiate </a:t>
            </a:r>
            <a:r>
              <a:rPr lang="en-US" sz="2400" dirty="0" smtClean="0"/>
              <a:t>experience</a:t>
            </a:r>
            <a:endParaRPr lang="en-US" sz="2400" dirty="0"/>
          </a:p>
          <a:p>
            <a:pPr>
              <a:lnSpc>
                <a:spcPct val="80000"/>
              </a:lnSpc>
            </a:pPr>
            <a:r>
              <a:rPr lang="en-US" sz="2400" dirty="0"/>
              <a:t>Career Exploration/Enhancement</a:t>
            </a:r>
          </a:p>
          <a:p>
            <a:pPr>
              <a:lnSpc>
                <a:spcPct val="80000"/>
              </a:lnSpc>
            </a:pPr>
            <a:r>
              <a:rPr lang="en-US" sz="2400" dirty="0" smtClean="0"/>
              <a:t>Valuable </a:t>
            </a:r>
            <a:r>
              <a:rPr lang="en-US" sz="2400" dirty="0"/>
              <a:t>when applying for competitive programs</a:t>
            </a: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174" y="1878868"/>
            <a:ext cx="2210411" cy="3506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0106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Student Organizations</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602756" y="1878868"/>
            <a:ext cx="5698455" cy="3859087"/>
          </a:xfrm>
        </p:spPr>
        <p:txBody>
          <a:bodyPr>
            <a:noAutofit/>
          </a:bodyPr>
          <a:lstStyle/>
          <a:p>
            <a:pPr>
              <a:lnSpc>
                <a:spcPct val="80000"/>
              </a:lnSpc>
            </a:pPr>
            <a:r>
              <a:rPr lang="en-US" sz="2400" dirty="0" smtClean="0"/>
              <a:t>Academic</a:t>
            </a:r>
          </a:p>
          <a:p>
            <a:pPr>
              <a:lnSpc>
                <a:spcPct val="80000"/>
              </a:lnSpc>
            </a:pPr>
            <a:r>
              <a:rPr lang="en-US" sz="2400" dirty="0" smtClean="0"/>
              <a:t>Campus Media/Literary</a:t>
            </a:r>
          </a:p>
          <a:p>
            <a:pPr>
              <a:lnSpc>
                <a:spcPct val="80000"/>
              </a:lnSpc>
            </a:pPr>
            <a:r>
              <a:rPr lang="en-US" sz="2400" dirty="0" smtClean="0"/>
              <a:t>Religious</a:t>
            </a:r>
          </a:p>
          <a:p>
            <a:pPr>
              <a:lnSpc>
                <a:spcPct val="80000"/>
              </a:lnSpc>
            </a:pPr>
            <a:r>
              <a:rPr lang="en-US" sz="2400" dirty="0" smtClean="0"/>
              <a:t>Cultural</a:t>
            </a:r>
          </a:p>
          <a:p>
            <a:pPr>
              <a:lnSpc>
                <a:spcPct val="80000"/>
              </a:lnSpc>
            </a:pPr>
            <a:r>
              <a:rPr lang="en-US" sz="2400" dirty="0" smtClean="0"/>
              <a:t>Government/Campus Programming</a:t>
            </a:r>
          </a:p>
          <a:p>
            <a:pPr>
              <a:lnSpc>
                <a:spcPct val="80000"/>
              </a:lnSpc>
            </a:pPr>
            <a:r>
              <a:rPr lang="en-US" sz="2400" dirty="0" smtClean="0"/>
              <a:t>Honorary</a:t>
            </a:r>
          </a:p>
          <a:p>
            <a:pPr>
              <a:lnSpc>
                <a:spcPct val="80000"/>
              </a:lnSpc>
            </a:pPr>
            <a:r>
              <a:rPr lang="en-US" sz="2400" dirty="0" smtClean="0"/>
              <a:t>Performing &amp; Visual Arts</a:t>
            </a:r>
          </a:p>
          <a:p>
            <a:pPr>
              <a:lnSpc>
                <a:spcPct val="80000"/>
              </a:lnSpc>
            </a:pPr>
            <a:r>
              <a:rPr lang="en-US" sz="2400" dirty="0" smtClean="0"/>
              <a:t>Special Interest</a:t>
            </a:r>
            <a:endParaRPr lang="en-US" sz="2400"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3"/>
          <a:stretch>
            <a:fillRect/>
          </a:stretch>
        </p:blipFill>
        <p:spPr>
          <a:xfrm>
            <a:off x="6681458" y="1394109"/>
            <a:ext cx="1741020" cy="4343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8847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Student Life</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499341" y="1471462"/>
            <a:ext cx="7703099" cy="3859087"/>
          </a:xfrm>
        </p:spPr>
        <p:txBody>
          <a:bodyPr>
            <a:noAutofit/>
          </a:bodyPr>
          <a:lstStyle/>
          <a:p>
            <a:pPr>
              <a:lnSpc>
                <a:spcPct val="170000"/>
              </a:lnSpc>
            </a:pPr>
            <a:r>
              <a:rPr lang="en-US" sz="2400" dirty="0">
                <a:latin typeface="Georgia" pitchFamily="18" charset="0"/>
              </a:rPr>
              <a:t>Civic Engagement</a:t>
            </a:r>
          </a:p>
          <a:p>
            <a:pPr lvl="1">
              <a:lnSpc>
                <a:spcPct val="170000"/>
              </a:lnSpc>
            </a:pPr>
            <a:r>
              <a:rPr lang="en-US" sz="1800" dirty="0">
                <a:latin typeface="Georgia" pitchFamily="18" charset="0"/>
              </a:rPr>
              <a:t>Service Saturdays, Student United </a:t>
            </a:r>
            <a:r>
              <a:rPr lang="en-US" sz="1800" dirty="0" smtClean="0">
                <a:latin typeface="Georgia" pitchFamily="18" charset="0"/>
              </a:rPr>
              <a:t>Way</a:t>
            </a:r>
            <a:endParaRPr lang="en-US" sz="1800" dirty="0">
              <a:latin typeface="Georgia" pitchFamily="18" charset="0"/>
            </a:endParaRPr>
          </a:p>
          <a:p>
            <a:pPr lvl="1">
              <a:lnSpc>
                <a:spcPct val="170000"/>
              </a:lnSpc>
            </a:pPr>
            <a:r>
              <a:rPr lang="en-US" sz="1800" dirty="0" smtClean="0">
                <a:latin typeface="Georgia" pitchFamily="18" charset="0"/>
              </a:rPr>
              <a:t>Night on the Van, Blood Drives</a:t>
            </a:r>
            <a:endParaRPr lang="en-US" sz="1800" dirty="0">
              <a:latin typeface="Georgia" pitchFamily="18" charset="0"/>
            </a:endParaRPr>
          </a:p>
          <a:p>
            <a:pPr>
              <a:lnSpc>
                <a:spcPct val="170000"/>
              </a:lnSpc>
            </a:pPr>
            <a:r>
              <a:rPr lang="en-US" sz="2400" dirty="0">
                <a:latin typeface="Georgia" pitchFamily="18" charset="0"/>
              </a:rPr>
              <a:t>Athletics/Recreation</a:t>
            </a:r>
          </a:p>
          <a:p>
            <a:pPr lvl="1">
              <a:lnSpc>
                <a:spcPct val="170000"/>
              </a:lnSpc>
            </a:pPr>
            <a:r>
              <a:rPr lang="en-US" sz="1800" dirty="0">
                <a:latin typeface="Georgia" pitchFamily="18" charset="0"/>
              </a:rPr>
              <a:t>NCAA Division, On-campus recreation center, intramurals</a:t>
            </a:r>
          </a:p>
          <a:p>
            <a:pPr>
              <a:lnSpc>
                <a:spcPct val="170000"/>
              </a:lnSpc>
            </a:pPr>
            <a:r>
              <a:rPr lang="en-US" sz="2400" dirty="0">
                <a:latin typeface="Georgia" pitchFamily="18" charset="0"/>
              </a:rPr>
              <a:t>The Arts</a:t>
            </a:r>
          </a:p>
          <a:p>
            <a:pPr lvl="1">
              <a:lnSpc>
                <a:spcPct val="170000"/>
              </a:lnSpc>
            </a:pPr>
            <a:r>
              <a:rPr lang="en-US" sz="1800" dirty="0">
                <a:latin typeface="Georgia" pitchFamily="18" charset="0"/>
              </a:rPr>
              <a:t>Music, Art, Drama</a:t>
            </a: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749059" y="1690688"/>
            <a:ext cx="5943600" cy="2020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0833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Student Employment</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1486168" y="1308499"/>
            <a:ext cx="4534386" cy="4853138"/>
          </a:xfrm>
        </p:spPr>
        <p:txBody>
          <a:bodyPr>
            <a:noAutofit/>
          </a:bodyPr>
          <a:lstStyle/>
          <a:p>
            <a:pPr>
              <a:lnSpc>
                <a:spcPct val="170000"/>
              </a:lnSpc>
            </a:pPr>
            <a:r>
              <a:rPr lang="en-US" sz="2400" dirty="0" smtClean="0"/>
              <a:t>Benefits</a:t>
            </a:r>
          </a:p>
          <a:p>
            <a:pPr lvl="1">
              <a:lnSpc>
                <a:spcPct val="170000"/>
              </a:lnSpc>
            </a:pPr>
            <a:r>
              <a:rPr lang="en-US" sz="1600" dirty="0" smtClean="0"/>
              <a:t>Financial Assistance</a:t>
            </a:r>
          </a:p>
          <a:p>
            <a:pPr lvl="1">
              <a:lnSpc>
                <a:spcPct val="170000"/>
              </a:lnSpc>
            </a:pPr>
            <a:r>
              <a:rPr lang="en-US" sz="1600" dirty="0" smtClean="0"/>
              <a:t>Skill Development</a:t>
            </a:r>
          </a:p>
          <a:p>
            <a:pPr lvl="1">
              <a:lnSpc>
                <a:spcPct val="170000"/>
              </a:lnSpc>
            </a:pPr>
            <a:r>
              <a:rPr lang="en-US" sz="1600" dirty="0" smtClean="0"/>
              <a:t>Networking/Connections</a:t>
            </a:r>
          </a:p>
          <a:p>
            <a:pPr>
              <a:lnSpc>
                <a:spcPct val="170000"/>
              </a:lnSpc>
            </a:pPr>
            <a:r>
              <a:rPr lang="en-US" sz="2400" dirty="0" smtClean="0"/>
              <a:t>Opportunities</a:t>
            </a:r>
          </a:p>
          <a:p>
            <a:pPr lvl="1">
              <a:lnSpc>
                <a:spcPct val="170000"/>
              </a:lnSpc>
            </a:pPr>
            <a:r>
              <a:rPr lang="en-US" sz="1600" dirty="0" smtClean="0"/>
              <a:t>Work-Study</a:t>
            </a:r>
          </a:p>
          <a:p>
            <a:pPr lvl="1">
              <a:lnSpc>
                <a:spcPct val="170000"/>
              </a:lnSpc>
            </a:pPr>
            <a:r>
              <a:rPr lang="en-US" sz="1600" dirty="0" smtClean="0"/>
              <a:t>Part-Time</a:t>
            </a:r>
          </a:p>
          <a:p>
            <a:pPr lvl="1">
              <a:lnSpc>
                <a:spcPct val="170000"/>
              </a:lnSpc>
            </a:pPr>
            <a:r>
              <a:rPr lang="en-US" sz="1600" dirty="0" smtClean="0"/>
              <a:t>On Campus</a:t>
            </a:r>
          </a:p>
          <a:p>
            <a:pPr lvl="1">
              <a:lnSpc>
                <a:spcPct val="170000"/>
              </a:lnSpc>
            </a:pPr>
            <a:r>
              <a:rPr lang="en-US" sz="1600" dirty="0" smtClean="0"/>
              <a:t>Off Campus</a:t>
            </a:r>
            <a:endParaRPr lang="en-US" sz="1600"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3"/>
          <a:stretch>
            <a:fillRect/>
          </a:stretch>
        </p:blipFill>
        <p:spPr>
          <a:xfrm>
            <a:off x="6391116" y="1853651"/>
            <a:ext cx="3362647" cy="2516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3294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a:xfrm>
            <a:off x="1032094" y="2356887"/>
            <a:ext cx="12087130" cy="1325563"/>
          </a:xfrm>
        </p:spPr>
        <p:txBody>
          <a:bodyPr>
            <a:noAutofit/>
          </a:bodyPr>
          <a:lstStyle/>
          <a:p>
            <a:r>
              <a:rPr lang="en-US" sz="6000" dirty="0" smtClean="0">
                <a:latin typeface="Open Sans Extrabold" panose="020B0906030804020204" pitchFamily="34" charset="0"/>
                <a:ea typeface="Open Sans Extrabold" panose="020B0906030804020204" pitchFamily="34" charset="0"/>
                <a:cs typeface="Open Sans Extrabold" panose="020B0906030804020204" pitchFamily="34" charset="0"/>
              </a:rPr>
              <a:t>Important Campus Information</a:t>
            </a:r>
            <a:endParaRPr lang="en-US" sz="6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1212018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rmAutofit/>
          </a:bodyPr>
          <a:lstStyle/>
          <a:p>
            <a:r>
              <a:rPr lang="en-US" sz="5400" dirty="0" smtClean="0">
                <a:latin typeface="Open Sans Extrabold" panose="020B0906030804020204" pitchFamily="34" charset="0"/>
                <a:ea typeface="Open Sans Extrabold" panose="020B0906030804020204" pitchFamily="34" charset="0"/>
                <a:cs typeface="Open Sans Extrabold" panose="020B0906030804020204" pitchFamily="34" charset="0"/>
              </a:rPr>
              <a:t>COVID-19 Response</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p:txBody>
          <a:bodyPr/>
          <a:lstStyle/>
          <a:p>
            <a:pPr marL="285750" indent="-285750"/>
            <a:r>
              <a:rPr lang="en-US" dirty="0"/>
              <a:t>Health &amp; Safety - #1 Priority</a:t>
            </a:r>
          </a:p>
          <a:p>
            <a:pPr marL="285750" indent="-285750"/>
            <a:r>
              <a:rPr lang="en-US" dirty="0"/>
              <a:t>MSUB Campus Plans </a:t>
            </a:r>
          </a:p>
          <a:p>
            <a:pPr marL="742950" lvl="1" indent="-285750"/>
            <a:r>
              <a:rPr lang="en-US" dirty="0"/>
              <a:t>Academic Plans</a:t>
            </a:r>
          </a:p>
          <a:p>
            <a:pPr marL="742950" lvl="1" indent="-285750"/>
            <a:r>
              <a:rPr lang="en-US" dirty="0"/>
              <a:t>Out-of-the-Classroom Plans</a:t>
            </a:r>
          </a:p>
          <a:p>
            <a:pPr marL="285750" indent="-285750"/>
            <a:r>
              <a:rPr lang="en-US" dirty="0"/>
              <a:t>MSUB Devoted Webpage</a:t>
            </a:r>
          </a:p>
          <a:p>
            <a:pPr marL="742950" lvl="1" indent="-285750"/>
            <a:r>
              <a:rPr lang="en-US" dirty="0"/>
              <a:t> </a:t>
            </a:r>
            <a:r>
              <a:rPr lang="en-US" dirty="0">
                <a:hlinkClick r:id="rId2"/>
              </a:rPr>
              <a:t>http://www.msubillings.edu/covid19central/</a:t>
            </a:r>
            <a:endParaRPr lang="en-US" dirty="0"/>
          </a:p>
          <a:p>
            <a:pPr marL="285750" indent="-285750"/>
            <a:r>
              <a:rPr lang="en-US" dirty="0"/>
              <a:t>CDC Webpage</a:t>
            </a:r>
          </a:p>
          <a:p>
            <a:pPr marL="742950" lvl="1" indent="-285750"/>
            <a:r>
              <a:rPr lang="en-US" dirty="0">
                <a:hlinkClick r:id="rId3"/>
              </a:rPr>
              <a:t>https://www.cdc.gov/</a:t>
            </a:r>
            <a:r>
              <a:rPr lang="en-US" dirty="0"/>
              <a:t> </a:t>
            </a: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4">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4263609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University Misconduct Process</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651850" y="1581075"/>
            <a:ext cx="9189267" cy="4853138"/>
          </a:xfrm>
        </p:spPr>
        <p:txBody>
          <a:bodyPr>
            <a:noAutofit/>
          </a:bodyPr>
          <a:lstStyle/>
          <a:p>
            <a:r>
              <a:rPr lang="en-US" sz="2000" dirty="0"/>
              <a:t>Students are stewards and representatives of the university and held to </a:t>
            </a:r>
            <a:r>
              <a:rPr lang="en-US" sz="2000" dirty="0">
                <a:hlinkClick r:id="rId2"/>
              </a:rPr>
              <a:t>Student Code of Conduct</a:t>
            </a:r>
            <a:endParaRPr lang="en-US" sz="2000" dirty="0"/>
          </a:p>
          <a:p>
            <a:endParaRPr lang="en-US" sz="2000" dirty="0"/>
          </a:p>
          <a:p>
            <a:r>
              <a:rPr lang="en-US" sz="2000" dirty="0"/>
              <a:t>MSUB will hold students accountable for misconduct, along with state, local, federal laws</a:t>
            </a:r>
          </a:p>
          <a:p>
            <a:pPr lvl="1"/>
            <a:r>
              <a:rPr lang="en-US" sz="2000" dirty="0"/>
              <a:t>Education Vs. Enforcement</a:t>
            </a:r>
          </a:p>
          <a:p>
            <a:pPr lvl="2"/>
            <a:r>
              <a:rPr lang="en-US" sz="1800" dirty="0"/>
              <a:t>MSUB is committed to the development of your student if they are committed to themselves</a:t>
            </a:r>
          </a:p>
          <a:p>
            <a:pPr lvl="3"/>
            <a:r>
              <a:rPr lang="en-US" sz="1600" dirty="0"/>
              <a:t>Example: Alcohol Situation Resulting in Insight</a:t>
            </a:r>
          </a:p>
          <a:p>
            <a:pPr lvl="2"/>
            <a:endParaRPr lang="en-US" sz="1800" dirty="0"/>
          </a:p>
          <a:p>
            <a:r>
              <a:rPr lang="en-US" sz="2000" dirty="0"/>
              <a:t>Academic integrity is also the responsibility of the student</a:t>
            </a:r>
          </a:p>
          <a:p>
            <a:pPr lvl="1"/>
            <a:r>
              <a:rPr lang="en-US" sz="2000" dirty="0"/>
              <a:t>Cheating, plagiarism, false citations, etc.</a:t>
            </a: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3">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1024674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Clery Act</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651850" y="1581075"/>
            <a:ext cx="9189267" cy="4853138"/>
          </a:xfrm>
        </p:spPr>
        <p:txBody>
          <a:bodyPr>
            <a:noAutofit/>
          </a:bodyPr>
          <a:lstStyle/>
          <a:p>
            <a:r>
              <a:rPr lang="en-US" dirty="0"/>
              <a:t>Enacted in 1990 after the death of Jeanne Clery (19) in 1986</a:t>
            </a:r>
          </a:p>
          <a:p>
            <a:pPr lvl="1"/>
            <a:r>
              <a:rPr lang="en-US" dirty="0"/>
              <a:t>Assaulted and murdered by another student on campus after room was left unlocked </a:t>
            </a:r>
          </a:p>
          <a:p>
            <a:pPr lvl="1"/>
            <a:r>
              <a:rPr lang="en-US" dirty="0"/>
              <a:t>Previous situations had not been reported to the campus in a timely manner</a:t>
            </a:r>
          </a:p>
          <a:p>
            <a:pPr marL="365760" lvl="1" indent="0">
              <a:buNone/>
            </a:pPr>
            <a:endParaRPr lang="en-US" dirty="0"/>
          </a:p>
          <a:p>
            <a:r>
              <a:rPr lang="en-US" dirty="0"/>
              <a:t>Requires all federally funded colleges to keep and disclose campus crime information</a:t>
            </a:r>
          </a:p>
          <a:p>
            <a:pPr lvl="1"/>
            <a:r>
              <a:rPr lang="en-US" dirty="0"/>
              <a:t>Annual Campus Security Report due by Oct. 1</a:t>
            </a:r>
          </a:p>
          <a:p>
            <a:pPr lvl="2"/>
            <a:r>
              <a:rPr lang="en-US" dirty="0"/>
              <a:t>Includes major crimes and fire situations</a:t>
            </a:r>
          </a:p>
          <a:p>
            <a:pPr lvl="3"/>
            <a:r>
              <a:rPr lang="en-US" dirty="0">
                <a:hlinkClick r:id="rId2"/>
              </a:rPr>
              <a:t>Reports are kept for seven years and published emphatically</a:t>
            </a:r>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3">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428002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04" y="0"/>
            <a:ext cx="12162096" cy="6839211"/>
          </a:xfrm>
          <a:prstGeom prst="rect">
            <a:avLst/>
          </a:prstGeom>
        </p:spPr>
      </p:pic>
    </p:spTree>
    <p:extLst>
      <p:ext uri="{BB962C8B-B14F-4D97-AF65-F5344CB8AC3E}">
        <p14:creationId xmlns:p14="http://schemas.microsoft.com/office/powerpoint/2010/main" val="104130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Sexual Assault Resources &amp; Awareness</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660904" y="1471462"/>
            <a:ext cx="9189267" cy="4853138"/>
          </a:xfrm>
        </p:spPr>
        <p:txBody>
          <a:bodyPr>
            <a:noAutofit/>
          </a:bodyPr>
          <a:lstStyle/>
          <a:p>
            <a:r>
              <a:rPr lang="en-US" dirty="0"/>
              <a:t>Proactive education for your student:</a:t>
            </a:r>
          </a:p>
          <a:p>
            <a:pPr lvl="1"/>
            <a:r>
              <a:rPr lang="en-US" dirty="0"/>
              <a:t>Developing a campus culture of awareness and prevention</a:t>
            </a:r>
          </a:p>
          <a:p>
            <a:pPr lvl="1"/>
            <a:r>
              <a:rPr lang="en-US" dirty="0"/>
              <a:t>Awareness programming and education and sharing of resources beginning at orientation and continuing throughout the 1</a:t>
            </a:r>
            <a:r>
              <a:rPr lang="en-US" baseline="30000" dirty="0"/>
              <a:t>st</a:t>
            </a:r>
            <a:r>
              <a:rPr lang="en-US" dirty="0"/>
              <a:t> year</a:t>
            </a:r>
          </a:p>
          <a:p>
            <a:pPr lvl="1"/>
            <a:r>
              <a:rPr lang="en-US" dirty="0"/>
              <a:t>Policies and procedures in place, as well as resources if something should happen</a:t>
            </a:r>
          </a:p>
          <a:p>
            <a:pPr lvl="2"/>
            <a:r>
              <a:rPr lang="en-US" dirty="0"/>
              <a:t>24/7 POST certified University Police officers</a:t>
            </a:r>
          </a:p>
          <a:p>
            <a:pPr lvl="2"/>
            <a:r>
              <a:rPr lang="en-US" dirty="0"/>
              <a:t>Title IX Coordinator and Sexual Assault Task Force</a:t>
            </a:r>
          </a:p>
          <a:p>
            <a:pPr lvl="2"/>
            <a:r>
              <a:rPr lang="en-US" dirty="0"/>
              <a:t>Highly qualified and trained student staff</a:t>
            </a:r>
          </a:p>
          <a:p>
            <a:pPr lvl="2"/>
            <a:r>
              <a:rPr lang="en-US" dirty="0"/>
              <a:t>Student Health Services</a:t>
            </a:r>
          </a:p>
          <a:p>
            <a:pPr lvl="2"/>
            <a:r>
              <a:rPr lang="en-US" dirty="0"/>
              <a:t>University Advocate Program</a:t>
            </a:r>
          </a:p>
          <a:p>
            <a:pPr lvl="2"/>
            <a:r>
              <a:rPr lang="en-US" dirty="0"/>
              <a:t>Collaboration with local resources &amp; state Board of Regents policies</a:t>
            </a: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3"/>
          <a:stretch>
            <a:fillRect/>
          </a:stretch>
        </p:blipFill>
        <p:spPr>
          <a:xfrm>
            <a:off x="7856437" y="3786346"/>
            <a:ext cx="1184148" cy="1280160"/>
          </a:xfrm>
          <a:prstGeom prst="rect">
            <a:avLst/>
          </a:prstGeom>
        </p:spPr>
      </p:pic>
    </p:spTree>
    <p:extLst>
      <p:ext uri="{BB962C8B-B14F-4D97-AF65-F5344CB8AC3E}">
        <p14:creationId xmlns:p14="http://schemas.microsoft.com/office/powerpoint/2010/main" val="3560949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Alcohol &amp; Sexual Violence Awareness</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325923" y="1409243"/>
            <a:ext cx="9741529" cy="4798338"/>
          </a:xfrm>
        </p:spPr>
        <p:txBody>
          <a:bodyPr>
            <a:noAutofit/>
          </a:bodyPr>
          <a:lstStyle/>
          <a:p>
            <a:pPr marL="0" lvl="0" indent="0">
              <a:buNone/>
            </a:pPr>
            <a:r>
              <a:rPr lang="en-US" sz="1800" dirty="0"/>
              <a:t>Our campus is committed to ensuring students have a positive experience at MSUB.  One way we can help is by providing more education about alcohol and sexual assault.  Our goal is to show students how alcohol effects the mind and body, how this can impact academic success, and they can reduce the harm associated with alcohol and sexual assault for themselves, their friends, their co-workers, etc.</a:t>
            </a:r>
            <a:br>
              <a:rPr lang="en-US" sz="1800" dirty="0"/>
            </a:br>
            <a:endParaRPr lang="en-US" sz="1800" dirty="0"/>
          </a:p>
          <a:p>
            <a:pPr marL="0" lvl="0" indent="0">
              <a:buNone/>
            </a:pPr>
            <a:r>
              <a:rPr lang="en-US" sz="1800" i="1" dirty="0"/>
              <a:t>Alcohol Edu for College</a:t>
            </a:r>
            <a:r>
              <a:rPr lang="en-US" sz="1800" dirty="0"/>
              <a:t> is an interactive, online program designed to inform students about how alcohol affects the mind, body, perceptions, and behaviors.  It provides students with accurate, non-judgmental information and personalized feedback.</a:t>
            </a:r>
            <a:br>
              <a:rPr lang="en-US" sz="1800" dirty="0"/>
            </a:br>
            <a:endParaRPr lang="en-US" sz="1800" dirty="0"/>
          </a:p>
          <a:p>
            <a:pPr marL="0" lvl="0" indent="0">
              <a:buNone/>
            </a:pPr>
            <a:r>
              <a:rPr lang="en-US" sz="1800" i="1" dirty="0"/>
              <a:t>Sexual Assault Prevention for Undergraduates </a:t>
            </a:r>
            <a:r>
              <a:rPr lang="en-US" sz="1800" dirty="0"/>
              <a:t>is an interactive, online program created to address sexual assault, relationship violence, and stalking.  It’s designed to engage and empower students to create safe, healthy campus environments.  </a:t>
            </a:r>
            <a:br>
              <a:rPr lang="en-US" sz="1800" dirty="0"/>
            </a:br>
            <a:endParaRPr lang="en-US" sz="1800" dirty="0"/>
          </a:p>
          <a:p>
            <a:pPr marL="0" lvl="0" indent="0">
              <a:buNone/>
            </a:pPr>
            <a:r>
              <a:rPr lang="en-US" sz="1800" dirty="0"/>
              <a:t>Student Health Services will contact students mid-summer regarding additional information on the programs, instructions, and deadline information.  Parents will also be notified about the programs and MSUB’s completion requirements.  </a:t>
            </a:r>
          </a:p>
          <a:p>
            <a:endParaRPr lang="en-US" sz="1800"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8" name="Picture 7"/>
          <p:cNvPicPr>
            <a:picLocks noChangeAspect="1"/>
          </p:cNvPicPr>
          <p:nvPr/>
        </p:nvPicPr>
        <p:blipFill>
          <a:blip r:embed="rId3"/>
          <a:stretch>
            <a:fillRect/>
          </a:stretch>
        </p:blipFill>
        <p:spPr>
          <a:xfrm>
            <a:off x="10235262" y="2442374"/>
            <a:ext cx="1444195" cy="613463"/>
          </a:xfrm>
          <a:prstGeom prst="rect">
            <a:avLst/>
          </a:prstGeom>
        </p:spPr>
      </p:pic>
    </p:spTree>
    <p:extLst>
      <p:ext uri="{BB962C8B-B14F-4D97-AF65-F5344CB8AC3E}">
        <p14:creationId xmlns:p14="http://schemas.microsoft.com/office/powerpoint/2010/main" val="545587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FERPA &amp; Parent Notification</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334977" y="1608475"/>
            <a:ext cx="9741529" cy="4798338"/>
          </a:xfrm>
        </p:spPr>
        <p:txBody>
          <a:bodyPr>
            <a:noAutofit/>
          </a:bodyPr>
          <a:lstStyle/>
          <a:p>
            <a:pPr marL="0" indent="0">
              <a:buNone/>
            </a:pPr>
            <a:r>
              <a:rPr lang="en-US" dirty="0"/>
              <a:t>Family Education Right to Privacy Act</a:t>
            </a:r>
          </a:p>
          <a:p>
            <a:pPr lvl="1"/>
            <a:r>
              <a:rPr lang="en-US" dirty="0"/>
              <a:t>Affords student rights with respect to educational records, limiting anyone outside of the college to access</a:t>
            </a:r>
          </a:p>
          <a:p>
            <a:pPr lvl="2"/>
            <a:r>
              <a:rPr lang="en-US" dirty="0"/>
              <a:t>Protects “educational records” including grades, transcripts, test scores, ID numbers, financial records, conduct records, and schedules</a:t>
            </a:r>
          </a:p>
          <a:p>
            <a:pPr lvl="2"/>
            <a:r>
              <a:rPr lang="en-US" dirty="0"/>
              <a:t>Does allow for Directory Information including information that is not considered harmful and an invasion of privacy</a:t>
            </a:r>
          </a:p>
          <a:p>
            <a:pPr lvl="2"/>
            <a:r>
              <a:rPr lang="en-US" dirty="0"/>
              <a:t>Legal constraints in place</a:t>
            </a:r>
          </a:p>
          <a:p>
            <a:pPr lvl="2"/>
            <a:r>
              <a:rPr lang="en-US" dirty="0"/>
              <a:t>Supporting student development making transition to adulthood and providing rights and responsibilities</a:t>
            </a:r>
          </a:p>
          <a:p>
            <a:pPr lvl="2"/>
            <a:r>
              <a:rPr lang="en-US" dirty="0"/>
              <a:t>Contacting Professors</a:t>
            </a:r>
          </a:p>
          <a:p>
            <a:pPr lvl="2"/>
            <a:r>
              <a:rPr lang="en-US" dirty="0"/>
              <a:t>Grades</a:t>
            </a:r>
          </a:p>
          <a:p>
            <a:endParaRPr lang="en-US" sz="1800"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2939018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Parent &amp; Family Programs</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4047" y="1690688"/>
            <a:ext cx="7563906" cy="35247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1076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pPr algn="ctr"/>
            <a:r>
              <a:rPr lang="en-US" dirty="0" smtClean="0">
                <a:latin typeface="Open Sans Extrabold" panose="020B0906030804020204" pitchFamily="34" charset="0"/>
                <a:ea typeface="Open Sans Extrabold" panose="020B0906030804020204" pitchFamily="34" charset="0"/>
                <a:cs typeface="Open Sans Extrabold" panose="020B0906030804020204" pitchFamily="34" charset="0"/>
              </a:rPr>
              <a:t>Parent &amp; Family Newsletter</a:t>
            </a:r>
            <a:endParaRPr lang="en-US"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712" y="1700590"/>
            <a:ext cx="7458576" cy="3439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8541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35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5020-2D53-4031-9AC9-FC62AACD38E0}"/>
              </a:ext>
            </a:extLst>
          </p:cNvPr>
          <p:cNvSpPr>
            <a:spLocks noGrp="1"/>
          </p:cNvSpPr>
          <p:nvPr>
            <p:ph type="ctrTitle"/>
          </p:nvPr>
        </p:nvSpPr>
        <p:spPr>
          <a:xfrm>
            <a:off x="1524000" y="-671286"/>
            <a:ext cx="9144000" cy="2387600"/>
          </a:xfrm>
        </p:spPr>
        <p:txBody>
          <a:bodyPr/>
          <a:lstStyle/>
          <a:p>
            <a:r>
              <a:rPr lang="en-US" dirty="0" smtClean="0">
                <a:solidFill>
                  <a:srgbClr val="F0B310"/>
                </a:solidFill>
                <a:latin typeface="Open Sans Extrabold" panose="020B0906030804020204" pitchFamily="34" charset="0"/>
                <a:ea typeface="Open Sans Extrabold" panose="020B0906030804020204" pitchFamily="34" charset="0"/>
                <a:cs typeface="Open Sans Extrabold" panose="020B0906030804020204" pitchFamily="34" charset="0"/>
              </a:rPr>
              <a:t>Parent &amp; Family Programs</a:t>
            </a:r>
            <a:endParaRPr lang="en-US" dirty="0">
              <a:solidFill>
                <a:srgbClr val="F0B31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FEB8EEE4-4552-472F-A686-C0C14696696E}"/>
              </a:ext>
            </a:extLst>
          </p:cNvPr>
          <p:cNvSpPr>
            <a:spLocks noGrp="1"/>
          </p:cNvSpPr>
          <p:nvPr>
            <p:ph type="subTitle" idx="1"/>
          </p:nvPr>
        </p:nvSpPr>
        <p:spPr>
          <a:xfrm>
            <a:off x="615636" y="2247448"/>
            <a:ext cx="3279038" cy="1655762"/>
          </a:xfrm>
        </p:spPr>
        <p:txBody>
          <a:bodyPr>
            <a:normAutofit/>
          </a:bodyPr>
          <a:lstStyle/>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Kathy Kotecki</a:t>
            </a:r>
          </a:p>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Dean of Students</a:t>
            </a:r>
          </a:p>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kkotecki@msubillings.edu</a:t>
            </a:r>
            <a:endPar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2560A8F5-6887-48BD-B8EE-DD6AF1994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103" y="4479724"/>
            <a:ext cx="6021794" cy="2072501"/>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74" y="1914752"/>
            <a:ext cx="4402652" cy="247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ubtitle 2">
            <a:extLst>
              <a:ext uri="{FF2B5EF4-FFF2-40B4-BE49-F238E27FC236}">
                <a16:creationId xmlns:a16="http://schemas.microsoft.com/office/drawing/2014/main" id="{FEB8EEE4-4552-472F-A686-C0C14696696E}"/>
              </a:ext>
            </a:extLst>
          </p:cNvPr>
          <p:cNvSpPr txBox="1">
            <a:spLocks/>
          </p:cNvSpPr>
          <p:nvPr/>
        </p:nvSpPr>
        <p:spPr>
          <a:xfrm>
            <a:off x="8297325" y="2270138"/>
            <a:ext cx="359892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Aaron Like</a:t>
            </a:r>
          </a:p>
          <a:p>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Associate Dean of Students</a:t>
            </a:r>
          </a:p>
          <a:p>
            <a:r>
              <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a:t>
            </a:r>
            <a:r>
              <a:rPr lang="en-US"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aron.like@msubillings.edu</a:t>
            </a:r>
            <a:endParaRPr lang="en-US"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717967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a:xfrm>
            <a:off x="1906508" y="2202979"/>
            <a:ext cx="10515600" cy="1325563"/>
          </a:xfrm>
        </p:spPr>
        <p:txBody>
          <a:bodyPr>
            <a:normAutofit/>
          </a:bodyPr>
          <a:lstStyle/>
          <a:p>
            <a:r>
              <a:rPr lang="en-US" sz="7200" dirty="0" smtClean="0">
                <a:latin typeface="Open Sans Extrabold" panose="020B0906030804020204" pitchFamily="34" charset="0"/>
                <a:ea typeface="Open Sans Extrabold" panose="020B0906030804020204" pitchFamily="34" charset="0"/>
                <a:cs typeface="Open Sans Extrabold" panose="020B0906030804020204" pitchFamily="34" charset="0"/>
              </a:rPr>
              <a:t>ACADEMIC SUCCESS</a:t>
            </a:r>
            <a:endParaRPr lang="en-US" sz="72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94657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rmAutofit fontScale="90000"/>
          </a:bodyPr>
          <a:lstStyle/>
          <a:p>
            <a:r>
              <a:rPr lang="en-US" sz="5400" dirty="0" smtClean="0">
                <a:latin typeface="Open Sans Extrabold" panose="020B0906030804020204" pitchFamily="34" charset="0"/>
                <a:ea typeface="Open Sans Extrabold" panose="020B0906030804020204" pitchFamily="34" charset="0"/>
                <a:cs typeface="Open Sans Extrabold" panose="020B0906030804020204" pitchFamily="34" charset="0"/>
              </a:rPr>
              <a:t>Classroom Environment &amp; Structure Differences from High School</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955895" y="1952374"/>
            <a:ext cx="4992232" cy="2683001"/>
          </a:xfrm>
        </p:spPr>
        <p:txBody>
          <a:bodyPr/>
          <a:lstStyle/>
          <a:p>
            <a:r>
              <a:rPr lang="en-US" dirty="0"/>
              <a:t>Size</a:t>
            </a:r>
          </a:p>
          <a:p>
            <a:r>
              <a:rPr lang="en-US" dirty="0"/>
              <a:t>Meeting times</a:t>
            </a:r>
          </a:p>
          <a:p>
            <a:r>
              <a:rPr lang="en-US" dirty="0"/>
              <a:t>Format – Lecture vs. discussion</a:t>
            </a:r>
          </a:p>
          <a:p>
            <a:r>
              <a:rPr lang="en-US" dirty="0"/>
              <a:t>Tests &amp; Grading</a:t>
            </a:r>
          </a:p>
          <a:p>
            <a:r>
              <a:rPr lang="en-US" dirty="0"/>
              <a:t>Note taking</a:t>
            </a:r>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712" y="2003598"/>
            <a:ext cx="3857849" cy="23896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09701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rmAutofit/>
          </a:bodyPr>
          <a:lstStyle/>
          <a:p>
            <a:r>
              <a:rPr lang="en-US" sz="5400" dirty="0" smtClean="0">
                <a:latin typeface="Open Sans Extrabold" panose="020B0906030804020204" pitchFamily="34" charset="0"/>
                <a:ea typeface="Open Sans Extrabold" panose="020B0906030804020204" pitchFamily="34" charset="0"/>
                <a:cs typeface="Open Sans Extrabold" panose="020B0906030804020204" pitchFamily="34" charset="0"/>
              </a:rPr>
              <a:t>Last Year’s Freshmen Advice</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952374"/>
            <a:ext cx="5232903" cy="3371064"/>
          </a:xfrm>
        </p:spPr>
        <p:txBody>
          <a:bodyPr/>
          <a:lstStyle/>
          <a:p>
            <a:pPr lvl="0"/>
            <a:r>
              <a:rPr lang="en-US" sz="2400" dirty="0"/>
              <a:t>Go to class!</a:t>
            </a:r>
          </a:p>
          <a:p>
            <a:pPr lvl="0"/>
            <a:r>
              <a:rPr lang="en-US" sz="2400" dirty="0"/>
              <a:t>College is not like high school – it’s harder.  </a:t>
            </a:r>
          </a:p>
          <a:p>
            <a:pPr lvl="1"/>
            <a:r>
              <a:rPr lang="en-US" sz="2000" dirty="0"/>
              <a:t>Expect and plan for it.</a:t>
            </a:r>
            <a:endParaRPr lang="en-US" dirty="0"/>
          </a:p>
          <a:p>
            <a:pPr lvl="0"/>
            <a:r>
              <a:rPr lang="en-US" sz="2400" dirty="0"/>
              <a:t>Figure out how to manage your time.</a:t>
            </a:r>
          </a:p>
          <a:p>
            <a:pPr lvl="0"/>
            <a:r>
              <a:rPr lang="en-US" sz="2400" dirty="0"/>
              <a:t>Seek help / utilize resources. </a:t>
            </a:r>
          </a:p>
          <a:p>
            <a:pPr lvl="0"/>
            <a:r>
              <a:rPr lang="en-US" sz="2400" dirty="0"/>
              <a:t>Connect with your professors.</a:t>
            </a:r>
          </a:p>
          <a:p>
            <a:pPr lvl="0"/>
            <a:r>
              <a:rPr lang="en-US" sz="2400" dirty="0"/>
              <a:t>Get involved on campus!</a:t>
            </a:r>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932" y="1883120"/>
            <a:ext cx="3961437" cy="20883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46355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rmAutofit/>
          </a:bodyPr>
          <a:lstStyle/>
          <a:p>
            <a:r>
              <a:rPr lang="en-US" sz="5400" dirty="0" smtClean="0">
                <a:latin typeface="Open Sans Extrabold" panose="020B0906030804020204" pitchFamily="34" charset="0"/>
                <a:ea typeface="Open Sans Extrabold" panose="020B0906030804020204" pitchFamily="34" charset="0"/>
                <a:cs typeface="Open Sans Extrabold" panose="020B0906030804020204" pitchFamily="34" charset="0"/>
              </a:rPr>
              <a:t>Support for Academic Success</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952373"/>
            <a:ext cx="5567881" cy="3253369"/>
          </a:xfrm>
        </p:spPr>
        <p:txBody>
          <a:bodyPr>
            <a:normAutofit fontScale="92500" lnSpcReduction="10000"/>
          </a:bodyPr>
          <a:lstStyle/>
          <a:p>
            <a:r>
              <a:rPr lang="en-US" sz="3000" dirty="0"/>
              <a:t>A&amp;SC 111 – First Year Seminar</a:t>
            </a:r>
          </a:p>
          <a:p>
            <a:pPr lvl="0"/>
            <a:r>
              <a:rPr lang="en-US" sz="3000" dirty="0"/>
              <a:t>Library</a:t>
            </a:r>
          </a:p>
          <a:p>
            <a:pPr lvl="0"/>
            <a:r>
              <a:rPr lang="en-US" sz="3000" dirty="0"/>
              <a:t>Student Support Services</a:t>
            </a:r>
          </a:p>
          <a:p>
            <a:pPr lvl="0"/>
            <a:r>
              <a:rPr lang="en-US" sz="3000" dirty="0"/>
              <a:t>Disability Support Services</a:t>
            </a:r>
          </a:p>
          <a:p>
            <a:pPr lvl="0"/>
            <a:r>
              <a:rPr lang="en-US" sz="3000" dirty="0"/>
              <a:t>Advising &amp; Career Services</a:t>
            </a:r>
          </a:p>
          <a:p>
            <a:pPr lvl="0"/>
            <a:r>
              <a:rPr lang="en-US" sz="3000" dirty="0"/>
              <a:t>Academic Support Center</a:t>
            </a:r>
          </a:p>
          <a:p>
            <a:pPr lvl="1"/>
            <a:r>
              <a:rPr lang="en-US" sz="2600" dirty="0"/>
              <a:t>Developmental Ed Coursework</a:t>
            </a:r>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793" y="1976754"/>
            <a:ext cx="3635477" cy="22301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50124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rmAutofit fontScale="90000"/>
          </a:bodyPr>
          <a:lstStyle/>
          <a:p>
            <a:r>
              <a:rPr lang="en-US" sz="5400" dirty="0" smtClean="0">
                <a:latin typeface="Open Sans Extrabold" panose="020B0906030804020204" pitchFamily="34" charset="0"/>
                <a:ea typeface="Open Sans Extrabold" panose="020B0906030804020204" pitchFamily="34" charset="0"/>
                <a:cs typeface="Open Sans Extrabold" panose="020B0906030804020204" pitchFamily="34" charset="0"/>
              </a:rPr>
              <a:t>How is your student placed in math, writing, and reading courses?</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952373"/>
            <a:ext cx="5567881" cy="3253369"/>
          </a:xfrm>
        </p:spPr>
        <p:txBody>
          <a:bodyPr>
            <a:normAutofit/>
          </a:bodyPr>
          <a:lstStyle/>
          <a:p>
            <a:r>
              <a:rPr lang="en-US" sz="3000" dirty="0" err="1" smtClean="0"/>
              <a:t>Accuplacer</a:t>
            </a:r>
            <a:r>
              <a:rPr lang="en-US" sz="3000" dirty="0" smtClean="0"/>
              <a:t> Placement Exam</a:t>
            </a:r>
          </a:p>
          <a:p>
            <a:r>
              <a:rPr lang="en-US" sz="3000" dirty="0" smtClean="0"/>
              <a:t>ACT/SAT scores</a:t>
            </a:r>
          </a:p>
          <a:p>
            <a:r>
              <a:rPr lang="en-US" sz="3000" dirty="0" smtClean="0"/>
              <a:t>MUS Writing score</a:t>
            </a:r>
          </a:p>
          <a:p>
            <a:r>
              <a:rPr lang="en-US" sz="3000" dirty="0" smtClean="0"/>
              <a:t>Prior learning credits</a:t>
            </a:r>
          </a:p>
          <a:p>
            <a:r>
              <a:rPr lang="en-US" sz="3000" dirty="0" smtClean="0"/>
              <a:t>Transfer credits</a:t>
            </a:r>
          </a:p>
          <a:p>
            <a:r>
              <a:rPr lang="en-US" sz="3000" dirty="0" smtClean="0"/>
              <a:t>Dual credit courses</a:t>
            </a:r>
            <a:endParaRPr lang="en-US" sz="2600" dirty="0"/>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285" y="2087975"/>
            <a:ext cx="4996844" cy="1832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6335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rmAutofit/>
          </a:bodyPr>
          <a:lstStyle/>
          <a:p>
            <a:r>
              <a:rPr lang="en-US" sz="5400" dirty="0" smtClean="0">
                <a:latin typeface="Open Sans Extrabold" panose="020B0906030804020204" pitchFamily="34" charset="0"/>
                <a:ea typeface="Open Sans Extrabold" panose="020B0906030804020204" pitchFamily="34" charset="0"/>
                <a:cs typeface="Open Sans Extrabold" panose="020B0906030804020204" pitchFamily="34" charset="0"/>
              </a:rPr>
              <a:t>Placement Options</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385181"/>
            <a:ext cx="9696261" cy="4155540"/>
          </a:xfrm>
        </p:spPr>
        <p:txBody>
          <a:bodyPr>
            <a:normAutofit/>
          </a:bodyPr>
          <a:lstStyle/>
          <a:p>
            <a:pPr>
              <a:buClr>
                <a:schemeClr val="accent1"/>
              </a:buClr>
              <a:buNone/>
            </a:pPr>
            <a:r>
              <a:rPr lang="en-US" u="sng" dirty="0"/>
              <a:t>College Level</a:t>
            </a:r>
          </a:p>
          <a:p>
            <a:pPr>
              <a:buClr>
                <a:schemeClr val="accent1"/>
              </a:buClr>
            </a:pPr>
            <a:r>
              <a:rPr lang="en-US" dirty="0"/>
              <a:t>100 and above level courses.</a:t>
            </a:r>
          </a:p>
          <a:p>
            <a:pPr>
              <a:buClr>
                <a:schemeClr val="accent1"/>
              </a:buClr>
            </a:pPr>
            <a:r>
              <a:rPr lang="en-US" dirty="0"/>
              <a:t>Courses go into GPA calculation and credits earned toward graduation.</a:t>
            </a:r>
            <a:br>
              <a:rPr lang="en-US" dirty="0"/>
            </a:br>
            <a:endParaRPr lang="en-US" dirty="0"/>
          </a:p>
          <a:p>
            <a:pPr>
              <a:buClr>
                <a:schemeClr val="accent1"/>
              </a:buClr>
              <a:buNone/>
            </a:pPr>
            <a:r>
              <a:rPr lang="en-US" u="sng" dirty="0"/>
              <a:t>Developmental Education Courses </a:t>
            </a:r>
          </a:p>
          <a:p>
            <a:pPr>
              <a:buClr>
                <a:schemeClr val="accent1"/>
              </a:buClr>
            </a:pPr>
            <a:r>
              <a:rPr lang="en-US" dirty="0"/>
              <a:t>Below 100 level courses.</a:t>
            </a:r>
          </a:p>
          <a:p>
            <a:pPr lvl="1">
              <a:buClr>
                <a:schemeClr val="accent1"/>
              </a:buClr>
            </a:pPr>
            <a:r>
              <a:rPr lang="en-US" dirty="0"/>
              <a:t>Will not receive college credit for these courses and grade does not count toward GPA, but DOES count towards financial aid credit tracking</a:t>
            </a:r>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76814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65DC-8F0D-45F6-ABCB-E354C2118ECC}"/>
              </a:ext>
            </a:extLst>
          </p:cNvPr>
          <p:cNvSpPr>
            <a:spLocks noGrp="1"/>
          </p:cNvSpPr>
          <p:nvPr>
            <p:ph type="title"/>
          </p:nvPr>
        </p:nvSpPr>
        <p:spPr/>
        <p:txBody>
          <a:bodyPr>
            <a:noAutofit/>
          </a:bodyPr>
          <a:lstStyle/>
          <a:p>
            <a:r>
              <a:rPr lang="en-US" sz="4000" dirty="0" smtClean="0">
                <a:latin typeface="Open Sans Extrabold" panose="020B0906030804020204" pitchFamily="34" charset="0"/>
                <a:ea typeface="Open Sans Extrabold" panose="020B0906030804020204" pitchFamily="34" charset="0"/>
                <a:cs typeface="Open Sans Extrabold" panose="020B0906030804020204" pitchFamily="34" charset="0"/>
              </a:rPr>
              <a:t>What are Developmental Education Courses?</a:t>
            </a:r>
            <a:endParaRPr lang="en-US" sz="40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819DF2F9-C0FE-43FA-BE48-E58230338540}"/>
              </a:ext>
            </a:extLst>
          </p:cNvPr>
          <p:cNvSpPr>
            <a:spLocks noGrp="1"/>
          </p:cNvSpPr>
          <p:nvPr>
            <p:ph idx="1"/>
          </p:nvPr>
        </p:nvSpPr>
        <p:spPr>
          <a:xfrm>
            <a:off x="715224" y="1385180"/>
            <a:ext cx="9696261" cy="4372823"/>
          </a:xfrm>
        </p:spPr>
        <p:txBody>
          <a:bodyPr>
            <a:normAutofit/>
          </a:bodyPr>
          <a:lstStyle/>
          <a:p>
            <a:pPr>
              <a:defRPr/>
            </a:pPr>
            <a:r>
              <a:rPr lang="en-US" dirty="0"/>
              <a:t>Courses that “bridge the gap” between your current knowledge and the knowledge you need to be successful in your other courses. </a:t>
            </a:r>
          </a:p>
          <a:p>
            <a:pPr lvl="1">
              <a:defRPr/>
            </a:pPr>
            <a:r>
              <a:rPr lang="en-US" sz="2100" dirty="0"/>
              <a:t>Examples: </a:t>
            </a:r>
          </a:p>
          <a:p>
            <a:pPr lvl="1">
              <a:buFont typeface="Wingdings" pitchFamily="2" charset="2"/>
              <a:buNone/>
              <a:defRPr/>
            </a:pPr>
            <a:r>
              <a:rPr lang="en-US" sz="2600" dirty="0"/>
              <a:t>		</a:t>
            </a:r>
            <a:r>
              <a:rPr lang="en-US" sz="1800" dirty="0"/>
              <a:t>M 088, M 098, WRIT 095 (online only), RD 101</a:t>
            </a:r>
          </a:p>
          <a:p>
            <a:pPr>
              <a:buNone/>
              <a:defRPr/>
            </a:pPr>
            <a:endParaRPr lang="en-US" sz="2000" dirty="0"/>
          </a:p>
          <a:p>
            <a:pPr>
              <a:defRPr/>
            </a:pPr>
            <a:r>
              <a:rPr lang="en-US" dirty="0"/>
              <a:t>Enhanced Courses: Build in Study techniques to match curriculum as part of the Enhancement of the course; 5 days a week vs 3 to ensure additional support	</a:t>
            </a:r>
            <a:endParaRPr lang="en-US" sz="932" dirty="0"/>
          </a:p>
          <a:p>
            <a:pPr lvl="1">
              <a:defRPr/>
            </a:pPr>
            <a:r>
              <a:rPr lang="en-US" sz="2100" dirty="0"/>
              <a:t>Examples:</a:t>
            </a:r>
          </a:p>
          <a:p>
            <a:pPr marL="1219170" lvl="2" indent="0">
              <a:buNone/>
              <a:defRPr/>
            </a:pPr>
            <a:r>
              <a:rPr lang="en-US" sz="1800" dirty="0"/>
              <a:t>WRIT 101E, STAT 141E</a:t>
            </a:r>
          </a:p>
          <a:p>
            <a:pPr marL="285750" indent="-285750"/>
            <a:endParaRPr lang="en-US" dirty="0"/>
          </a:p>
        </p:txBody>
      </p:sp>
      <p:sp>
        <p:nvSpPr>
          <p:cNvPr id="4" name="Rectangle 3">
            <a:extLst>
              <a:ext uri="{FF2B5EF4-FFF2-40B4-BE49-F238E27FC236}">
                <a16:creationId xmlns:a16="http://schemas.microsoft.com/office/drawing/2014/main" id="{1AF48AE0-E830-4535-B0B6-994753E470D2}"/>
              </a:ext>
            </a:extLst>
          </p:cNvPr>
          <p:cNvSpPr/>
          <p:nvPr/>
        </p:nvSpPr>
        <p:spPr>
          <a:xfrm>
            <a:off x="0" y="6324600"/>
            <a:ext cx="12192000" cy="533400"/>
          </a:xfrm>
          <a:prstGeom prst="rect">
            <a:avLst/>
          </a:prstGeom>
          <a:solidFill>
            <a:srgbClr val="15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oneycomb, object&#10;&#10;Description automatically generated">
            <a:extLst>
              <a:ext uri="{FF2B5EF4-FFF2-40B4-BE49-F238E27FC236}">
                <a16:creationId xmlns:a16="http://schemas.microsoft.com/office/drawing/2014/main" id="{71E41D8B-E550-4431-8E1E-4E16F903553E}"/>
              </a:ext>
            </a:extLst>
          </p:cNvPr>
          <p:cNvPicPr>
            <a:picLocks noChangeAspect="1"/>
          </p:cNvPicPr>
          <p:nvPr/>
        </p:nvPicPr>
        <p:blipFill rotWithShape="1">
          <a:blip r:embed="rId2">
            <a:extLst>
              <a:ext uri="{28A0092B-C50C-407E-A947-70E740481C1C}">
                <a14:useLocalDpi xmlns:a14="http://schemas.microsoft.com/office/drawing/2010/main" val="0"/>
              </a:ext>
            </a:extLst>
          </a:blip>
          <a:srcRect l="35067" t="26630" r="35815" b="23965"/>
          <a:stretch/>
        </p:blipFill>
        <p:spPr>
          <a:xfrm>
            <a:off x="9040585" y="3808412"/>
            <a:ext cx="4626429" cy="4415626"/>
          </a:xfrm>
          <a:prstGeom prst="rect">
            <a:avLst/>
          </a:prstGeom>
        </p:spPr>
      </p:pic>
    </p:spTree>
    <p:extLst>
      <p:ext uri="{BB962C8B-B14F-4D97-AF65-F5344CB8AC3E}">
        <p14:creationId xmlns:p14="http://schemas.microsoft.com/office/powerpoint/2010/main" val="2524315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1108</Words>
  <Application>Microsoft Office PowerPoint</Application>
  <PresentationFormat>Widescreen</PresentationFormat>
  <Paragraphs>175</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Georgia</vt:lpstr>
      <vt:lpstr>Open Sans Extrabold</vt:lpstr>
      <vt:lpstr>Open Sans Semibold</vt:lpstr>
      <vt:lpstr>Wingdings</vt:lpstr>
      <vt:lpstr>Office Theme</vt:lpstr>
      <vt:lpstr>Parent Orientation  Summer 2020</vt:lpstr>
      <vt:lpstr>COVID-19 Response</vt:lpstr>
      <vt:lpstr>ACADEMIC SUCCESS</vt:lpstr>
      <vt:lpstr>Classroom Environment &amp; Structure Differences from High School</vt:lpstr>
      <vt:lpstr>Last Year’s Freshmen Advice</vt:lpstr>
      <vt:lpstr>Support for Academic Success</vt:lpstr>
      <vt:lpstr>How is your student placed in math, writing, and reading courses?</vt:lpstr>
      <vt:lpstr>Placement Options</vt:lpstr>
      <vt:lpstr>What are Developmental Education Courses?</vt:lpstr>
      <vt:lpstr>Enhancing the Yellowjacket Experience</vt:lpstr>
      <vt:lpstr>PowerPoint Presentation</vt:lpstr>
      <vt:lpstr>Housing &amp; Residence Life</vt:lpstr>
      <vt:lpstr>Housing &amp; Residence Life</vt:lpstr>
      <vt:lpstr>Housing &amp; Residence Life</vt:lpstr>
      <vt:lpstr>Why is Involvement Outside the Classroom so Important?</vt:lpstr>
      <vt:lpstr>Student Organizations</vt:lpstr>
      <vt:lpstr>Student Life</vt:lpstr>
      <vt:lpstr>Student Employment</vt:lpstr>
      <vt:lpstr>Important Campus Information</vt:lpstr>
      <vt:lpstr>University Misconduct Process</vt:lpstr>
      <vt:lpstr>Clery Act</vt:lpstr>
      <vt:lpstr>PowerPoint Presentation</vt:lpstr>
      <vt:lpstr>Sexual Assault Resources &amp; Awareness</vt:lpstr>
      <vt:lpstr>Alcohol &amp; Sexual Violence Awareness</vt:lpstr>
      <vt:lpstr>FERPA &amp; Parent Notification</vt:lpstr>
      <vt:lpstr>Parent &amp; Family Programs</vt:lpstr>
      <vt:lpstr>Parent &amp; Family Newsletter</vt:lpstr>
      <vt:lpstr>Parent &amp; Family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Skillen-Robison, Shiloh</dc:creator>
  <cp:lastModifiedBy>Like, Aaron L.</cp:lastModifiedBy>
  <cp:revision>7</cp:revision>
  <dcterms:created xsi:type="dcterms:W3CDTF">2020-05-06T13:30:16Z</dcterms:created>
  <dcterms:modified xsi:type="dcterms:W3CDTF">2020-05-08T18:18:27Z</dcterms:modified>
</cp:coreProperties>
</file>