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67" r:id="rId4"/>
  </p:sldMasterIdLst>
  <p:notesMasterIdLst>
    <p:notesMasterId r:id="rId19"/>
  </p:notesMasterIdLst>
  <p:sldIdLst>
    <p:sldId id="257" r:id="rId5"/>
    <p:sldId id="258" r:id="rId6"/>
    <p:sldId id="259" r:id="rId7"/>
    <p:sldId id="271" r:id="rId8"/>
    <p:sldId id="260" r:id="rId9"/>
    <p:sldId id="261" r:id="rId10"/>
    <p:sldId id="262" r:id="rId11"/>
    <p:sldId id="263" r:id="rId12"/>
    <p:sldId id="264" r:id="rId13"/>
    <p:sldId id="265" r:id="rId14"/>
    <p:sldId id="266" r:id="rId15"/>
    <p:sldId id="267" r:id="rId16"/>
    <p:sldId id="268" r:id="rId17"/>
    <p:sldId id="270"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866" autoAdjust="0"/>
    <p:restoredTop sz="67249" autoAdjust="0"/>
  </p:normalViewPr>
  <p:slideViewPr>
    <p:cSldViewPr snapToGrid="0" snapToObjects="1">
      <p:cViewPr varScale="1">
        <p:scale>
          <a:sx n="94" d="100"/>
          <a:sy n="94" d="100"/>
        </p:scale>
        <p:origin x="972" y="90"/>
      </p:cViewPr>
      <p:guideLst>
        <p:guide orient="horz" pos="162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88E8B5-1ED6-46C1-9860-CD96E30FEFC3}" type="datetimeFigureOut">
              <a:rPr lang="en-US" smtClean="0"/>
              <a:t>3/3/2025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651F05-6F5C-46A0-BF29-47318C956ADA}" type="slidenum">
              <a:rPr lang="en-US" smtClean="0"/>
              <a:t>‹#›</a:t>
            </a:fld>
            <a:endParaRPr lang="en-US"/>
          </a:p>
        </p:txBody>
      </p:sp>
    </p:spTree>
    <p:extLst>
      <p:ext uri="{BB962C8B-B14F-4D97-AF65-F5344CB8AC3E}">
        <p14:creationId xmlns:p14="http://schemas.microsoft.com/office/powerpoint/2010/main" val="3939087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dirty="0"/>
              <a:t>These</a:t>
            </a:r>
            <a:r>
              <a:rPr lang="en-US" b="1" baseline="0" dirty="0"/>
              <a:t> Dates are subject to change! Watch for changes on emails or handouts closer to FYE.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RECORD **</a:t>
            </a:r>
          </a:p>
          <a:p>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1</a:t>
            </a:fld>
            <a:endParaRPr lang="en-US"/>
          </a:p>
        </p:txBody>
      </p:sp>
    </p:spTree>
    <p:extLst>
      <p:ext uri="{BB962C8B-B14F-4D97-AF65-F5344CB8AC3E}">
        <p14:creationId xmlns:p14="http://schemas.microsoft.com/office/powerpoint/2010/main" val="484425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D308FE0-BF87-4610-9D97-42DE790C9554}" type="slidenum">
              <a:rPr lang="en-US" smtClean="0"/>
              <a:t>10</a:t>
            </a:fld>
            <a:endParaRPr lang="en-US"/>
          </a:p>
        </p:txBody>
      </p:sp>
    </p:spTree>
    <p:extLst>
      <p:ext uri="{BB962C8B-B14F-4D97-AF65-F5344CB8AC3E}">
        <p14:creationId xmlns:p14="http://schemas.microsoft.com/office/powerpoint/2010/main" val="13522056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Accruals are for purchases made within the timeframe and deadlines specified. </a:t>
            </a:r>
          </a:p>
          <a:p>
            <a:endParaRPr lang="en-US" sz="1000" baseline="0" dirty="0"/>
          </a:p>
          <a:p>
            <a:r>
              <a:rPr lang="en-US" sz="1000" dirty="0"/>
              <a:t>It is especially important that you answer the question “Were goods or services received on or before June 30</a:t>
            </a:r>
            <a:r>
              <a:rPr lang="en-US" sz="1000" baseline="30000" dirty="0"/>
              <a:t>th</a:t>
            </a:r>
            <a:r>
              <a:rPr lang="en-US" sz="1000" dirty="0"/>
              <a:t>?”  </a:t>
            </a:r>
          </a:p>
          <a:p>
            <a:pPr marL="914400" lvl="2" indent="0">
              <a:buNone/>
            </a:pPr>
            <a:endParaRPr lang="en-US" sz="1000" dirty="0"/>
          </a:p>
          <a:p>
            <a:pPr lvl="1"/>
            <a:r>
              <a:rPr lang="en-US" sz="1000" dirty="0"/>
              <a:t>If your answer to this question is “no”, you have an “A” accrual.  The goods and services were received ‘</a:t>
            </a:r>
            <a:r>
              <a:rPr lang="en-US" sz="1000" dirty="0" err="1"/>
              <a:t>A’fter</a:t>
            </a:r>
            <a:r>
              <a:rPr lang="en-US" sz="1000" dirty="0"/>
              <a:t> June 30</a:t>
            </a:r>
            <a:r>
              <a:rPr lang="en-US" sz="1000" baseline="30000" dirty="0"/>
              <a:t>th</a:t>
            </a:r>
            <a:r>
              <a:rPr lang="en-US" sz="1000" dirty="0"/>
              <a:t>. </a:t>
            </a:r>
          </a:p>
          <a:p>
            <a:pPr lvl="3"/>
            <a:endParaRPr lang="en-US" sz="1000" dirty="0"/>
          </a:p>
          <a:p>
            <a:pPr lvl="2"/>
            <a:r>
              <a:rPr lang="en-US" sz="1000" dirty="0"/>
              <a:t>“A” accruals will only be recorded for expenditures using General Operating funds, as they are needed only for state budget purposes. </a:t>
            </a:r>
          </a:p>
          <a:p>
            <a:pPr lvl="3"/>
            <a:endParaRPr lang="en-US" sz="1000" dirty="0"/>
          </a:p>
          <a:p>
            <a:pPr lvl="3"/>
            <a:endParaRPr lang="en-US" sz="1000" dirty="0"/>
          </a:p>
          <a:p>
            <a:pPr lvl="1"/>
            <a:r>
              <a:rPr lang="en-US" sz="1000" dirty="0"/>
              <a:t>If your answer to this question is “yes”, you have a “B” accrual, the goods and services were received ‘</a:t>
            </a:r>
            <a:r>
              <a:rPr lang="en-US" sz="1000" dirty="0" err="1"/>
              <a:t>B’efore</a:t>
            </a:r>
            <a:r>
              <a:rPr lang="en-US" sz="1000" dirty="0"/>
              <a:t> June 30</a:t>
            </a:r>
            <a:r>
              <a:rPr lang="en-US" sz="1000" baseline="30000" dirty="0"/>
              <a:t>th</a:t>
            </a:r>
            <a:r>
              <a:rPr lang="en-US" sz="1000" dirty="0"/>
              <a:t>.  </a:t>
            </a:r>
            <a:endParaRPr lang="en-US" sz="1000" baseline="0" dirty="0"/>
          </a:p>
          <a:p>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11</a:t>
            </a:fld>
            <a:endParaRPr lang="en-US"/>
          </a:p>
        </p:txBody>
      </p:sp>
    </p:spTree>
    <p:extLst>
      <p:ext uri="{BB962C8B-B14F-4D97-AF65-F5344CB8AC3E}">
        <p14:creationId xmlns:p14="http://schemas.microsoft.com/office/powerpoint/2010/main" val="12773203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items received prior to July 1</a:t>
            </a:r>
            <a:r>
              <a:rPr lang="en-US" baseline="30000" dirty="0"/>
              <a:t>st</a:t>
            </a:r>
            <a:r>
              <a:rPr lang="en-US" dirty="0"/>
              <a:t> will be paid if we have an invoice. </a:t>
            </a:r>
          </a:p>
          <a:p>
            <a:endParaRPr lang="en-US" dirty="0"/>
          </a:p>
          <a:p>
            <a:r>
              <a:rPr lang="en-US" dirty="0"/>
              <a:t>If your department has any outstanding Invoices you must contact Business Services to review any open orders as of June 30</a:t>
            </a:r>
            <a:r>
              <a:rPr lang="en-US" baseline="30000" dirty="0"/>
              <a:t>th</a:t>
            </a:r>
            <a:r>
              <a:rPr lang="en-US" dirty="0"/>
              <a: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“A” accruals will only be processed for purchases greater than $1,000.</a:t>
            </a:r>
          </a:p>
          <a:p>
            <a:endParaRPr lang="en-US" dirty="0"/>
          </a:p>
          <a:p>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12</a:t>
            </a:fld>
            <a:endParaRPr lang="en-US"/>
          </a:p>
        </p:txBody>
      </p:sp>
    </p:spTree>
    <p:extLst>
      <p:ext uri="{BB962C8B-B14F-4D97-AF65-F5344CB8AC3E}">
        <p14:creationId xmlns:p14="http://schemas.microsoft.com/office/powerpoint/2010/main" val="2261800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Any Order or bid received after the last day to order will be held until July 1</a:t>
            </a:r>
            <a:r>
              <a:rPr lang="en-US" baseline="30000" dirty="0"/>
              <a:t>st</a:t>
            </a:r>
            <a:r>
              <a:rPr lang="en-US" dirty="0"/>
              <a:t>. </a:t>
            </a:r>
          </a:p>
        </p:txBody>
      </p:sp>
      <p:sp>
        <p:nvSpPr>
          <p:cNvPr id="4" name="Slide Number Placeholder 3"/>
          <p:cNvSpPr>
            <a:spLocks noGrp="1"/>
          </p:cNvSpPr>
          <p:nvPr>
            <p:ph type="sldNum" sz="quarter" idx="10"/>
          </p:nvPr>
        </p:nvSpPr>
        <p:spPr/>
        <p:txBody>
          <a:bodyPr/>
          <a:lstStyle/>
          <a:p>
            <a:fld id="{7D308FE0-BF87-4610-9D97-42DE790C9554}" type="slidenum">
              <a:rPr lang="en-US" smtClean="0"/>
              <a:t>13</a:t>
            </a:fld>
            <a:endParaRPr lang="en-US"/>
          </a:p>
        </p:txBody>
      </p:sp>
    </p:spTree>
    <p:extLst>
      <p:ext uri="{BB962C8B-B14F-4D97-AF65-F5344CB8AC3E}">
        <p14:creationId xmlns:p14="http://schemas.microsoft.com/office/powerpoint/2010/main" val="935043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END RECORD **</a:t>
            </a:r>
          </a:p>
          <a:p>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14</a:t>
            </a:fld>
            <a:endParaRPr lang="en-US"/>
          </a:p>
        </p:txBody>
      </p:sp>
    </p:spTree>
    <p:extLst>
      <p:ext uri="{BB962C8B-B14F-4D97-AF65-F5344CB8AC3E}">
        <p14:creationId xmlns:p14="http://schemas.microsoft.com/office/powerpoint/2010/main" val="1512175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2</a:t>
            </a:fld>
            <a:endParaRPr lang="en-US"/>
          </a:p>
        </p:txBody>
      </p:sp>
    </p:spTree>
    <p:extLst>
      <p:ext uri="{BB962C8B-B14F-4D97-AF65-F5344CB8AC3E}">
        <p14:creationId xmlns:p14="http://schemas.microsoft.com/office/powerpoint/2010/main" val="10769843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3</a:t>
            </a:fld>
            <a:endParaRPr lang="en-US"/>
          </a:p>
        </p:txBody>
      </p:sp>
    </p:spTree>
    <p:extLst>
      <p:ext uri="{BB962C8B-B14F-4D97-AF65-F5344CB8AC3E}">
        <p14:creationId xmlns:p14="http://schemas.microsoft.com/office/powerpoint/2010/main" val="1828886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4</a:t>
            </a:fld>
            <a:endParaRPr lang="en-US"/>
          </a:p>
        </p:txBody>
      </p:sp>
    </p:spTree>
    <p:extLst>
      <p:ext uri="{BB962C8B-B14F-4D97-AF65-F5344CB8AC3E}">
        <p14:creationId xmlns:p14="http://schemas.microsoft.com/office/powerpoint/2010/main" val="4001926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Work order request to be allocated to this FY will need to be in by May 15</a:t>
            </a:r>
            <a:r>
              <a:rPr lang="en-US" baseline="30000" dirty="0"/>
              <a:t>th</a:t>
            </a:r>
            <a:r>
              <a:rPr lang="en-US" dirty="0"/>
              <a:t>, all other items may not be processed for the FYE Close. </a:t>
            </a:r>
          </a:p>
        </p:txBody>
      </p:sp>
      <p:sp>
        <p:nvSpPr>
          <p:cNvPr id="4" name="Slide Number Placeholder 3"/>
          <p:cNvSpPr>
            <a:spLocks noGrp="1"/>
          </p:cNvSpPr>
          <p:nvPr>
            <p:ph type="sldNum" sz="quarter" idx="10"/>
          </p:nvPr>
        </p:nvSpPr>
        <p:spPr/>
        <p:txBody>
          <a:bodyPr/>
          <a:lstStyle/>
          <a:p>
            <a:fld id="{7D308FE0-BF87-4610-9D97-42DE790C9554}" type="slidenum">
              <a:rPr lang="en-US" smtClean="0"/>
              <a:t>5</a:t>
            </a:fld>
            <a:endParaRPr lang="en-US"/>
          </a:p>
        </p:txBody>
      </p:sp>
    </p:spTree>
    <p:extLst>
      <p:ext uri="{BB962C8B-B14F-4D97-AF65-F5344CB8AC3E}">
        <p14:creationId xmlns:p14="http://schemas.microsoft.com/office/powerpoint/2010/main" val="24014956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r>
              <a:rPr lang="en-US" u="sng" dirty="0"/>
              <a:t>Use of competitive bids and all other State requirements must be followed even in this time crunch.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following Purchase Order (PO)/DPO cutoff dates have been coordinated with the State Procurement Bureau to synchronize with the processing times and deadlines set by the State of Montana. If you need to make purchase before the end of Fiscal Year 2025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Please remember that it is important to comply with the dates established above as the purchasing cycle time may take weeks for competitive bids, including issuance of an Invitation for Bid (IFB), securing bids, getting insurance information and awarding a Purchase Order.</a:t>
            </a:r>
          </a:p>
          <a:p>
            <a:endParaRPr lang="en-US"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7D308FE0-BF87-4610-9D97-42DE790C9554}" type="slidenum">
              <a:rPr lang="en-US" smtClean="0"/>
              <a:t>6</a:t>
            </a:fld>
            <a:endParaRPr lang="en-US"/>
          </a:p>
        </p:txBody>
      </p:sp>
    </p:spTree>
    <p:extLst>
      <p:ext uri="{BB962C8B-B14F-4D97-AF65-F5344CB8AC3E}">
        <p14:creationId xmlns:p14="http://schemas.microsoft.com/office/powerpoint/2010/main" val="2030917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a:t>
            </a:r>
            <a:r>
              <a:rPr lang="en-US" baseline="0" dirty="0"/>
              <a:t> Chrome River Expense reports must be routed through CR by June 22</a:t>
            </a:r>
            <a:r>
              <a:rPr lang="en-US" baseline="30000" dirty="0"/>
              <a:t>nd</a:t>
            </a:r>
            <a:r>
              <a:rPr lang="en-US" baseline="0" dirty="0"/>
              <a:t> . </a:t>
            </a:r>
          </a:p>
          <a:p>
            <a:endParaRPr lang="en-US" baseline="0" dirty="0"/>
          </a:p>
          <a:p>
            <a:r>
              <a:rPr lang="en-US" baseline="0" dirty="0"/>
              <a:t>Please note that although Business Travel is allowed during the 14</a:t>
            </a:r>
            <a:r>
              <a:rPr lang="en-US" baseline="30000" dirty="0"/>
              <a:t>th</a:t>
            </a:r>
            <a:r>
              <a:rPr lang="en-US" baseline="0" dirty="0"/>
              <a:t>-30</a:t>
            </a:r>
            <a:r>
              <a:rPr lang="en-US" baseline="30000" dirty="0"/>
              <a:t>th</a:t>
            </a:r>
            <a:r>
              <a:rPr lang="en-US" baseline="0" dirty="0"/>
              <a:t> it should be for only expenses that are due to current travel not future travel.  CR Expense report still must be submitted through out the time frame to keep CR clean for YE processing. </a:t>
            </a:r>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7</a:t>
            </a:fld>
            <a:endParaRPr lang="en-US"/>
          </a:p>
        </p:txBody>
      </p:sp>
    </p:spTree>
    <p:extLst>
      <p:ext uri="{BB962C8B-B14F-4D97-AF65-F5344CB8AC3E}">
        <p14:creationId xmlns:p14="http://schemas.microsoft.com/office/powerpoint/2010/main" val="1828488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8</a:t>
            </a:fld>
            <a:endParaRPr lang="en-US"/>
          </a:p>
        </p:txBody>
      </p:sp>
    </p:spTree>
    <p:extLst>
      <p:ext uri="{BB962C8B-B14F-4D97-AF65-F5344CB8AC3E}">
        <p14:creationId xmlns:p14="http://schemas.microsoft.com/office/powerpoint/2010/main" val="3364791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If deposit is not in by Noon June 30</a:t>
            </a:r>
            <a:r>
              <a:rPr lang="en-US" baseline="30000" dirty="0"/>
              <a:t>th</a:t>
            </a:r>
            <a:r>
              <a:rPr lang="en-US" dirty="0"/>
              <a:t>, Contact Business Services as son as possible.</a:t>
            </a:r>
            <a:r>
              <a:rPr lang="en-US" baseline="0" dirty="0"/>
              <a:t> </a:t>
            </a:r>
            <a:endParaRPr lang="en-US" dirty="0"/>
          </a:p>
          <a:p>
            <a:endParaRPr lang="en-US" dirty="0"/>
          </a:p>
        </p:txBody>
      </p:sp>
      <p:sp>
        <p:nvSpPr>
          <p:cNvPr id="4" name="Slide Number Placeholder 3"/>
          <p:cNvSpPr>
            <a:spLocks noGrp="1"/>
          </p:cNvSpPr>
          <p:nvPr>
            <p:ph type="sldNum" sz="quarter" idx="10"/>
          </p:nvPr>
        </p:nvSpPr>
        <p:spPr/>
        <p:txBody>
          <a:bodyPr/>
          <a:lstStyle/>
          <a:p>
            <a:fld id="{7D308FE0-BF87-4610-9D97-42DE790C9554}" type="slidenum">
              <a:rPr lang="en-US" smtClean="0"/>
              <a:t>9</a:t>
            </a:fld>
            <a:endParaRPr lang="en-US"/>
          </a:p>
        </p:txBody>
      </p:sp>
    </p:spTree>
    <p:extLst>
      <p:ext uri="{BB962C8B-B14F-4D97-AF65-F5344CB8AC3E}">
        <p14:creationId xmlns:p14="http://schemas.microsoft.com/office/powerpoint/2010/main" val="3534787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EB9F1-979B-B33E-9C91-CB7E572DF4BB}"/>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C3DDD41-3B6E-1F1B-B51A-761E6ED9AA9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2972AD40-173A-36B4-6E3C-E2EC7FF631CD}"/>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5" name="Footer Placeholder 4">
            <a:extLst>
              <a:ext uri="{FF2B5EF4-FFF2-40B4-BE49-F238E27FC236}">
                <a16:creationId xmlns:a16="http://schemas.microsoft.com/office/drawing/2014/main" id="{F44A1463-AC6E-8E34-B81E-5703B07B2D9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181C5F6-D80A-1226-9161-74D4C534B7CE}"/>
              </a:ext>
            </a:extLst>
          </p:cNvPr>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3661512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EE8C9-A23F-7FF4-DA3D-A38665D6FD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0E4B44D-1A30-52F2-D4D6-E07C159B89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C88BBF-E4C0-8C31-8E8F-A189191EB347}"/>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5" name="Footer Placeholder 4">
            <a:extLst>
              <a:ext uri="{FF2B5EF4-FFF2-40B4-BE49-F238E27FC236}">
                <a16:creationId xmlns:a16="http://schemas.microsoft.com/office/drawing/2014/main" id="{40CD8CB5-390E-A91E-B411-806CE4E503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721C93-3AD6-950E-6DF4-0A134DBD3834}"/>
              </a:ext>
            </a:extLst>
          </p:cNvPr>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981610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01BA60-1D1A-79E0-6B7D-97DB1846C898}"/>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009B88-4F6F-6A92-D943-6B3DE1C858C8}"/>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88B496-56D3-E0EA-3776-71D62A0C9E77}"/>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5" name="Footer Placeholder 4">
            <a:extLst>
              <a:ext uri="{FF2B5EF4-FFF2-40B4-BE49-F238E27FC236}">
                <a16:creationId xmlns:a16="http://schemas.microsoft.com/office/drawing/2014/main" id="{1E772ECC-E8EA-0571-152B-B9692AF520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F3B198-A1C4-B56E-7BA5-E6F7D1EA3F74}"/>
              </a:ext>
            </a:extLst>
          </p:cNvPr>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642793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72C99-9BB0-3E95-9082-C3270573248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E0292E-3C5C-C3CE-05D2-6D567A4D43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A73C5A-5030-448F-07C6-4EEC7B91F455}"/>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5" name="Footer Placeholder 4">
            <a:extLst>
              <a:ext uri="{FF2B5EF4-FFF2-40B4-BE49-F238E27FC236}">
                <a16:creationId xmlns:a16="http://schemas.microsoft.com/office/drawing/2014/main" id="{1198D0F0-D6F6-0717-BDDB-D0A90E7150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F7F363-E9A9-1308-C4B8-F2F481D3968D}"/>
              </a:ext>
            </a:extLst>
          </p:cNvPr>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029677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E4940-E3A0-1A1B-CAF2-E06A7201419C}"/>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AF9D8B9-FBBF-BD93-0947-2FEB387D8187}"/>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30A9B4-EEF7-49B8-6856-9743D5CA7CDE}"/>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5" name="Footer Placeholder 4">
            <a:extLst>
              <a:ext uri="{FF2B5EF4-FFF2-40B4-BE49-F238E27FC236}">
                <a16:creationId xmlns:a16="http://schemas.microsoft.com/office/drawing/2014/main" id="{BB41DAD4-0392-2267-8FCB-A1341AA271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508A66-8170-7CBE-1050-0EF0D8B78DD8}"/>
              </a:ext>
            </a:extLst>
          </p:cNvPr>
          <p:cNvSpPr>
            <a:spLocks noGrp="1"/>
          </p:cNvSpPr>
          <p:nvPr>
            <p:ph type="sldNum" sz="quarter" idx="12"/>
          </p:nvPr>
        </p:nvSpPr>
        <p:spPr/>
        <p:txBody>
          <a:bodyPr/>
          <a:lstStyle/>
          <a:p>
            <a:fld id="{91AF2B4D-6B12-4EDF-87BB-2B55CECB6611}" type="slidenum">
              <a:rPr lang="en-US" smtClean="0"/>
              <a:pPr/>
              <a:t>‹#›</a:t>
            </a:fld>
            <a:endParaRPr lang="en-US"/>
          </a:p>
        </p:txBody>
      </p:sp>
    </p:spTree>
    <p:extLst>
      <p:ext uri="{BB962C8B-B14F-4D97-AF65-F5344CB8AC3E}">
        <p14:creationId xmlns:p14="http://schemas.microsoft.com/office/powerpoint/2010/main" val="633766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D402C-AC06-CB46-7133-7C6B4B778E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EC3FD7-638C-BFA7-8092-01370A2FD8C8}"/>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FB0639-ABB2-23AF-9F98-8609BE514DED}"/>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D39B5F7-D602-D546-8807-FBF74E9A91E9}"/>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6" name="Footer Placeholder 5">
            <a:extLst>
              <a:ext uri="{FF2B5EF4-FFF2-40B4-BE49-F238E27FC236}">
                <a16:creationId xmlns:a16="http://schemas.microsoft.com/office/drawing/2014/main" id="{813951F4-C9F4-26E6-90DF-FDCA6F632C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04CC5-061E-5359-4CBE-AF5AF1FFB8F1}"/>
              </a:ext>
            </a:extLst>
          </p:cNvPr>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088848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94CC8-A8DD-8235-7CC9-7D549D3D325F}"/>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851F54-69C1-DF7E-3A5F-6ACCD9F36CF8}"/>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F4E834F4-0BBA-FF75-91D8-4DB4A0C474ED}"/>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C3432D3-1CCC-ED22-E5BD-5B1AD5160444}"/>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F45538CF-9CC8-2054-6C58-FDD70A752C4F}"/>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7F596A5-CDC8-DE91-09EB-4BC79F652ABF}"/>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8" name="Footer Placeholder 7">
            <a:extLst>
              <a:ext uri="{FF2B5EF4-FFF2-40B4-BE49-F238E27FC236}">
                <a16:creationId xmlns:a16="http://schemas.microsoft.com/office/drawing/2014/main" id="{7C033928-BB13-C300-7FCA-91BB4F5818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9F1BF3-AE4C-5763-CA3C-84200C01CBEB}"/>
              </a:ext>
            </a:extLst>
          </p:cNvPr>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450613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06160-4316-6DEA-1E98-47D3DFB707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18919DD-78B2-7C45-029E-CBE5410543DE}"/>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4" name="Footer Placeholder 3">
            <a:extLst>
              <a:ext uri="{FF2B5EF4-FFF2-40B4-BE49-F238E27FC236}">
                <a16:creationId xmlns:a16="http://schemas.microsoft.com/office/drawing/2014/main" id="{ACA8AEEF-01A4-7936-96D5-1A41D65F1E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49B845-6596-45F2-5E1A-FAF0191A435A}"/>
              </a:ext>
            </a:extLst>
          </p:cNvPr>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1856445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E7684A-6575-A4B4-A427-E51AE9D252AC}"/>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3" name="Footer Placeholder 2">
            <a:extLst>
              <a:ext uri="{FF2B5EF4-FFF2-40B4-BE49-F238E27FC236}">
                <a16:creationId xmlns:a16="http://schemas.microsoft.com/office/drawing/2014/main" id="{0699DE92-F00A-2F33-63E6-4411E5F491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B4D0F3-9ECC-0B02-25F2-30E39BB384EA}"/>
              </a:ext>
            </a:extLst>
          </p:cNvPr>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2701946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B21A0-56E6-0501-4A0C-726D7FE3F981}"/>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6BD2A74-4121-FC3F-26A6-477F8408F862}"/>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2E0147-9530-B52A-DDC4-90062EEE96F6}"/>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15B81CC-9DFE-2F8D-8DD9-2FCCCB5D5C3D}"/>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6" name="Footer Placeholder 5">
            <a:extLst>
              <a:ext uri="{FF2B5EF4-FFF2-40B4-BE49-F238E27FC236}">
                <a16:creationId xmlns:a16="http://schemas.microsoft.com/office/drawing/2014/main" id="{5878A67C-2F4B-9433-6FA7-C9124373A4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3C03B5-43FD-55EE-54B3-BDB996F2C399}"/>
              </a:ext>
            </a:extLst>
          </p:cNvPr>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extLst>
      <p:ext uri="{BB962C8B-B14F-4D97-AF65-F5344CB8AC3E}">
        <p14:creationId xmlns:p14="http://schemas.microsoft.com/office/powerpoint/2010/main" val="1775835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B883F-0581-EACD-8FBD-D61B75B42DDB}"/>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0898E149-E777-D12C-F6F2-7AC0089D2E79}"/>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3CD92B45-EED1-1E91-B209-398FACDE2124}"/>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A142CA9-2C98-1255-711B-93ED455CC132}"/>
              </a:ext>
            </a:extLst>
          </p:cNvPr>
          <p:cNvSpPr>
            <a:spLocks noGrp="1"/>
          </p:cNvSpPr>
          <p:nvPr>
            <p:ph type="dt" sz="half" idx="10"/>
          </p:nvPr>
        </p:nvSpPr>
        <p:spPr/>
        <p:txBody>
          <a:bodyPr/>
          <a:lstStyle/>
          <a:p>
            <a:fld id="{C532D74D-CF36-475E-B842-0FABF49FE880}" type="datetimeFigureOut">
              <a:rPr lang="en-US" smtClean="0"/>
              <a:t>3/3/2025</a:t>
            </a:fld>
            <a:endParaRPr lang="en-US"/>
          </a:p>
        </p:txBody>
      </p:sp>
      <p:sp>
        <p:nvSpPr>
          <p:cNvPr id="6" name="Footer Placeholder 5">
            <a:extLst>
              <a:ext uri="{FF2B5EF4-FFF2-40B4-BE49-F238E27FC236}">
                <a16:creationId xmlns:a16="http://schemas.microsoft.com/office/drawing/2014/main" id="{2CDC9EA5-D8B6-CD49-E4DC-296B65DE84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3E36E9-3477-66E1-00B9-655CE0AB65E8}"/>
              </a:ext>
            </a:extLst>
          </p:cNvPr>
          <p:cNvSpPr>
            <a:spLocks noGrp="1"/>
          </p:cNvSpPr>
          <p:nvPr>
            <p:ph type="sldNum" sz="quarter" idx="12"/>
          </p:nvPr>
        </p:nvSpPr>
        <p:spPr/>
        <p:txBody>
          <a:bodyPr/>
          <a:lstStyle/>
          <a:p>
            <a:fld id="{2066355A-084C-D24E-9AD2-7E4FC41EA627}" type="slidenum">
              <a:rPr lang="en-US" smtClean="0"/>
              <a:t>‹#›</a:t>
            </a:fld>
            <a:endParaRPr lang="en-US"/>
          </a:p>
        </p:txBody>
      </p:sp>
    </p:spTree>
    <p:extLst>
      <p:ext uri="{BB962C8B-B14F-4D97-AF65-F5344CB8AC3E}">
        <p14:creationId xmlns:p14="http://schemas.microsoft.com/office/powerpoint/2010/main" val="31518520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99B0D6-7342-DCB0-C61B-9C3E4D5EBB43}"/>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F4F71DC-3BD4-9AB1-8B3D-D42C81EB259A}"/>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7D778D-8A7F-A50D-F995-C2276B6F2BB1}"/>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fld id="{C532D74D-CF36-475E-B842-0FABF49FE880}" type="datetimeFigureOut">
              <a:rPr lang="en-US" smtClean="0"/>
              <a:t>3/3/2025</a:t>
            </a:fld>
            <a:endParaRPr lang="en-US"/>
          </a:p>
        </p:txBody>
      </p:sp>
      <p:sp>
        <p:nvSpPr>
          <p:cNvPr id="5" name="Footer Placeholder 4">
            <a:extLst>
              <a:ext uri="{FF2B5EF4-FFF2-40B4-BE49-F238E27FC236}">
                <a16:creationId xmlns:a16="http://schemas.microsoft.com/office/drawing/2014/main" id="{D11DF75D-B431-330B-EF6C-5D5BC2A05C82}"/>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ACB3DDC4-C355-902B-F155-E4F216AAD874}"/>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2066355A-084C-D24E-9AD2-7E4FC41EA627}" type="slidenum">
              <a:rPr lang="en-US" smtClean="0"/>
              <a:pPr/>
              <a:t>‹#›</a:t>
            </a:fld>
            <a:endParaRPr lang="en-US" dirty="0"/>
          </a:p>
        </p:txBody>
      </p:sp>
      <p:pic>
        <p:nvPicPr>
          <p:cNvPr id="7" name="Content Placeholder 8" descr="A picture containing graphical user interface&#10;&#10;Description automatically generated">
            <a:extLst>
              <a:ext uri="{FF2B5EF4-FFF2-40B4-BE49-F238E27FC236}">
                <a16:creationId xmlns:a16="http://schemas.microsoft.com/office/drawing/2014/main" id="{4F240F67-7441-CA5D-B688-92B35FD020D0}"/>
              </a:ext>
            </a:extLst>
          </p:cNvPr>
          <p:cNvPicPr>
            <a:picLocks noChangeAspect="1"/>
          </p:cNvPicPr>
          <p:nvPr/>
        </p:nvPicPr>
        <p:blipFill>
          <a:blip r:embed="rId13"/>
          <a:stretch>
            <a:fillRect/>
          </a:stretch>
        </p:blipFill>
        <p:spPr>
          <a:xfrm>
            <a:off x="-48221" y="-27124"/>
            <a:ext cx="9240441" cy="5197748"/>
          </a:xfrm>
          <a:prstGeom prst="rect">
            <a:avLst/>
          </a:prstGeom>
        </p:spPr>
      </p:pic>
    </p:spTree>
    <p:extLst>
      <p:ext uri="{BB962C8B-B14F-4D97-AF65-F5344CB8AC3E}">
        <p14:creationId xmlns:p14="http://schemas.microsoft.com/office/powerpoint/2010/main" val="3212161767"/>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msubillings.edu/intranet/forms/index.ht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62940"/>
            <a:ext cx="7772400" cy="2037399"/>
          </a:xfrm>
        </p:spPr>
        <p:txBody>
          <a:bodyPr>
            <a:normAutofit/>
          </a:bodyPr>
          <a:lstStyle/>
          <a:p>
            <a:r>
              <a:rPr lang="en-US" dirty="0"/>
              <a:t>FISCAL YEAR END</a:t>
            </a:r>
            <a:br>
              <a:rPr lang="en-US" dirty="0"/>
            </a:br>
            <a:r>
              <a:rPr lang="en-US" dirty="0"/>
              <a:t>DEADLINES</a:t>
            </a:r>
            <a:br>
              <a:rPr lang="en-US" dirty="0"/>
            </a:br>
            <a:r>
              <a:rPr lang="en-US" dirty="0"/>
              <a:t>2025</a:t>
            </a:r>
          </a:p>
        </p:txBody>
      </p:sp>
      <p:sp>
        <p:nvSpPr>
          <p:cNvPr id="3" name="Subtitle 2"/>
          <p:cNvSpPr>
            <a:spLocks noGrp="1"/>
          </p:cNvSpPr>
          <p:nvPr>
            <p:ph type="subTitle" idx="1"/>
          </p:nvPr>
        </p:nvSpPr>
        <p:spPr>
          <a:xfrm>
            <a:off x="685800" y="2783840"/>
            <a:ext cx="7675880" cy="1494790"/>
          </a:xfrm>
        </p:spPr>
        <p:txBody>
          <a:bodyPr>
            <a:normAutofit/>
          </a:bodyPr>
          <a:lstStyle/>
          <a:p>
            <a:r>
              <a:rPr lang="en-US" dirty="0"/>
              <a:t>Barb Burows – Business Services</a:t>
            </a:r>
          </a:p>
          <a:p>
            <a:r>
              <a:rPr lang="en-US" dirty="0"/>
              <a:t>Rebecca Bunn– Financial Services</a:t>
            </a:r>
          </a:p>
          <a:p>
            <a:endParaRPr lang="en-US" dirty="0"/>
          </a:p>
          <a:p>
            <a:r>
              <a:rPr lang="en-US" sz="1400" b="1" dirty="0"/>
              <a:t>These</a:t>
            </a:r>
            <a:r>
              <a:rPr lang="en-US" sz="1400" b="1" baseline="0" dirty="0"/>
              <a:t> Dates are subject to change! Watch for changes on emails or handouts closer to FYE. </a:t>
            </a:r>
          </a:p>
          <a:p>
            <a:endParaRPr lang="en-US" dirty="0"/>
          </a:p>
        </p:txBody>
      </p:sp>
    </p:spTree>
    <p:extLst>
      <p:ext uri="{BB962C8B-B14F-4D97-AF65-F5344CB8AC3E}">
        <p14:creationId xmlns:p14="http://schemas.microsoft.com/office/powerpoint/2010/main" val="3686182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Invoices/BPA’s/Travel Reimbursements</a:t>
            </a:r>
          </a:p>
        </p:txBody>
      </p:sp>
      <p:sp>
        <p:nvSpPr>
          <p:cNvPr id="3" name="Content Placeholder 2"/>
          <p:cNvSpPr>
            <a:spLocks noGrp="1"/>
          </p:cNvSpPr>
          <p:nvPr>
            <p:ph idx="1"/>
          </p:nvPr>
        </p:nvSpPr>
        <p:spPr>
          <a:xfrm>
            <a:off x="457200" y="1459231"/>
            <a:ext cx="8229600" cy="3116640"/>
          </a:xfrm>
        </p:spPr>
        <p:txBody>
          <a:bodyPr>
            <a:normAutofit fontScale="85000" lnSpcReduction="20000"/>
          </a:bodyPr>
          <a:lstStyle/>
          <a:p>
            <a:r>
              <a:rPr lang="en-US" sz="2900" b="1" i="1" dirty="0"/>
              <a:t>Vendors</a:t>
            </a:r>
            <a:r>
              <a:rPr lang="en-US" sz="2900" dirty="0"/>
              <a:t>: All invoices with BPAs (Banner Payment Authorizations) must be received by Business Services, Accounts Payable, by </a:t>
            </a:r>
            <a:r>
              <a:rPr lang="en-US" sz="2900" dirty="0">
                <a:solidFill>
                  <a:srgbClr val="FF0000"/>
                </a:solidFill>
              </a:rPr>
              <a:t>Noon, July 7</a:t>
            </a:r>
            <a:r>
              <a:rPr lang="en-US" sz="2900" baseline="30000" dirty="0">
                <a:solidFill>
                  <a:srgbClr val="FF0000"/>
                </a:solidFill>
              </a:rPr>
              <a:t>th</a:t>
            </a:r>
            <a:r>
              <a:rPr lang="en-US" sz="2900" dirty="0"/>
              <a:t>. </a:t>
            </a:r>
          </a:p>
          <a:p>
            <a:pPr marL="0" indent="0">
              <a:buNone/>
            </a:pPr>
            <a:endParaRPr lang="en-US" sz="2900" dirty="0"/>
          </a:p>
          <a:p>
            <a:pPr lvl="1"/>
            <a:r>
              <a:rPr lang="en-US" sz="2600" dirty="0"/>
              <a:t>Please process invoices as soon as possible before </a:t>
            </a:r>
            <a:r>
              <a:rPr lang="en-US" sz="2600" dirty="0">
                <a:solidFill>
                  <a:srgbClr val="FF0000"/>
                </a:solidFill>
              </a:rPr>
              <a:t>June 30</a:t>
            </a:r>
            <a:r>
              <a:rPr lang="en-US" sz="2600" baseline="30000" dirty="0">
                <a:solidFill>
                  <a:srgbClr val="FF0000"/>
                </a:solidFill>
              </a:rPr>
              <a:t>th</a:t>
            </a:r>
            <a:r>
              <a:rPr lang="en-US" sz="2600" dirty="0"/>
              <a:t>; this will greatly reduce “last day” workloads and the number of accruals.</a:t>
            </a:r>
          </a:p>
          <a:p>
            <a:pPr marL="457200" lvl="1" indent="0">
              <a:buNone/>
            </a:pPr>
            <a:endParaRPr lang="en-US" sz="2600" dirty="0"/>
          </a:p>
          <a:p>
            <a:pPr lvl="1"/>
            <a:r>
              <a:rPr lang="en-US" sz="2600" dirty="0"/>
              <a:t>Please anticipate your needs early and order accordingly; acquire items only in a reasonable quantity that will be consumed in the current fiscal year. </a:t>
            </a:r>
          </a:p>
          <a:p>
            <a:endParaRPr lang="en-US" dirty="0"/>
          </a:p>
        </p:txBody>
      </p:sp>
    </p:spTree>
    <p:extLst>
      <p:ext uri="{BB962C8B-B14F-4D97-AF65-F5344CB8AC3E}">
        <p14:creationId xmlns:p14="http://schemas.microsoft.com/office/powerpoint/2010/main" val="2445545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Accruals</a:t>
            </a:r>
          </a:p>
        </p:txBody>
      </p:sp>
      <p:sp>
        <p:nvSpPr>
          <p:cNvPr id="3" name="Content Placeholder 2"/>
          <p:cNvSpPr>
            <a:spLocks noGrp="1"/>
          </p:cNvSpPr>
          <p:nvPr>
            <p:ph idx="1"/>
          </p:nvPr>
        </p:nvSpPr>
        <p:spPr>
          <a:xfrm>
            <a:off x="457200" y="1516379"/>
            <a:ext cx="8229600" cy="2800411"/>
          </a:xfrm>
        </p:spPr>
        <p:txBody>
          <a:bodyPr>
            <a:normAutofit fontScale="85000" lnSpcReduction="20000"/>
          </a:bodyPr>
          <a:lstStyle/>
          <a:p>
            <a:r>
              <a:rPr lang="en-US" sz="2900" dirty="0"/>
              <a:t>Accruals are processed for expenditures to outside sources for which the goods or services were ordered in FY24, prior to the June 13</a:t>
            </a:r>
            <a:r>
              <a:rPr lang="en-US" sz="2900" baseline="30000" dirty="0"/>
              <a:t>th</a:t>
            </a:r>
            <a:r>
              <a:rPr lang="en-US" sz="2900" dirty="0"/>
              <a:t> cutoff but have either not been received or have not been paid. </a:t>
            </a:r>
          </a:p>
          <a:p>
            <a:endParaRPr lang="en-US" sz="2900" dirty="0"/>
          </a:p>
          <a:p>
            <a:r>
              <a:rPr lang="en-US" sz="2900" dirty="0"/>
              <a:t>There are two Types of Accruals. </a:t>
            </a:r>
          </a:p>
          <a:p>
            <a:pPr lvl="1"/>
            <a:r>
              <a:rPr lang="en-US" sz="2600" dirty="0"/>
              <a:t>A Accrual</a:t>
            </a:r>
          </a:p>
          <a:p>
            <a:pPr lvl="1"/>
            <a:r>
              <a:rPr lang="en-US" sz="2600" dirty="0"/>
              <a:t>B Accrual</a:t>
            </a:r>
          </a:p>
          <a:p>
            <a:pPr marL="0" indent="0">
              <a:buNone/>
            </a:pPr>
            <a:r>
              <a:rPr lang="en-US" dirty="0"/>
              <a:t> </a:t>
            </a:r>
          </a:p>
          <a:p>
            <a:endParaRPr lang="en-US" dirty="0"/>
          </a:p>
        </p:txBody>
      </p:sp>
    </p:spTree>
    <p:extLst>
      <p:ext uri="{BB962C8B-B14F-4D97-AF65-F5344CB8AC3E}">
        <p14:creationId xmlns:p14="http://schemas.microsoft.com/office/powerpoint/2010/main" val="2244406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Accruals Continued….</a:t>
            </a:r>
          </a:p>
        </p:txBody>
      </p:sp>
      <p:sp>
        <p:nvSpPr>
          <p:cNvPr id="3" name="Content Placeholder 2"/>
          <p:cNvSpPr>
            <a:spLocks noGrp="1"/>
          </p:cNvSpPr>
          <p:nvPr>
            <p:ph idx="1"/>
          </p:nvPr>
        </p:nvSpPr>
        <p:spPr/>
        <p:txBody>
          <a:bodyPr>
            <a:normAutofit/>
          </a:bodyPr>
          <a:lstStyle/>
          <a:p>
            <a:r>
              <a:rPr lang="en-US" sz="2200" dirty="0"/>
              <a:t>If an invoice is not received by </a:t>
            </a:r>
            <a:r>
              <a:rPr lang="en-US" sz="2200" dirty="0">
                <a:solidFill>
                  <a:srgbClr val="FF0000"/>
                </a:solidFill>
              </a:rPr>
              <a:t>June 30</a:t>
            </a:r>
            <a:r>
              <a:rPr lang="en-US" sz="2200" baseline="30000" dirty="0">
                <a:solidFill>
                  <a:srgbClr val="FF0000"/>
                </a:solidFill>
              </a:rPr>
              <a:t>th</a:t>
            </a:r>
            <a:r>
              <a:rPr lang="en-US" sz="2200" dirty="0"/>
              <a:t>, please use the following guidelines for all departments, regardless of funding source:</a:t>
            </a:r>
          </a:p>
          <a:p>
            <a:endParaRPr lang="en-US" sz="2200" dirty="0"/>
          </a:p>
          <a:p>
            <a:pPr lvl="2"/>
            <a:r>
              <a:rPr lang="en-US" sz="1100" dirty="0"/>
              <a:t>Purchases/Orders valued at less than $1000 will not be accrued.</a:t>
            </a:r>
          </a:p>
          <a:p>
            <a:pPr lvl="2"/>
            <a:endParaRPr lang="en-US" sz="1100" dirty="0"/>
          </a:p>
          <a:p>
            <a:pPr lvl="2"/>
            <a:r>
              <a:rPr lang="en-US" sz="1100" dirty="0"/>
              <a:t>Business Services will automatically review the PO’s and DPO’s on file and research if any need to be accrued. Notify Business Services of any orders outstanding. </a:t>
            </a:r>
            <a:endParaRPr lang="en-US" sz="1700" dirty="0"/>
          </a:p>
          <a:p>
            <a:pPr lvl="2"/>
            <a:endParaRPr lang="en-US" sz="1700" dirty="0"/>
          </a:p>
          <a:p>
            <a:pPr lvl="2"/>
            <a:r>
              <a:rPr lang="en-US" sz="1700" dirty="0"/>
              <a:t>Submit and/or contact Business Services about any outstanding order(s) or payments.</a:t>
            </a:r>
          </a:p>
          <a:p>
            <a:endParaRPr lang="en-US" dirty="0"/>
          </a:p>
        </p:txBody>
      </p:sp>
    </p:spTree>
    <p:extLst>
      <p:ext uri="{BB962C8B-B14F-4D97-AF65-F5344CB8AC3E}">
        <p14:creationId xmlns:p14="http://schemas.microsoft.com/office/powerpoint/2010/main" val="3288109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Future Purchases</a:t>
            </a:r>
          </a:p>
        </p:txBody>
      </p:sp>
      <p:sp>
        <p:nvSpPr>
          <p:cNvPr id="3" name="Content Placeholder 2"/>
          <p:cNvSpPr>
            <a:spLocks noGrp="1"/>
          </p:cNvSpPr>
          <p:nvPr>
            <p:ph idx="1"/>
          </p:nvPr>
        </p:nvSpPr>
        <p:spPr/>
        <p:txBody>
          <a:bodyPr>
            <a:normAutofit/>
          </a:bodyPr>
          <a:lstStyle/>
          <a:p>
            <a:pPr marL="0" indent="0">
              <a:buNone/>
            </a:pPr>
            <a:r>
              <a:rPr lang="en-US" dirty="0"/>
              <a:t>      </a:t>
            </a:r>
          </a:p>
          <a:p>
            <a:pPr lvl="0"/>
            <a:r>
              <a:rPr lang="en-US" sz="2200" b="1" u="sng" dirty="0"/>
              <a:t>PURCHASES FOR NEXT FISCAL YEAR FY 2026 </a:t>
            </a:r>
            <a:endParaRPr lang="en-US" sz="2200" dirty="0"/>
          </a:p>
          <a:p>
            <a:pPr marL="0" indent="0">
              <a:buNone/>
            </a:pPr>
            <a:endParaRPr lang="en-US" sz="2200" dirty="0"/>
          </a:p>
          <a:p>
            <a:r>
              <a:rPr lang="en-US" sz="2200" dirty="0"/>
              <a:t>Purchase Order’s/DPO’s involving FY 2026 funds may be sent prior to July 1, 2025; however, the Department must indicate the following on the Purchase Request: </a:t>
            </a:r>
            <a:br>
              <a:rPr lang="en-US" sz="2200" dirty="0"/>
            </a:br>
            <a:r>
              <a:rPr lang="en-US" sz="2200" dirty="0"/>
              <a:t>			</a:t>
            </a:r>
            <a:r>
              <a:rPr lang="en-US" sz="2200" b="1" i="1" u="sng" dirty="0"/>
              <a:t>NOTE:  THIS IS A JULY FY2026 ORDER.</a:t>
            </a:r>
          </a:p>
          <a:p>
            <a:endParaRPr lang="en-US" dirty="0"/>
          </a:p>
        </p:txBody>
      </p:sp>
    </p:spTree>
    <p:extLst>
      <p:ext uri="{BB962C8B-B14F-4D97-AF65-F5344CB8AC3E}">
        <p14:creationId xmlns:p14="http://schemas.microsoft.com/office/powerpoint/2010/main" val="573148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a:xfrm>
            <a:off x="457200" y="1485899"/>
            <a:ext cx="8229600" cy="2830891"/>
          </a:xfrm>
        </p:spPr>
        <p:txBody>
          <a:bodyPr/>
          <a:lstStyle/>
          <a:p>
            <a:pPr lvl="1"/>
            <a:r>
              <a:rPr lang="en-US" sz="2400" b="1" dirty="0"/>
              <a:t>Business Services – Jill Brown 657-2151</a:t>
            </a:r>
          </a:p>
          <a:p>
            <a:pPr lvl="1"/>
            <a:endParaRPr lang="en-US" sz="2400" b="1" dirty="0"/>
          </a:p>
          <a:p>
            <a:pPr lvl="1"/>
            <a:r>
              <a:rPr lang="en-US" sz="2400" b="1" dirty="0"/>
              <a:t>Financial Services - Rebecca Bunn 657-1682</a:t>
            </a:r>
          </a:p>
          <a:p>
            <a:pPr lvl="1"/>
            <a:endParaRPr lang="en-US" sz="2400" b="1" dirty="0"/>
          </a:p>
          <a:p>
            <a:pPr lvl="1"/>
            <a:r>
              <a:rPr lang="en-US" sz="2400" b="1" dirty="0"/>
              <a:t>Budget Office 	657-1680</a:t>
            </a:r>
          </a:p>
          <a:p>
            <a:endParaRPr lang="en-US" dirty="0"/>
          </a:p>
        </p:txBody>
      </p:sp>
    </p:spTree>
    <p:extLst>
      <p:ext uri="{BB962C8B-B14F-4D97-AF65-F5344CB8AC3E}">
        <p14:creationId xmlns:p14="http://schemas.microsoft.com/office/powerpoint/2010/main" val="1054786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Balances</a:t>
            </a:r>
          </a:p>
        </p:txBody>
      </p:sp>
      <p:sp>
        <p:nvSpPr>
          <p:cNvPr id="3" name="Content Placeholder 2"/>
          <p:cNvSpPr>
            <a:spLocks noGrp="1"/>
          </p:cNvSpPr>
          <p:nvPr>
            <p:ph idx="1"/>
          </p:nvPr>
        </p:nvSpPr>
        <p:spPr>
          <a:xfrm>
            <a:off x="541020" y="1304872"/>
            <a:ext cx="8061960" cy="2899471"/>
          </a:xfrm>
        </p:spPr>
        <p:txBody>
          <a:bodyPr>
            <a:normAutofit/>
          </a:bodyPr>
          <a:lstStyle/>
          <a:p>
            <a:r>
              <a:rPr lang="en-US" sz="2000" dirty="0"/>
              <a:t>All funds must have positive cash balances by </a:t>
            </a:r>
            <a:r>
              <a:rPr lang="en-US" sz="2000" dirty="0">
                <a:solidFill>
                  <a:srgbClr val="FF0000"/>
                </a:solidFill>
              </a:rPr>
              <a:t>June 2, 2025</a:t>
            </a:r>
            <a:r>
              <a:rPr lang="en-US" sz="2000" dirty="0"/>
              <a:t>.  </a:t>
            </a:r>
          </a:p>
          <a:p>
            <a:r>
              <a:rPr lang="en-US" sz="2000" dirty="0"/>
              <a:t>To verify your fund balance, pull the </a:t>
            </a:r>
            <a:r>
              <a:rPr lang="en-US" sz="2000" b="1" dirty="0"/>
              <a:t>General Ledger</a:t>
            </a:r>
            <a:r>
              <a:rPr lang="en-US" sz="2000" dirty="0"/>
              <a:t> report in Banner Web Reports using your </a:t>
            </a:r>
            <a:r>
              <a:rPr lang="en-US" sz="2000" b="1" dirty="0"/>
              <a:t>fund.  </a:t>
            </a:r>
          </a:p>
          <a:p>
            <a:pPr marL="0" indent="0" algn="ctr">
              <a:buNone/>
            </a:pPr>
            <a:r>
              <a:rPr lang="en-US" sz="2000" b="1" dirty="0">
                <a:solidFill>
                  <a:srgbClr val="0070C0"/>
                </a:solidFill>
              </a:rPr>
              <a:t>**</a:t>
            </a:r>
            <a:r>
              <a:rPr lang="en-US" sz="2000" dirty="0">
                <a:solidFill>
                  <a:srgbClr val="0070C0"/>
                </a:solidFill>
              </a:rPr>
              <a:t>Please note that you do not need to check fund balances on general operating funds (funds beginning with 61xxxx). </a:t>
            </a:r>
          </a:p>
          <a:p>
            <a:pPr marL="0" indent="0">
              <a:buNone/>
            </a:pPr>
            <a:endParaRPr lang="en-US" sz="2000" dirty="0"/>
          </a:p>
          <a:p>
            <a:r>
              <a:rPr lang="en-US" sz="2000" dirty="0"/>
              <a:t>Please contact Rebecca Bunn at x1682 if you have any questions or need additional information.</a:t>
            </a:r>
          </a:p>
          <a:p>
            <a:endParaRPr lang="en-US" dirty="0"/>
          </a:p>
        </p:txBody>
      </p:sp>
    </p:spTree>
    <p:extLst>
      <p:ext uri="{BB962C8B-B14F-4D97-AF65-F5344CB8AC3E}">
        <p14:creationId xmlns:p14="http://schemas.microsoft.com/office/powerpoint/2010/main" val="2470053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Expenditure/Revenue Corrections:</a:t>
            </a:r>
          </a:p>
        </p:txBody>
      </p:sp>
      <p:sp>
        <p:nvSpPr>
          <p:cNvPr id="3" name="Content Placeholder 2"/>
          <p:cNvSpPr>
            <a:spLocks noGrp="1"/>
          </p:cNvSpPr>
          <p:nvPr>
            <p:ph idx="1"/>
          </p:nvPr>
        </p:nvSpPr>
        <p:spPr>
          <a:xfrm>
            <a:off x="457200" y="1516380"/>
            <a:ext cx="8229600" cy="2800410"/>
          </a:xfrm>
        </p:spPr>
        <p:txBody>
          <a:bodyPr>
            <a:normAutofit/>
          </a:bodyPr>
          <a:lstStyle/>
          <a:p>
            <a:r>
              <a:rPr lang="en-US" dirty="0"/>
              <a:t>All requests for journal corrections to be made for FY24 should be received in Financial Services &amp; Payroll on or before </a:t>
            </a:r>
            <a:r>
              <a:rPr lang="en-US" dirty="0">
                <a:solidFill>
                  <a:srgbClr val="FF0000"/>
                </a:solidFill>
              </a:rPr>
              <a:t>5:00 PM July 7, 2025</a:t>
            </a:r>
            <a:r>
              <a:rPr lang="en-US" dirty="0"/>
              <a:t>. The Finance Expenditure Correction form can be found Online at: </a:t>
            </a:r>
          </a:p>
          <a:p>
            <a:pPr marL="400050" lvl="1" indent="0">
              <a:buNone/>
            </a:pPr>
            <a:r>
              <a:rPr lang="en-US" u="sng" dirty="0">
                <a:hlinkClick r:id="rId3"/>
              </a:rPr>
              <a:t>https://www.msubillings.edu/intranet/forms/index.htm</a:t>
            </a:r>
            <a:endParaRPr lang="en-US" u="sng" dirty="0"/>
          </a:p>
          <a:p>
            <a:pPr marL="0" indent="0">
              <a:buNone/>
            </a:pPr>
            <a:endParaRPr lang="en-US" dirty="0"/>
          </a:p>
          <a:p>
            <a:r>
              <a:rPr lang="en-US" dirty="0"/>
              <a:t>Please contact Rebecca Bunn at x1682 if you have any questions or need additional information.</a:t>
            </a:r>
          </a:p>
          <a:p>
            <a:endParaRPr lang="en-US" dirty="0"/>
          </a:p>
          <a:p>
            <a:endParaRPr lang="en-US" dirty="0"/>
          </a:p>
        </p:txBody>
      </p:sp>
    </p:spTree>
    <p:extLst>
      <p:ext uri="{BB962C8B-B14F-4D97-AF65-F5344CB8AC3E}">
        <p14:creationId xmlns:p14="http://schemas.microsoft.com/office/powerpoint/2010/main" val="2704988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Payroll:</a:t>
            </a:r>
          </a:p>
        </p:txBody>
      </p:sp>
      <p:sp>
        <p:nvSpPr>
          <p:cNvPr id="3" name="Content Placeholder 2"/>
          <p:cNvSpPr>
            <a:spLocks noGrp="1"/>
          </p:cNvSpPr>
          <p:nvPr>
            <p:ph idx="1"/>
          </p:nvPr>
        </p:nvSpPr>
        <p:spPr>
          <a:xfrm>
            <a:off x="457200" y="1111045"/>
            <a:ext cx="8229600" cy="3490452"/>
          </a:xfrm>
        </p:spPr>
        <p:txBody>
          <a:bodyPr>
            <a:normAutofit fontScale="70000" lnSpcReduction="20000"/>
          </a:bodyPr>
          <a:lstStyle/>
          <a:p>
            <a:pPr marL="0" indent="0">
              <a:buNone/>
            </a:pPr>
            <a:r>
              <a:rPr lang="en-US" sz="4200" b="1" dirty="0"/>
              <a:t>EPAF’s:</a:t>
            </a:r>
          </a:p>
          <a:p>
            <a:r>
              <a:rPr lang="en-US" dirty="0"/>
              <a:t>All EPAFS for Employees with a start date </a:t>
            </a:r>
            <a:r>
              <a:rPr lang="en-US" u="sng" dirty="0"/>
              <a:t>before July 1, 2025 </a:t>
            </a:r>
            <a:r>
              <a:rPr lang="en-US" dirty="0"/>
              <a:t>must be completed and approved by </a:t>
            </a:r>
            <a:r>
              <a:rPr lang="en-US" b="1" dirty="0">
                <a:solidFill>
                  <a:srgbClr val="FF0000"/>
                </a:solidFill>
              </a:rPr>
              <a:t>June 30, 2025</a:t>
            </a:r>
            <a:r>
              <a:rPr lang="en-US" b="1" dirty="0"/>
              <a:t>.  </a:t>
            </a:r>
          </a:p>
          <a:p>
            <a:endParaRPr lang="en-US" dirty="0"/>
          </a:p>
          <a:p>
            <a:r>
              <a:rPr lang="en-US" dirty="0"/>
              <a:t>All EPAF’s for payroll corrections for FY25 should be submitted to Financial Services &amp; Payroll by </a:t>
            </a:r>
            <a:r>
              <a:rPr lang="en-US" b="1" dirty="0">
                <a:solidFill>
                  <a:srgbClr val="FF0000"/>
                </a:solidFill>
              </a:rPr>
              <a:t>July 7, 2025</a:t>
            </a:r>
            <a:r>
              <a:rPr lang="en-US" dirty="0"/>
              <a:t>. </a:t>
            </a:r>
          </a:p>
          <a:p>
            <a:endParaRPr lang="en-US" dirty="0"/>
          </a:p>
          <a:p>
            <a:pPr marL="0" indent="0">
              <a:buNone/>
            </a:pPr>
            <a:r>
              <a:rPr lang="en-US" sz="4200" b="1" dirty="0"/>
              <a:t>Timesheets for Pay #15 ending on July 11, 2025:</a:t>
            </a:r>
            <a:endParaRPr lang="en-US" sz="4200" dirty="0"/>
          </a:p>
          <a:p>
            <a:r>
              <a:rPr lang="en-US" dirty="0"/>
              <a:t>All Timesheets in </a:t>
            </a:r>
            <a:r>
              <a:rPr lang="en-US" dirty="0" err="1"/>
              <a:t>MyInfo</a:t>
            </a:r>
            <a:r>
              <a:rPr lang="en-US" dirty="0"/>
              <a:t> must be submitted by 11 pm on Friday, </a:t>
            </a:r>
            <a:r>
              <a:rPr lang="en-US" b="1" dirty="0">
                <a:solidFill>
                  <a:srgbClr val="FF0000"/>
                </a:solidFill>
              </a:rPr>
              <a:t>July 11, 2025</a:t>
            </a:r>
            <a:r>
              <a:rPr lang="en-US" dirty="0"/>
              <a:t>.</a:t>
            </a:r>
          </a:p>
          <a:p>
            <a:endParaRPr lang="en-US" dirty="0"/>
          </a:p>
          <a:p>
            <a:r>
              <a:rPr lang="en-US" dirty="0"/>
              <a:t>All Timesheets in </a:t>
            </a:r>
            <a:r>
              <a:rPr lang="en-US" dirty="0" err="1"/>
              <a:t>MyInfo</a:t>
            </a:r>
            <a:r>
              <a:rPr lang="en-US" dirty="0"/>
              <a:t> must be approved by 11 pm on Monday, </a:t>
            </a:r>
            <a:r>
              <a:rPr lang="en-US" b="1" dirty="0">
                <a:solidFill>
                  <a:srgbClr val="FF0000"/>
                </a:solidFill>
              </a:rPr>
              <a:t>July 14, 2025</a:t>
            </a:r>
            <a:r>
              <a:rPr lang="en-US" dirty="0"/>
              <a:t>.</a:t>
            </a:r>
          </a:p>
          <a:p>
            <a:endParaRPr lang="en-US" dirty="0"/>
          </a:p>
          <a:p>
            <a:r>
              <a:rPr lang="en-US" dirty="0"/>
              <a:t>All paper timesheets must be turned into Payroll on Monday, </a:t>
            </a:r>
            <a:r>
              <a:rPr lang="en-US" b="1" dirty="0">
                <a:solidFill>
                  <a:srgbClr val="FF0000"/>
                </a:solidFill>
              </a:rPr>
              <a:t>July 14, 2025</a:t>
            </a:r>
            <a:r>
              <a:rPr lang="en-US" dirty="0"/>
              <a:t>.</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897706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Facility Services Work Orders</a:t>
            </a:r>
          </a:p>
        </p:txBody>
      </p:sp>
      <p:sp>
        <p:nvSpPr>
          <p:cNvPr id="3" name="Content Placeholder 2"/>
          <p:cNvSpPr>
            <a:spLocks noGrp="1"/>
          </p:cNvSpPr>
          <p:nvPr>
            <p:ph idx="1"/>
          </p:nvPr>
        </p:nvSpPr>
        <p:spPr/>
        <p:txBody>
          <a:bodyPr>
            <a:normAutofit/>
          </a:bodyPr>
          <a:lstStyle/>
          <a:p>
            <a:endParaRPr lang="en-US" dirty="0"/>
          </a:p>
          <a:p>
            <a:r>
              <a:rPr lang="en-US" dirty="0"/>
              <a:t>May 15</a:t>
            </a:r>
            <a:r>
              <a:rPr lang="en-US" baseline="30000" dirty="0"/>
              <a:t>th</a:t>
            </a:r>
            <a:r>
              <a:rPr lang="en-US" dirty="0"/>
              <a:t> </a:t>
            </a:r>
          </a:p>
          <a:p>
            <a:endParaRPr lang="en-US" dirty="0"/>
          </a:p>
          <a:p>
            <a:r>
              <a:rPr lang="en-US" dirty="0"/>
              <a:t>Deadline for all departments to request non-emergency Facility Services work orders for FY25. </a:t>
            </a:r>
          </a:p>
        </p:txBody>
      </p:sp>
    </p:spTree>
    <p:extLst>
      <p:ext uri="{BB962C8B-B14F-4D97-AF65-F5344CB8AC3E}">
        <p14:creationId xmlns:p14="http://schemas.microsoft.com/office/powerpoint/2010/main" val="1358734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Purchase Order/DPO Schedule</a:t>
            </a:r>
          </a:p>
        </p:txBody>
      </p:sp>
      <p:sp>
        <p:nvSpPr>
          <p:cNvPr id="3" name="Content Placeholder 2"/>
          <p:cNvSpPr>
            <a:spLocks noGrp="1"/>
          </p:cNvSpPr>
          <p:nvPr>
            <p:ph idx="1"/>
          </p:nvPr>
        </p:nvSpPr>
        <p:spPr>
          <a:xfrm>
            <a:off x="457200" y="1200150"/>
            <a:ext cx="8229600" cy="3524249"/>
          </a:xfrm>
        </p:spPr>
        <p:txBody>
          <a:bodyPr>
            <a:normAutofit/>
          </a:bodyPr>
          <a:lstStyle/>
          <a:p>
            <a:pPr marL="0" indent="0">
              <a:buNone/>
            </a:pPr>
            <a:r>
              <a:rPr lang="en-US" sz="1050" dirty="0"/>
              <a:t>Please Note: All dollar amounts shown represent Total Contract Value (TCV), which includes the value of any potential renewals.   </a:t>
            </a:r>
          </a:p>
          <a:p>
            <a:endParaRPr lang="en-US" sz="800" dirty="0"/>
          </a:p>
          <a:p>
            <a:pPr marL="0" indent="0">
              <a:buNone/>
            </a:pPr>
            <a:r>
              <a:rPr lang="en-US" sz="1100" b="1" dirty="0"/>
              <a:t> </a:t>
            </a:r>
            <a:endParaRPr lang="en-US" sz="1100" dirty="0"/>
          </a:p>
          <a:p>
            <a:pPr marL="0" lvl="0" indent="0">
              <a:buNone/>
            </a:pPr>
            <a:r>
              <a:rPr lang="en-US" sz="1100" b="1" u="sng" dirty="0"/>
              <a:t>PURCHASES FOR CURRENT FISCAL YEAR, FY 2025</a:t>
            </a:r>
          </a:p>
          <a:p>
            <a:pPr marL="0" lvl="0" indent="0">
              <a:buNone/>
            </a:pPr>
            <a:r>
              <a:rPr lang="en-US" sz="1100" b="1" dirty="0"/>
              <a:t>  </a:t>
            </a:r>
            <a:r>
              <a:rPr lang="en-US" sz="1050" dirty="0"/>
              <a:t>Purchases </a:t>
            </a:r>
            <a:r>
              <a:rPr lang="en-US" sz="1050" u="sng" dirty="0"/>
              <a:t>exceeding $150,000</a:t>
            </a:r>
            <a:r>
              <a:rPr lang="en-US" sz="1050" dirty="0"/>
              <a:t> will need to go through MSU Bozeman, as MSU Billings cannot spend over this amount within its delegated authority.  If you have something of this magnitude on the horizon, please contact Business Services immediately.</a:t>
            </a:r>
          </a:p>
          <a:p>
            <a:pPr lvl="1"/>
            <a:r>
              <a:rPr lang="en-US" sz="1050" dirty="0"/>
              <a:t>Other Purchases (Above $10,000) need to be turned in to Purchasing according to the following timetable to ensure adequate time for bids to be awarded: </a:t>
            </a:r>
          </a:p>
          <a:p>
            <a:pPr lvl="2"/>
            <a:r>
              <a:rPr lang="en-US" sz="1050" dirty="0"/>
              <a:t>Procurements that require Competitive Bidding:  </a:t>
            </a:r>
          </a:p>
          <a:p>
            <a:pPr lvl="3"/>
            <a:r>
              <a:rPr lang="en-US" sz="1000" dirty="0"/>
              <a:t>RFP – </a:t>
            </a:r>
            <a:r>
              <a:rPr lang="en-US" sz="1000" b="1" dirty="0">
                <a:solidFill>
                  <a:srgbClr val="FF0000"/>
                </a:solidFill>
              </a:rPr>
              <a:t>Tuesday, April 1</a:t>
            </a:r>
            <a:r>
              <a:rPr lang="en-US" sz="1000" b="1" baseline="30000" dirty="0">
                <a:solidFill>
                  <a:srgbClr val="FF0000"/>
                </a:solidFill>
              </a:rPr>
              <a:t>st</a:t>
            </a:r>
            <a:r>
              <a:rPr lang="en-US" sz="1000" b="1" dirty="0">
                <a:solidFill>
                  <a:srgbClr val="FF0000"/>
                </a:solidFill>
              </a:rPr>
              <a:t>    </a:t>
            </a:r>
          </a:p>
          <a:p>
            <a:pPr lvl="3"/>
            <a:r>
              <a:rPr lang="en-US" sz="1000" dirty="0"/>
              <a:t>IFB - </a:t>
            </a:r>
            <a:r>
              <a:rPr lang="en-US" sz="1000" b="1" dirty="0">
                <a:solidFill>
                  <a:srgbClr val="FF0000"/>
                </a:solidFill>
              </a:rPr>
              <a:t>Tuesday, May 6</a:t>
            </a:r>
            <a:r>
              <a:rPr lang="en-US" sz="1000" b="1" baseline="30000" dirty="0">
                <a:solidFill>
                  <a:srgbClr val="FF0000"/>
                </a:solidFill>
              </a:rPr>
              <a:t>th</a:t>
            </a:r>
            <a:r>
              <a:rPr lang="en-US" sz="1000" b="1" dirty="0">
                <a:solidFill>
                  <a:srgbClr val="FF0000"/>
                </a:solidFill>
              </a:rPr>
              <a:t> </a:t>
            </a:r>
            <a:r>
              <a:rPr lang="en-US" sz="1000" dirty="0"/>
              <a:t> </a:t>
            </a:r>
          </a:p>
          <a:p>
            <a:pPr lvl="2"/>
            <a:r>
              <a:rPr lang="en-US" sz="1050" dirty="0"/>
              <a:t>Procurements that do not require a competitive process above $10,000:  </a:t>
            </a:r>
            <a:r>
              <a:rPr lang="en-US" sz="1050" b="1" dirty="0">
                <a:solidFill>
                  <a:srgbClr val="FF0000"/>
                </a:solidFill>
              </a:rPr>
              <a:t>Tuesday, June 3</a:t>
            </a:r>
            <a:r>
              <a:rPr lang="en-US" sz="1050" b="1" baseline="30000" dirty="0">
                <a:solidFill>
                  <a:srgbClr val="FF0000"/>
                </a:solidFill>
              </a:rPr>
              <a:t>rd</a:t>
            </a:r>
            <a:r>
              <a:rPr lang="en-US" sz="1050" b="1" dirty="0">
                <a:solidFill>
                  <a:srgbClr val="FF0000"/>
                </a:solidFill>
              </a:rPr>
              <a:t> </a:t>
            </a:r>
          </a:p>
          <a:p>
            <a:pPr marL="914400" lvl="2" indent="0">
              <a:buNone/>
            </a:pPr>
            <a:endParaRPr lang="en-US" sz="1050" b="1" dirty="0">
              <a:solidFill>
                <a:srgbClr val="FF0000"/>
              </a:solidFill>
            </a:endParaRPr>
          </a:p>
          <a:p>
            <a:pPr marL="0" indent="0">
              <a:buNone/>
            </a:pPr>
            <a:r>
              <a:rPr lang="en-US" sz="1700" dirty="0"/>
              <a:t>Purchases/Orders outside of the guidelines above must be made by: June 13th</a:t>
            </a:r>
          </a:p>
        </p:txBody>
      </p:sp>
    </p:spTree>
    <p:extLst>
      <p:ext uri="{BB962C8B-B14F-4D97-AF65-F5344CB8AC3E}">
        <p14:creationId xmlns:p14="http://schemas.microsoft.com/office/powerpoint/2010/main" val="3481869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Purchasing Cards</a:t>
            </a:r>
          </a:p>
        </p:txBody>
      </p:sp>
      <p:sp>
        <p:nvSpPr>
          <p:cNvPr id="3" name="Content Placeholder 2"/>
          <p:cNvSpPr>
            <a:spLocks noGrp="1"/>
          </p:cNvSpPr>
          <p:nvPr>
            <p:ph idx="1"/>
          </p:nvPr>
        </p:nvSpPr>
        <p:spPr/>
        <p:txBody>
          <a:bodyPr>
            <a:normAutofit fontScale="92500"/>
          </a:bodyPr>
          <a:lstStyle/>
          <a:p>
            <a:pPr marL="0" indent="0">
              <a:buNone/>
            </a:pPr>
            <a:endParaRPr lang="en-US" sz="1600" dirty="0">
              <a:solidFill>
                <a:srgbClr val="FF0000"/>
              </a:solidFill>
            </a:endParaRPr>
          </a:p>
          <a:p>
            <a:pPr marL="0" indent="0">
              <a:buNone/>
            </a:pPr>
            <a:r>
              <a:rPr lang="en-US" dirty="0"/>
              <a:t>The last day to use the University Credit Card is </a:t>
            </a:r>
            <a:r>
              <a:rPr lang="en-US" u="sng" dirty="0"/>
              <a:t>June 13</a:t>
            </a:r>
            <a:r>
              <a:rPr lang="en-US" u="sng" baseline="30000" dirty="0"/>
              <a:t>th</a:t>
            </a:r>
            <a:r>
              <a:rPr lang="en-US" dirty="0"/>
              <a:t>. No purchases can be made with the University Credit Card after June 13th, with exception to expenses for employees in current Business Travel.</a:t>
            </a:r>
          </a:p>
          <a:p>
            <a:pPr marL="0" indent="0">
              <a:buNone/>
            </a:pPr>
            <a:endParaRPr lang="en-US" dirty="0"/>
          </a:p>
          <a:p>
            <a:pPr marL="0" indent="0">
              <a:buNone/>
            </a:pPr>
            <a:r>
              <a:rPr lang="en-US" dirty="0"/>
              <a:t>All Chrome River Expense Reports must be routed through approvals by June 22</a:t>
            </a:r>
            <a:r>
              <a:rPr lang="en-US" baseline="30000" dirty="0"/>
              <a:t>nd</a:t>
            </a:r>
            <a:r>
              <a:rPr lang="en-US" dirty="0"/>
              <a:t>. </a:t>
            </a:r>
          </a:p>
          <a:p>
            <a:pPr marL="0" indent="0">
              <a:buNone/>
            </a:pPr>
            <a:r>
              <a:rPr lang="en-US" dirty="0"/>
              <a:t> </a:t>
            </a:r>
          </a:p>
          <a:p>
            <a:pPr marL="0" indent="0">
              <a:buNone/>
            </a:pPr>
            <a:r>
              <a:rPr lang="en-US" b="1" u="sng" dirty="0"/>
              <a:t>Accounting techs please advise your card holders and staff/department of this cut-off date.</a:t>
            </a:r>
            <a:endParaRPr lang="en-US" dirty="0"/>
          </a:p>
          <a:p>
            <a:endParaRPr lang="en-US" sz="2900" dirty="0"/>
          </a:p>
          <a:p>
            <a:endParaRPr lang="en-US" dirty="0"/>
          </a:p>
        </p:txBody>
      </p:sp>
    </p:spTree>
    <p:extLst>
      <p:ext uri="{BB962C8B-B14F-4D97-AF65-F5344CB8AC3E}">
        <p14:creationId xmlns:p14="http://schemas.microsoft.com/office/powerpoint/2010/main" val="303000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Fund Reconciliation</a:t>
            </a:r>
          </a:p>
        </p:txBody>
      </p:sp>
      <p:sp>
        <p:nvSpPr>
          <p:cNvPr id="3" name="Content Placeholder 2"/>
          <p:cNvSpPr>
            <a:spLocks noGrp="1"/>
          </p:cNvSpPr>
          <p:nvPr>
            <p:ph idx="1"/>
          </p:nvPr>
        </p:nvSpPr>
        <p:spPr>
          <a:xfrm>
            <a:off x="457200" y="1386839"/>
            <a:ext cx="8229600" cy="2929951"/>
          </a:xfrm>
        </p:spPr>
        <p:txBody>
          <a:bodyPr>
            <a:normAutofit/>
          </a:bodyPr>
          <a:lstStyle/>
          <a:p>
            <a:r>
              <a:rPr lang="en-US" sz="2400" dirty="0"/>
              <a:t>Any Department with approved change funds. Reconciliation of those funds is required by </a:t>
            </a:r>
            <a:r>
              <a:rPr lang="en-US" sz="2400" dirty="0">
                <a:solidFill>
                  <a:srgbClr val="FF0000"/>
                </a:solidFill>
              </a:rPr>
              <a:t>June 30</a:t>
            </a:r>
            <a:r>
              <a:rPr lang="en-US" sz="2400" baseline="30000" dirty="0">
                <a:solidFill>
                  <a:srgbClr val="FF0000"/>
                </a:solidFill>
              </a:rPr>
              <a:t>th</a:t>
            </a:r>
            <a:r>
              <a:rPr lang="en-US" sz="2400" dirty="0"/>
              <a:t>. </a:t>
            </a:r>
          </a:p>
          <a:p>
            <a:endParaRPr lang="en-US" sz="2400" dirty="0"/>
          </a:p>
          <a:p>
            <a:r>
              <a:rPr lang="en-US" sz="2400" dirty="0"/>
              <a:t>If you do not have an approved change fund make sure any campus money is deposited by 11AM on </a:t>
            </a:r>
            <a:r>
              <a:rPr lang="en-US" sz="2400" dirty="0">
                <a:solidFill>
                  <a:srgbClr val="FF0000"/>
                </a:solidFill>
              </a:rPr>
              <a:t>June 30</a:t>
            </a:r>
            <a:r>
              <a:rPr lang="en-US" sz="2400" baseline="30000" dirty="0">
                <a:solidFill>
                  <a:srgbClr val="FF0000"/>
                </a:solidFill>
              </a:rPr>
              <a:t>th</a:t>
            </a:r>
            <a:r>
              <a:rPr lang="en-US" sz="2400" dirty="0"/>
              <a:t>. </a:t>
            </a:r>
          </a:p>
          <a:p>
            <a:endParaRPr lang="en-US" dirty="0"/>
          </a:p>
        </p:txBody>
      </p:sp>
    </p:spTree>
    <p:extLst>
      <p:ext uri="{BB962C8B-B14F-4D97-AF65-F5344CB8AC3E}">
        <p14:creationId xmlns:p14="http://schemas.microsoft.com/office/powerpoint/2010/main" val="158466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Cash Deposit/Refunds</a:t>
            </a:r>
          </a:p>
        </p:txBody>
      </p:sp>
      <p:sp>
        <p:nvSpPr>
          <p:cNvPr id="3" name="Content Placeholder 2"/>
          <p:cNvSpPr>
            <a:spLocks noGrp="1"/>
          </p:cNvSpPr>
          <p:nvPr>
            <p:ph idx="1"/>
          </p:nvPr>
        </p:nvSpPr>
        <p:spPr>
          <a:xfrm>
            <a:off x="457200" y="1520191"/>
            <a:ext cx="8229600" cy="3116640"/>
          </a:xfrm>
        </p:spPr>
        <p:txBody>
          <a:bodyPr/>
          <a:lstStyle/>
          <a:p>
            <a:r>
              <a:rPr lang="en-US" sz="2400" dirty="0"/>
              <a:t>All cash deposits must be receipted in the Business Services, Cashier window by </a:t>
            </a:r>
            <a:r>
              <a:rPr lang="en-US" sz="2400" dirty="0">
                <a:solidFill>
                  <a:srgbClr val="FF0000"/>
                </a:solidFill>
              </a:rPr>
              <a:t>11 am, Thursday June 30th</a:t>
            </a:r>
            <a:r>
              <a:rPr lang="en-US" sz="2400" dirty="0"/>
              <a:t>.</a:t>
            </a:r>
          </a:p>
          <a:p>
            <a:endParaRPr lang="en-US" dirty="0"/>
          </a:p>
        </p:txBody>
      </p:sp>
    </p:spTree>
    <p:extLst>
      <p:ext uri="{BB962C8B-B14F-4D97-AF65-F5344CB8AC3E}">
        <p14:creationId xmlns:p14="http://schemas.microsoft.com/office/powerpoint/2010/main" val="131051807"/>
      </p:ext>
    </p:extLst>
  </p:cSld>
  <p:clrMapOvr>
    <a:masterClrMapping/>
  </p:clrMapOvr>
</p:sld>
</file>

<file path=ppt/theme/theme1.xml><?xml version="1.0" encoding="utf-8"?>
<a:theme xmlns:a="http://schemas.openxmlformats.org/drawingml/2006/main" name="Presentation19">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9" id="{7E07B863-3DB0-406D-8AA6-99C4C6D1E6D9}" vid="{A3179BC8-6CC7-434B-B94F-825F1C7C00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6F2769-7194-4217-93D3-3AF3A474228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fields"/>
    <ds:schemaRef ds:uri="http://www.w3.org/XML/1998/namespace"/>
    <ds:schemaRef ds:uri="http://purl.org/dc/dcmitype/"/>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Presentation19</Template>
  <TotalTime>11506</TotalTime>
  <Words>1349</Words>
  <Application>Microsoft Office PowerPoint</Application>
  <PresentationFormat>On-screen Show (16:9)</PresentationFormat>
  <Paragraphs>140</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Calibri</vt:lpstr>
      <vt:lpstr>Presentation19</vt:lpstr>
      <vt:lpstr>FISCAL YEAR END DEADLINES 2025</vt:lpstr>
      <vt:lpstr>Cash Balances</vt:lpstr>
      <vt:lpstr>Expenditure/Revenue Corrections:</vt:lpstr>
      <vt:lpstr>Payroll:</vt:lpstr>
      <vt:lpstr>Facility Services Work Orders</vt:lpstr>
      <vt:lpstr>Purchase Order/DPO Schedule</vt:lpstr>
      <vt:lpstr>Purchasing Cards</vt:lpstr>
      <vt:lpstr>Change Fund Reconciliation</vt:lpstr>
      <vt:lpstr>Cash Deposit/Refunds</vt:lpstr>
      <vt:lpstr>Invoices/BPA’s/Travel Reimbursements</vt:lpstr>
      <vt:lpstr>Accruals</vt:lpstr>
      <vt:lpstr>Accruals Continued….</vt:lpstr>
      <vt:lpstr>Future Purchases</vt:lpstr>
      <vt:lpstr>Questions</vt:lpstr>
    </vt:vector>
  </TitlesOfParts>
  <Manager/>
  <Company>Montana State University Billings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Shafer, Barb</dc:creator>
  <cp:keywords/>
  <dc:description/>
  <cp:lastModifiedBy>Bunn, Rebecca</cp:lastModifiedBy>
  <cp:revision>26</cp:revision>
  <dcterms:created xsi:type="dcterms:W3CDTF">2020-03-12T18:03:59Z</dcterms:created>
  <dcterms:modified xsi:type="dcterms:W3CDTF">2025-03-03T20:49:14Z</dcterms:modified>
  <cp:category/>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