
<file path=[Content_Types].xml><?xml version="1.0" encoding="utf-8"?>
<Types xmlns="http://schemas.openxmlformats.org/package/2006/content-types">
  <Default Extension="emf" ContentType="image/x-emf"/>
  <Default Extension="im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7" r:id="rId5"/>
    <p:sldId id="258" r:id="rId6"/>
    <p:sldId id="260" r:id="rId7"/>
    <p:sldId id="259" r:id="rId8"/>
    <p:sldId id="281" r:id="rId9"/>
    <p:sldId id="284" r:id="rId10"/>
    <p:sldId id="264" r:id="rId11"/>
    <p:sldId id="283" r:id="rId12"/>
    <p:sldId id="266" r:id="rId13"/>
    <p:sldId id="292" r:id="rId14"/>
    <p:sldId id="293" r:id="rId15"/>
    <p:sldId id="287" r:id="rId16"/>
    <p:sldId id="295" r:id="rId17"/>
    <p:sldId id="267" r:id="rId18"/>
    <p:sldId id="265" r:id="rId19"/>
    <p:sldId id="268" r:id="rId20"/>
    <p:sldId id="296" r:id="rId21"/>
    <p:sldId id="263" r:id="rId22"/>
    <p:sldId id="261" r:id="rId23"/>
  </p:sldIdLst>
  <p:sldSz cx="12192000" cy="6858000"/>
  <p:notesSz cx="6858000" cy="9144000"/>
  <p:custDataLst>
    <p:tags r:id="rId25"/>
  </p:custDataLst>
  <p:defaultTextStyle>
    <a:defPPr>
      <a:defRPr lang="de-DE"/>
    </a:defPPr>
    <a:lvl1pPr algn="l" defTabSz="609585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609585" algn="l" defTabSz="609585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219170" algn="l" defTabSz="609585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828754" algn="l" defTabSz="609585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438339" algn="l" defTabSz="609585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D57"/>
    <a:srgbClr val="6B4E3A"/>
    <a:srgbClr val="467873"/>
    <a:srgbClr val="785A4B"/>
    <a:srgbClr val="8D7062"/>
    <a:srgbClr val="75A49C"/>
    <a:srgbClr val="004489"/>
    <a:srgbClr val="008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BF4008-BC9A-4297-9602-F9F958BFA0FB}" v="333" dt="2026-06-13T20:09:33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9" autoAdjust="0"/>
    <p:restoredTop sz="86467" autoAdjust="0"/>
  </p:normalViewPr>
  <p:slideViewPr>
    <p:cSldViewPr snapToGrid="0" snapToObjects="1" showGuides="1">
      <p:cViewPr varScale="1">
        <p:scale>
          <a:sx n="51" d="100"/>
          <a:sy n="51" d="100"/>
        </p:scale>
        <p:origin x="43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536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a Shea" userId="UvIAJBowY2roDYHWDJq8ro3rEnodHEjCxAu3tflsI3M=" providerId="None" clId="Web-{69BF4008-BC9A-4297-9602-F9F958BFA0FB}"/>
    <pc:docChg chg="modSld">
      <pc:chgData name="Erica Shea" userId="UvIAJBowY2roDYHWDJq8ro3rEnodHEjCxAu3tflsI3M=" providerId="None" clId="Web-{69BF4008-BC9A-4297-9602-F9F958BFA0FB}" dt="2026-06-13T20:09:33.264" v="329" actId="20577"/>
      <pc:docMkLst>
        <pc:docMk/>
      </pc:docMkLst>
      <pc:sldChg chg="modSp">
        <pc:chgData name="Erica Shea" userId="UvIAJBowY2roDYHWDJq8ro3rEnodHEjCxAu3tflsI3M=" providerId="None" clId="Web-{69BF4008-BC9A-4297-9602-F9F958BFA0FB}" dt="2026-06-13T19:58:57.938" v="4" actId="1076"/>
        <pc:sldMkLst>
          <pc:docMk/>
          <pc:sldMk cId="78939170" sldId="258"/>
        </pc:sldMkLst>
        <pc:spChg chg="mod">
          <ac:chgData name="Erica Shea" userId="UvIAJBowY2roDYHWDJq8ro3rEnodHEjCxAu3tflsI3M=" providerId="None" clId="Web-{69BF4008-BC9A-4297-9602-F9F958BFA0FB}" dt="2026-06-13T19:58:57.938" v="4" actId="1076"/>
          <ac:spMkLst>
            <pc:docMk/>
            <pc:sldMk cId="78939170" sldId="258"/>
            <ac:spMk id="2" creationId="{D1E8B231-DC75-8DE8-138A-8D3CBAE17F82}"/>
          </ac:spMkLst>
        </pc:spChg>
      </pc:sldChg>
      <pc:sldChg chg="modSp">
        <pc:chgData name="Erica Shea" userId="UvIAJBowY2roDYHWDJq8ro3rEnodHEjCxAu3tflsI3M=" providerId="None" clId="Web-{69BF4008-BC9A-4297-9602-F9F958BFA0FB}" dt="2026-06-13T20:01:46.221" v="56" actId="20577"/>
        <pc:sldMkLst>
          <pc:docMk/>
          <pc:sldMk cId="430326774" sldId="264"/>
        </pc:sldMkLst>
        <pc:spChg chg="mod">
          <ac:chgData name="Erica Shea" userId="UvIAJBowY2roDYHWDJq8ro3rEnodHEjCxAu3tflsI3M=" providerId="None" clId="Web-{69BF4008-BC9A-4297-9602-F9F958BFA0FB}" dt="2026-06-13T20:01:46.221" v="56" actId="20577"/>
          <ac:spMkLst>
            <pc:docMk/>
            <pc:sldMk cId="430326774" sldId="264"/>
            <ac:spMk id="2" creationId="{66B5E6EE-25F2-2E60-1671-16638C52A2A3}"/>
          </ac:spMkLst>
        </pc:spChg>
        <pc:spChg chg="mod">
          <ac:chgData name="Erica Shea" userId="UvIAJBowY2roDYHWDJq8ro3rEnodHEjCxAu3tflsI3M=" providerId="None" clId="Web-{69BF4008-BC9A-4297-9602-F9F958BFA0FB}" dt="2026-06-13T19:59:59.814" v="8" actId="20577"/>
          <ac:spMkLst>
            <pc:docMk/>
            <pc:sldMk cId="430326774" sldId="264"/>
            <ac:spMk id="3" creationId="{E55313AE-9993-F695-ADE6-888EBA5BA901}"/>
          </ac:spMkLst>
        </pc:spChg>
      </pc:sldChg>
      <pc:sldChg chg="delSp modSp">
        <pc:chgData name="Erica Shea" userId="UvIAJBowY2roDYHWDJq8ro3rEnodHEjCxAu3tflsI3M=" providerId="None" clId="Web-{69BF4008-BC9A-4297-9602-F9F958BFA0FB}" dt="2026-06-13T20:09:33.264" v="329" actId="20577"/>
        <pc:sldMkLst>
          <pc:docMk/>
          <pc:sldMk cId="624011682" sldId="267"/>
        </pc:sldMkLst>
        <pc:spChg chg="mod">
          <ac:chgData name="Erica Shea" userId="UvIAJBowY2roDYHWDJq8ro3rEnodHEjCxAu3tflsI3M=" providerId="None" clId="Web-{69BF4008-BC9A-4297-9602-F9F958BFA0FB}" dt="2026-06-13T20:09:33.264" v="329" actId="20577"/>
          <ac:spMkLst>
            <pc:docMk/>
            <pc:sldMk cId="624011682" sldId="267"/>
            <ac:spMk id="2" creationId="{90A79F5A-3691-4841-96ED-5B0D48CD1053}"/>
          </ac:spMkLst>
        </pc:spChg>
        <pc:spChg chg="del">
          <ac:chgData name="Erica Shea" userId="UvIAJBowY2roDYHWDJq8ro3rEnodHEjCxAu3tflsI3M=" providerId="None" clId="Web-{69BF4008-BC9A-4297-9602-F9F958BFA0FB}" dt="2026-06-13T20:04:57.761" v="62"/>
          <ac:spMkLst>
            <pc:docMk/>
            <pc:sldMk cId="624011682" sldId="267"/>
            <ac:spMk id="9" creationId="{BD37B58A-BCF0-8925-3C28-DFD129CDFADE}"/>
          </ac:spMkLst>
        </pc:spChg>
        <pc:picChg chg="del">
          <ac:chgData name="Erica Shea" userId="UvIAJBowY2roDYHWDJq8ro3rEnodHEjCxAu3tflsI3M=" providerId="None" clId="Web-{69BF4008-BC9A-4297-9602-F9F958BFA0FB}" dt="2026-06-13T20:04:57.761" v="62"/>
          <ac:picMkLst>
            <pc:docMk/>
            <pc:sldMk cId="624011682" sldId="267"/>
            <ac:picMk id="8" creationId="{34846098-64C2-C2B7-1CA0-17D22CD080A4}"/>
          </ac:picMkLst>
        </pc:picChg>
      </pc:sldChg>
      <pc:sldChg chg="modSp">
        <pc:chgData name="Erica Shea" userId="UvIAJBowY2roDYHWDJq8ro3rEnodHEjCxAu3tflsI3M=" providerId="None" clId="Web-{69BF4008-BC9A-4297-9602-F9F958BFA0FB}" dt="2026-06-13T20:01:31.706" v="50" actId="20577"/>
        <pc:sldMkLst>
          <pc:docMk/>
          <pc:sldMk cId="2329945547" sldId="283"/>
        </pc:sldMkLst>
        <pc:spChg chg="mod">
          <ac:chgData name="Erica Shea" userId="UvIAJBowY2roDYHWDJq8ro3rEnodHEjCxAu3tflsI3M=" providerId="None" clId="Web-{69BF4008-BC9A-4297-9602-F9F958BFA0FB}" dt="2026-06-13T20:01:31.706" v="50" actId="20577"/>
          <ac:spMkLst>
            <pc:docMk/>
            <pc:sldMk cId="2329945547" sldId="283"/>
            <ac:spMk id="2" creationId="{A74E2B71-C3F1-900B-828F-B624CF4BFD1F}"/>
          </ac:spMkLst>
        </pc:spChg>
      </pc:sldChg>
      <pc:sldChg chg="modSp">
        <pc:chgData name="Erica Shea" userId="UvIAJBowY2roDYHWDJq8ro3rEnodHEjCxAu3tflsI3M=" providerId="None" clId="Web-{69BF4008-BC9A-4297-9602-F9F958BFA0FB}" dt="2026-06-13T19:59:53.564" v="5" actId="20577"/>
        <pc:sldMkLst>
          <pc:docMk/>
          <pc:sldMk cId="2046211170" sldId="284"/>
        </pc:sldMkLst>
        <pc:spChg chg="mod">
          <ac:chgData name="Erica Shea" userId="UvIAJBowY2roDYHWDJq8ro3rEnodHEjCxAu3tflsI3M=" providerId="None" clId="Web-{69BF4008-BC9A-4297-9602-F9F958BFA0FB}" dt="2026-06-13T19:59:53.564" v="5" actId="20577"/>
          <ac:spMkLst>
            <pc:docMk/>
            <pc:sldMk cId="2046211170" sldId="284"/>
            <ac:spMk id="2" creationId="{E2B9658F-4D62-07F1-C9B0-1E80FC23204C}"/>
          </ac:spMkLst>
        </pc:spChg>
      </pc:sldChg>
      <pc:sldChg chg="delSp">
        <pc:chgData name="Erica Shea" userId="UvIAJBowY2roDYHWDJq8ro3rEnodHEjCxAu3tflsI3M=" providerId="None" clId="Web-{69BF4008-BC9A-4297-9602-F9F958BFA0FB}" dt="2026-06-13T20:02:52.113" v="57"/>
        <pc:sldMkLst>
          <pc:docMk/>
          <pc:sldMk cId="4212210790" sldId="293"/>
        </pc:sldMkLst>
        <pc:spChg chg="del">
          <ac:chgData name="Erica Shea" userId="UvIAJBowY2roDYHWDJq8ro3rEnodHEjCxAu3tflsI3M=" providerId="None" clId="Web-{69BF4008-BC9A-4297-9602-F9F958BFA0FB}" dt="2026-06-13T20:02:52.113" v="57"/>
          <ac:spMkLst>
            <pc:docMk/>
            <pc:sldMk cId="4212210790" sldId="293"/>
            <ac:spMk id="2" creationId="{B0F3CC7B-0C99-FD05-EFFB-7D7592E866BC}"/>
          </ac:spMkLst>
        </pc:spChg>
      </pc:sldChg>
      <pc:sldChg chg="delSp">
        <pc:chgData name="Erica Shea" userId="UvIAJBowY2roDYHWDJq8ro3rEnodHEjCxAu3tflsI3M=" providerId="None" clId="Web-{69BF4008-BC9A-4297-9602-F9F958BFA0FB}" dt="2026-06-13T20:03:33.816" v="58"/>
        <pc:sldMkLst>
          <pc:docMk/>
          <pc:sldMk cId="3173713683" sldId="295"/>
        </pc:sldMkLst>
        <pc:spChg chg="del">
          <ac:chgData name="Erica Shea" userId="UvIAJBowY2roDYHWDJq8ro3rEnodHEjCxAu3tflsI3M=" providerId="None" clId="Web-{69BF4008-BC9A-4297-9602-F9F958BFA0FB}" dt="2026-06-13T20:03:33.816" v="58"/>
          <ac:spMkLst>
            <pc:docMk/>
            <pc:sldMk cId="3173713683" sldId="295"/>
            <ac:spMk id="2" creationId="{C5AC6FAA-C9FA-5F22-1E8A-78EAACC0748E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CC6BE7-9661-4ED4-94B0-5A3179540B0F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41EC521-D77E-472B-9214-FCC9C979B9A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Student</a:t>
          </a:r>
        </a:p>
      </dgm:t>
    </dgm:pt>
    <dgm:pt modelId="{5E7188BD-CFBA-4C37-A8B0-DA5FEC3765E1}" type="parTrans" cxnId="{0DE7DF84-1E6C-41BF-8B3F-86200D190B0D}">
      <dgm:prSet/>
      <dgm:spPr/>
      <dgm:t>
        <a:bodyPr/>
        <a:lstStyle/>
        <a:p>
          <a:endParaRPr lang="en-US"/>
        </a:p>
      </dgm:t>
    </dgm:pt>
    <dgm:pt modelId="{8B147B04-BF18-4507-AD45-1A32EF43FD31}" type="sibTrans" cxnId="{0DE7DF84-1E6C-41BF-8B3F-86200D190B0D}">
      <dgm:prSet/>
      <dgm:spPr/>
      <dgm:t>
        <a:bodyPr/>
        <a:lstStyle/>
        <a:p>
          <a:endParaRPr lang="en-US"/>
        </a:p>
      </dgm:t>
    </dgm:pt>
    <dgm:pt modelId="{D48C2674-DCDF-40E9-8C59-B6124AD99B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Promote student reflection for improved exam performance and empower students to build successful study habits.</a:t>
          </a:r>
        </a:p>
      </dgm:t>
    </dgm:pt>
    <dgm:pt modelId="{2EDBA8A3-1FB4-41B1-8DB4-EA38EE39A599}" type="parTrans" cxnId="{2C7F8902-C193-4ED8-9A31-82BA35FD47F8}">
      <dgm:prSet/>
      <dgm:spPr/>
      <dgm:t>
        <a:bodyPr/>
        <a:lstStyle/>
        <a:p>
          <a:endParaRPr lang="en-US"/>
        </a:p>
      </dgm:t>
    </dgm:pt>
    <dgm:pt modelId="{226DA301-33F2-42D1-9407-037EC30CF6C4}" type="sibTrans" cxnId="{2C7F8902-C193-4ED8-9A31-82BA35FD47F8}">
      <dgm:prSet/>
      <dgm:spPr/>
      <dgm:t>
        <a:bodyPr/>
        <a:lstStyle/>
        <a:p>
          <a:endParaRPr lang="en-US"/>
        </a:p>
      </dgm:t>
    </dgm:pt>
    <dgm:pt modelId="{18E98278-CBDD-404E-9F4A-F79C4549CC5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Decrease test-anxiety and test-taking errors.</a:t>
          </a:r>
        </a:p>
      </dgm:t>
    </dgm:pt>
    <dgm:pt modelId="{11B6D8B2-7E66-411E-AFB2-BD08CB4CBF06}" type="parTrans" cxnId="{52D80E41-1FEA-403E-894C-7122ED584D94}">
      <dgm:prSet/>
      <dgm:spPr/>
      <dgm:t>
        <a:bodyPr/>
        <a:lstStyle/>
        <a:p>
          <a:endParaRPr lang="en-US"/>
        </a:p>
      </dgm:t>
    </dgm:pt>
    <dgm:pt modelId="{46F9B91D-C88F-4C86-9490-72B4AD66BDBB}" type="sibTrans" cxnId="{52D80E41-1FEA-403E-894C-7122ED584D94}">
      <dgm:prSet/>
      <dgm:spPr/>
      <dgm:t>
        <a:bodyPr/>
        <a:lstStyle/>
        <a:p>
          <a:endParaRPr lang="en-US"/>
        </a:p>
      </dgm:t>
    </dgm:pt>
    <dgm:pt modelId="{F3B4552B-65AA-4821-AEA1-A03E36D6DC9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Instructor</a:t>
          </a:r>
        </a:p>
      </dgm:t>
    </dgm:pt>
    <dgm:pt modelId="{99E34820-C430-4D00-A543-51E18F8C9495}" type="parTrans" cxnId="{892EDEAD-92F0-45E2-934B-DE8AD0BFDE8A}">
      <dgm:prSet/>
      <dgm:spPr/>
      <dgm:t>
        <a:bodyPr/>
        <a:lstStyle/>
        <a:p>
          <a:endParaRPr lang="en-US"/>
        </a:p>
      </dgm:t>
    </dgm:pt>
    <dgm:pt modelId="{A5A39F37-51B0-4232-AB40-A71CD5EE894A}" type="sibTrans" cxnId="{892EDEAD-92F0-45E2-934B-DE8AD0BFDE8A}">
      <dgm:prSet/>
      <dgm:spPr/>
      <dgm:t>
        <a:bodyPr/>
        <a:lstStyle/>
        <a:p>
          <a:endParaRPr lang="en-US"/>
        </a:p>
      </dgm:t>
    </dgm:pt>
    <dgm:pt modelId="{D94DF2BA-DF1B-4F0B-A008-57E7E71C3CC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Examine error patterns and  relate data to learning outcomes for students, instructors, and programs.</a:t>
          </a:r>
        </a:p>
      </dgm:t>
    </dgm:pt>
    <dgm:pt modelId="{D0088EF4-F40A-4E1F-9C54-D4A4934192AF}" type="parTrans" cxnId="{9205FEFD-2BAD-4E54-BB91-A328E2E27E79}">
      <dgm:prSet/>
      <dgm:spPr/>
      <dgm:t>
        <a:bodyPr/>
        <a:lstStyle/>
        <a:p>
          <a:endParaRPr lang="en-US"/>
        </a:p>
      </dgm:t>
    </dgm:pt>
    <dgm:pt modelId="{175070BC-BA58-4A94-B06F-4F95B4F1BE35}" type="sibTrans" cxnId="{9205FEFD-2BAD-4E54-BB91-A328E2E27E79}">
      <dgm:prSet/>
      <dgm:spPr/>
      <dgm:t>
        <a:bodyPr/>
        <a:lstStyle/>
        <a:p>
          <a:endParaRPr lang="en-US"/>
        </a:p>
      </dgm:t>
    </dgm:pt>
    <dgm:pt modelId="{8C31B138-6754-4F23-AF42-B621DC60A1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Enhance curriculum and instructional practices to promote effective study habits and improved learning outcomes.</a:t>
          </a:r>
        </a:p>
      </dgm:t>
    </dgm:pt>
    <dgm:pt modelId="{CD883A00-6E49-4F93-94DA-EC215CEDFF3F}" type="parTrans" cxnId="{BF825BE5-9D51-4363-9FF7-26FFF9403C95}">
      <dgm:prSet/>
      <dgm:spPr/>
      <dgm:t>
        <a:bodyPr/>
        <a:lstStyle/>
        <a:p>
          <a:endParaRPr lang="en-US"/>
        </a:p>
      </dgm:t>
    </dgm:pt>
    <dgm:pt modelId="{B78908F2-0504-496B-963D-4424ABD21EAC}" type="sibTrans" cxnId="{BF825BE5-9D51-4363-9FF7-26FFF9403C95}">
      <dgm:prSet/>
      <dgm:spPr/>
      <dgm:t>
        <a:bodyPr/>
        <a:lstStyle/>
        <a:p>
          <a:endParaRPr lang="en-US"/>
        </a:p>
      </dgm:t>
    </dgm:pt>
    <dgm:pt modelId="{4252DE93-EA68-4B08-9906-E517B64D8E6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Program</a:t>
          </a:r>
        </a:p>
      </dgm:t>
    </dgm:pt>
    <dgm:pt modelId="{89C838FA-D8E0-41B2-9EB2-5B6EE20251A9}" type="parTrans" cxnId="{1F3714A4-7F91-4095-A366-681EE6C2D9D5}">
      <dgm:prSet/>
      <dgm:spPr/>
      <dgm:t>
        <a:bodyPr/>
        <a:lstStyle/>
        <a:p>
          <a:endParaRPr lang="en-US"/>
        </a:p>
      </dgm:t>
    </dgm:pt>
    <dgm:pt modelId="{4C42FC5A-7F62-4C4E-B128-EAE3F4959BA1}" type="sibTrans" cxnId="{1F3714A4-7F91-4095-A366-681EE6C2D9D5}">
      <dgm:prSet/>
      <dgm:spPr/>
      <dgm:t>
        <a:bodyPr/>
        <a:lstStyle/>
        <a:p>
          <a:endParaRPr lang="en-US"/>
        </a:p>
      </dgm:t>
    </dgm:pt>
    <dgm:pt modelId="{8EEB1096-914F-4BAB-A554-93DB3D5F9AE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Increase Board Exam Pass Rates and Program Effectiveness.</a:t>
          </a:r>
        </a:p>
      </dgm:t>
    </dgm:pt>
    <dgm:pt modelId="{C3F6B303-0595-4E24-A66A-F625091A0B98}" type="parTrans" cxnId="{BABD728D-DA15-49D9-AF51-72FEF09C66A3}">
      <dgm:prSet/>
      <dgm:spPr/>
      <dgm:t>
        <a:bodyPr/>
        <a:lstStyle/>
        <a:p>
          <a:endParaRPr lang="en-US"/>
        </a:p>
      </dgm:t>
    </dgm:pt>
    <dgm:pt modelId="{ED9E91B6-73CB-4F67-A1C9-902DEEB38D7C}" type="sibTrans" cxnId="{BABD728D-DA15-49D9-AF51-72FEF09C66A3}">
      <dgm:prSet/>
      <dgm:spPr/>
      <dgm:t>
        <a:bodyPr/>
        <a:lstStyle/>
        <a:p>
          <a:endParaRPr lang="en-US"/>
        </a:p>
      </dgm:t>
    </dgm:pt>
    <dgm:pt modelId="{94F7332B-0A3B-45E8-BDF8-B5A85FAA331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Maintain Accreditation Standards and Compliance.</a:t>
          </a:r>
        </a:p>
      </dgm:t>
    </dgm:pt>
    <dgm:pt modelId="{F68145A4-15B4-445B-ABA0-DCBA4121A47E}" type="parTrans" cxnId="{40F6625A-018F-4181-80C5-E8532BB3A5CE}">
      <dgm:prSet/>
      <dgm:spPr/>
      <dgm:t>
        <a:bodyPr/>
        <a:lstStyle/>
        <a:p>
          <a:endParaRPr lang="en-US"/>
        </a:p>
      </dgm:t>
    </dgm:pt>
    <dgm:pt modelId="{5F6FECB6-33B8-4D51-A0CD-C7B4A0B0F4D8}" type="sibTrans" cxnId="{40F6625A-018F-4181-80C5-E8532BB3A5CE}">
      <dgm:prSet/>
      <dgm:spPr/>
      <dgm:t>
        <a:bodyPr/>
        <a:lstStyle/>
        <a:p>
          <a:endParaRPr lang="en-US"/>
        </a:p>
      </dgm:t>
    </dgm:pt>
    <dgm:pt modelId="{98E65184-168E-4285-83E7-1F49894A38B9}" type="pres">
      <dgm:prSet presAssocID="{54CC6BE7-9661-4ED4-94B0-5A3179540B0F}" presName="root" presStyleCnt="0">
        <dgm:presLayoutVars>
          <dgm:dir/>
          <dgm:resizeHandles val="exact"/>
        </dgm:presLayoutVars>
      </dgm:prSet>
      <dgm:spPr/>
    </dgm:pt>
    <dgm:pt modelId="{7A0EFBEA-25BB-4739-A14F-D6B8174B71D7}" type="pres">
      <dgm:prSet presAssocID="{841EC521-D77E-472B-9214-FCC9C979B9AC}" presName="compNode" presStyleCnt="0"/>
      <dgm:spPr/>
    </dgm:pt>
    <dgm:pt modelId="{3AB1C2D1-C718-443A-B42B-44100D6CC634}" type="pres">
      <dgm:prSet presAssocID="{841EC521-D77E-472B-9214-FCC9C979B9AC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3C14871B-06C4-426E-8864-A0F0C522629A}" type="pres">
      <dgm:prSet presAssocID="{841EC521-D77E-472B-9214-FCC9C979B9AC}" presName="iconSpace" presStyleCnt="0"/>
      <dgm:spPr/>
    </dgm:pt>
    <dgm:pt modelId="{919D35ED-0E85-45E6-A27D-392A6B0D153A}" type="pres">
      <dgm:prSet presAssocID="{841EC521-D77E-472B-9214-FCC9C979B9AC}" presName="parTx" presStyleLbl="revTx" presStyleIdx="0" presStyleCnt="6">
        <dgm:presLayoutVars>
          <dgm:chMax val="0"/>
          <dgm:chPref val="0"/>
        </dgm:presLayoutVars>
      </dgm:prSet>
      <dgm:spPr/>
    </dgm:pt>
    <dgm:pt modelId="{139C9A94-57DD-4868-B51E-9606C5A702E8}" type="pres">
      <dgm:prSet presAssocID="{841EC521-D77E-472B-9214-FCC9C979B9AC}" presName="txSpace" presStyleCnt="0"/>
      <dgm:spPr/>
    </dgm:pt>
    <dgm:pt modelId="{A9428646-E651-4D30-8CFA-E20D73664A50}" type="pres">
      <dgm:prSet presAssocID="{841EC521-D77E-472B-9214-FCC9C979B9AC}" presName="desTx" presStyleLbl="revTx" presStyleIdx="1" presStyleCnt="6">
        <dgm:presLayoutVars/>
      </dgm:prSet>
      <dgm:spPr/>
    </dgm:pt>
    <dgm:pt modelId="{D76D8A4F-9C5D-458B-B7CE-E94588FE241A}" type="pres">
      <dgm:prSet presAssocID="{8B147B04-BF18-4507-AD45-1A32EF43FD31}" presName="sibTrans" presStyleCnt="0"/>
      <dgm:spPr/>
    </dgm:pt>
    <dgm:pt modelId="{CADD71D6-A8D0-462A-9727-950E8580F60E}" type="pres">
      <dgm:prSet presAssocID="{F3B4552B-65AA-4821-AEA1-A03E36D6DC9F}" presName="compNode" presStyleCnt="0"/>
      <dgm:spPr/>
    </dgm:pt>
    <dgm:pt modelId="{EBADB50C-5A92-438E-9310-3D0254121BF5}" type="pres">
      <dgm:prSet presAssocID="{F3B4552B-65AA-4821-AEA1-A03E36D6DC9F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27176D2-6A12-4999-B54D-29C26A66755E}" type="pres">
      <dgm:prSet presAssocID="{F3B4552B-65AA-4821-AEA1-A03E36D6DC9F}" presName="iconSpace" presStyleCnt="0"/>
      <dgm:spPr/>
    </dgm:pt>
    <dgm:pt modelId="{7468AD8B-EA40-42EF-A35F-DB5C6EC380A7}" type="pres">
      <dgm:prSet presAssocID="{F3B4552B-65AA-4821-AEA1-A03E36D6DC9F}" presName="parTx" presStyleLbl="revTx" presStyleIdx="2" presStyleCnt="6">
        <dgm:presLayoutVars>
          <dgm:chMax val="0"/>
          <dgm:chPref val="0"/>
        </dgm:presLayoutVars>
      </dgm:prSet>
      <dgm:spPr/>
    </dgm:pt>
    <dgm:pt modelId="{0D7DE485-4F09-457D-A279-8759F3CE2097}" type="pres">
      <dgm:prSet presAssocID="{F3B4552B-65AA-4821-AEA1-A03E36D6DC9F}" presName="txSpace" presStyleCnt="0"/>
      <dgm:spPr/>
    </dgm:pt>
    <dgm:pt modelId="{47185BB3-C42F-4A48-BB74-F506AF36568C}" type="pres">
      <dgm:prSet presAssocID="{F3B4552B-65AA-4821-AEA1-A03E36D6DC9F}" presName="desTx" presStyleLbl="revTx" presStyleIdx="3" presStyleCnt="6">
        <dgm:presLayoutVars/>
      </dgm:prSet>
      <dgm:spPr/>
    </dgm:pt>
    <dgm:pt modelId="{310E02FE-FCAC-42E0-B954-063D4ABB35D8}" type="pres">
      <dgm:prSet presAssocID="{A5A39F37-51B0-4232-AB40-A71CD5EE894A}" presName="sibTrans" presStyleCnt="0"/>
      <dgm:spPr/>
    </dgm:pt>
    <dgm:pt modelId="{28B33A7E-FD46-43C8-BA2F-38A3B85E2170}" type="pres">
      <dgm:prSet presAssocID="{4252DE93-EA68-4B08-9906-E517B64D8E62}" presName="compNode" presStyleCnt="0"/>
      <dgm:spPr/>
    </dgm:pt>
    <dgm:pt modelId="{CC854030-F5F8-430E-B06C-E9E2C7DF6442}" type="pres">
      <dgm:prSet presAssocID="{4252DE93-EA68-4B08-9906-E517B64D8E62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3B98368-2BF2-4EE6-842A-B88A8C3C0285}" type="pres">
      <dgm:prSet presAssocID="{4252DE93-EA68-4B08-9906-E517B64D8E62}" presName="iconSpace" presStyleCnt="0"/>
      <dgm:spPr/>
    </dgm:pt>
    <dgm:pt modelId="{88971AF3-3F15-4088-AE58-0C9EC45CE5F0}" type="pres">
      <dgm:prSet presAssocID="{4252DE93-EA68-4B08-9906-E517B64D8E62}" presName="parTx" presStyleLbl="revTx" presStyleIdx="4" presStyleCnt="6">
        <dgm:presLayoutVars>
          <dgm:chMax val="0"/>
          <dgm:chPref val="0"/>
        </dgm:presLayoutVars>
      </dgm:prSet>
      <dgm:spPr/>
    </dgm:pt>
    <dgm:pt modelId="{350AA92B-BAFF-4808-85C8-7C048414BFE9}" type="pres">
      <dgm:prSet presAssocID="{4252DE93-EA68-4B08-9906-E517B64D8E62}" presName="txSpace" presStyleCnt="0"/>
      <dgm:spPr/>
    </dgm:pt>
    <dgm:pt modelId="{223601EE-342F-47BF-AF51-DC7EE82831A0}" type="pres">
      <dgm:prSet presAssocID="{4252DE93-EA68-4B08-9906-E517B64D8E62}" presName="desTx" presStyleLbl="revTx" presStyleIdx="5" presStyleCnt="6">
        <dgm:presLayoutVars/>
      </dgm:prSet>
      <dgm:spPr/>
    </dgm:pt>
  </dgm:ptLst>
  <dgm:cxnLst>
    <dgm:cxn modelId="{2C7F8902-C193-4ED8-9A31-82BA35FD47F8}" srcId="{841EC521-D77E-472B-9214-FCC9C979B9AC}" destId="{D48C2674-DCDF-40E9-8C59-B6124AD99B0E}" srcOrd="0" destOrd="0" parTransId="{2EDBA8A3-1FB4-41B1-8DB4-EA38EE39A599}" sibTransId="{226DA301-33F2-42D1-9407-037EC30CF6C4}"/>
    <dgm:cxn modelId="{EBB99004-2F85-4EE2-9DDE-7557B4450B15}" type="presOf" srcId="{18E98278-CBDD-404E-9F4A-F79C4549CC50}" destId="{A9428646-E651-4D30-8CFA-E20D73664A50}" srcOrd="0" destOrd="1" presId="urn:microsoft.com/office/officeart/2018/2/layout/IconLabelDescriptionList"/>
    <dgm:cxn modelId="{AA5C340B-1D55-485F-9DD2-068F4575CCFB}" type="presOf" srcId="{4252DE93-EA68-4B08-9906-E517B64D8E62}" destId="{88971AF3-3F15-4088-AE58-0C9EC45CE5F0}" srcOrd="0" destOrd="0" presId="urn:microsoft.com/office/officeart/2018/2/layout/IconLabelDescriptionList"/>
    <dgm:cxn modelId="{59E98818-B7A6-431E-8564-28E4C9B35AA6}" type="presOf" srcId="{D94DF2BA-DF1B-4F0B-A008-57E7E71C3CC4}" destId="{47185BB3-C42F-4A48-BB74-F506AF36568C}" srcOrd="0" destOrd="0" presId="urn:microsoft.com/office/officeart/2018/2/layout/IconLabelDescriptionList"/>
    <dgm:cxn modelId="{2E622335-6CE8-4A9E-B8AA-111FA2393F1F}" type="presOf" srcId="{8EEB1096-914F-4BAB-A554-93DB3D5F9AEB}" destId="{223601EE-342F-47BF-AF51-DC7EE82831A0}" srcOrd="0" destOrd="0" presId="urn:microsoft.com/office/officeart/2018/2/layout/IconLabelDescriptionList"/>
    <dgm:cxn modelId="{3A38D65C-F2F6-4D73-B04A-80F73D61D79B}" type="presOf" srcId="{94F7332B-0A3B-45E8-BDF8-B5A85FAA3313}" destId="{223601EE-342F-47BF-AF51-DC7EE82831A0}" srcOrd="0" destOrd="1" presId="urn:microsoft.com/office/officeart/2018/2/layout/IconLabelDescriptionList"/>
    <dgm:cxn modelId="{52D80E41-1FEA-403E-894C-7122ED584D94}" srcId="{841EC521-D77E-472B-9214-FCC9C979B9AC}" destId="{18E98278-CBDD-404E-9F4A-F79C4549CC50}" srcOrd="1" destOrd="0" parTransId="{11B6D8B2-7E66-411E-AFB2-BD08CB4CBF06}" sibTransId="{46F9B91D-C88F-4C86-9490-72B4AD66BDBB}"/>
    <dgm:cxn modelId="{7DEFA353-D6CC-4457-BED4-17BEB25B4EDD}" type="presOf" srcId="{F3B4552B-65AA-4821-AEA1-A03E36D6DC9F}" destId="{7468AD8B-EA40-42EF-A35F-DB5C6EC380A7}" srcOrd="0" destOrd="0" presId="urn:microsoft.com/office/officeart/2018/2/layout/IconLabelDescriptionList"/>
    <dgm:cxn modelId="{3691E756-5F8A-4883-A7C6-FBD362F3CE05}" type="presOf" srcId="{8C31B138-6754-4F23-AF42-B621DC60A158}" destId="{47185BB3-C42F-4A48-BB74-F506AF36568C}" srcOrd="0" destOrd="1" presId="urn:microsoft.com/office/officeart/2018/2/layout/IconLabelDescriptionList"/>
    <dgm:cxn modelId="{40F6625A-018F-4181-80C5-E8532BB3A5CE}" srcId="{4252DE93-EA68-4B08-9906-E517B64D8E62}" destId="{94F7332B-0A3B-45E8-BDF8-B5A85FAA3313}" srcOrd="1" destOrd="0" parTransId="{F68145A4-15B4-445B-ABA0-DCBA4121A47E}" sibTransId="{5F6FECB6-33B8-4D51-A0CD-C7B4A0B0F4D8}"/>
    <dgm:cxn modelId="{0DE7DF84-1E6C-41BF-8B3F-86200D190B0D}" srcId="{54CC6BE7-9661-4ED4-94B0-5A3179540B0F}" destId="{841EC521-D77E-472B-9214-FCC9C979B9AC}" srcOrd="0" destOrd="0" parTransId="{5E7188BD-CFBA-4C37-A8B0-DA5FEC3765E1}" sibTransId="{8B147B04-BF18-4507-AD45-1A32EF43FD31}"/>
    <dgm:cxn modelId="{BABD728D-DA15-49D9-AF51-72FEF09C66A3}" srcId="{4252DE93-EA68-4B08-9906-E517B64D8E62}" destId="{8EEB1096-914F-4BAB-A554-93DB3D5F9AEB}" srcOrd="0" destOrd="0" parTransId="{C3F6B303-0595-4E24-A66A-F625091A0B98}" sibTransId="{ED9E91B6-73CB-4F67-A1C9-902DEEB38D7C}"/>
    <dgm:cxn modelId="{1F3714A4-7F91-4095-A366-681EE6C2D9D5}" srcId="{54CC6BE7-9661-4ED4-94B0-5A3179540B0F}" destId="{4252DE93-EA68-4B08-9906-E517B64D8E62}" srcOrd="2" destOrd="0" parTransId="{89C838FA-D8E0-41B2-9EB2-5B6EE20251A9}" sibTransId="{4C42FC5A-7F62-4C4E-B128-EAE3F4959BA1}"/>
    <dgm:cxn modelId="{DAA9F8A8-5D00-4930-9004-86DEBF68C43D}" type="presOf" srcId="{D48C2674-DCDF-40E9-8C59-B6124AD99B0E}" destId="{A9428646-E651-4D30-8CFA-E20D73664A50}" srcOrd="0" destOrd="0" presId="urn:microsoft.com/office/officeart/2018/2/layout/IconLabelDescriptionList"/>
    <dgm:cxn modelId="{892EDEAD-92F0-45E2-934B-DE8AD0BFDE8A}" srcId="{54CC6BE7-9661-4ED4-94B0-5A3179540B0F}" destId="{F3B4552B-65AA-4821-AEA1-A03E36D6DC9F}" srcOrd="1" destOrd="0" parTransId="{99E34820-C430-4D00-A543-51E18F8C9495}" sibTransId="{A5A39F37-51B0-4232-AB40-A71CD5EE894A}"/>
    <dgm:cxn modelId="{E14F3FC0-6520-4EDA-854F-E6DD361167E9}" type="presOf" srcId="{54CC6BE7-9661-4ED4-94B0-5A3179540B0F}" destId="{98E65184-168E-4285-83E7-1F49894A38B9}" srcOrd="0" destOrd="0" presId="urn:microsoft.com/office/officeart/2018/2/layout/IconLabelDescriptionList"/>
    <dgm:cxn modelId="{BF825BE5-9D51-4363-9FF7-26FFF9403C95}" srcId="{F3B4552B-65AA-4821-AEA1-A03E36D6DC9F}" destId="{8C31B138-6754-4F23-AF42-B621DC60A158}" srcOrd="1" destOrd="0" parTransId="{CD883A00-6E49-4F93-94DA-EC215CEDFF3F}" sibTransId="{B78908F2-0504-496B-963D-4424ABD21EAC}"/>
    <dgm:cxn modelId="{C9DB78F4-542F-4A89-B08A-7DAEA2D37523}" type="presOf" srcId="{841EC521-D77E-472B-9214-FCC9C979B9AC}" destId="{919D35ED-0E85-45E6-A27D-392A6B0D153A}" srcOrd="0" destOrd="0" presId="urn:microsoft.com/office/officeart/2018/2/layout/IconLabelDescriptionList"/>
    <dgm:cxn modelId="{9205FEFD-2BAD-4E54-BB91-A328E2E27E79}" srcId="{F3B4552B-65AA-4821-AEA1-A03E36D6DC9F}" destId="{D94DF2BA-DF1B-4F0B-A008-57E7E71C3CC4}" srcOrd="0" destOrd="0" parTransId="{D0088EF4-F40A-4E1F-9C54-D4A4934192AF}" sibTransId="{175070BC-BA58-4A94-B06F-4F95B4F1BE35}"/>
    <dgm:cxn modelId="{F9B745D6-5B22-47F2-8764-028534ACAC6F}" type="presParOf" srcId="{98E65184-168E-4285-83E7-1F49894A38B9}" destId="{7A0EFBEA-25BB-4739-A14F-D6B8174B71D7}" srcOrd="0" destOrd="0" presId="urn:microsoft.com/office/officeart/2018/2/layout/IconLabelDescriptionList"/>
    <dgm:cxn modelId="{587FFCAC-A181-4F56-9312-DFDB083B0179}" type="presParOf" srcId="{7A0EFBEA-25BB-4739-A14F-D6B8174B71D7}" destId="{3AB1C2D1-C718-443A-B42B-44100D6CC634}" srcOrd="0" destOrd="0" presId="urn:microsoft.com/office/officeart/2018/2/layout/IconLabelDescriptionList"/>
    <dgm:cxn modelId="{890290CA-C070-4CD0-BF24-D7982E5CAA13}" type="presParOf" srcId="{7A0EFBEA-25BB-4739-A14F-D6B8174B71D7}" destId="{3C14871B-06C4-426E-8864-A0F0C522629A}" srcOrd="1" destOrd="0" presId="urn:microsoft.com/office/officeart/2018/2/layout/IconLabelDescriptionList"/>
    <dgm:cxn modelId="{322C4B64-972A-4EE9-975A-E2855E7C621E}" type="presParOf" srcId="{7A0EFBEA-25BB-4739-A14F-D6B8174B71D7}" destId="{919D35ED-0E85-45E6-A27D-392A6B0D153A}" srcOrd="2" destOrd="0" presId="urn:microsoft.com/office/officeart/2018/2/layout/IconLabelDescriptionList"/>
    <dgm:cxn modelId="{AA749932-C895-4EEA-A331-3D48543A6771}" type="presParOf" srcId="{7A0EFBEA-25BB-4739-A14F-D6B8174B71D7}" destId="{139C9A94-57DD-4868-B51E-9606C5A702E8}" srcOrd="3" destOrd="0" presId="urn:microsoft.com/office/officeart/2018/2/layout/IconLabelDescriptionList"/>
    <dgm:cxn modelId="{91069C06-58BC-49E2-BB09-94EC21785ED2}" type="presParOf" srcId="{7A0EFBEA-25BB-4739-A14F-D6B8174B71D7}" destId="{A9428646-E651-4D30-8CFA-E20D73664A50}" srcOrd="4" destOrd="0" presId="urn:microsoft.com/office/officeart/2018/2/layout/IconLabelDescriptionList"/>
    <dgm:cxn modelId="{BB9833E1-2C47-49F9-BDDA-5769A2354068}" type="presParOf" srcId="{98E65184-168E-4285-83E7-1F49894A38B9}" destId="{D76D8A4F-9C5D-458B-B7CE-E94588FE241A}" srcOrd="1" destOrd="0" presId="urn:microsoft.com/office/officeart/2018/2/layout/IconLabelDescriptionList"/>
    <dgm:cxn modelId="{8E8620D3-BD7B-44FA-A006-83CAF18C7E8D}" type="presParOf" srcId="{98E65184-168E-4285-83E7-1F49894A38B9}" destId="{CADD71D6-A8D0-462A-9727-950E8580F60E}" srcOrd="2" destOrd="0" presId="urn:microsoft.com/office/officeart/2018/2/layout/IconLabelDescriptionList"/>
    <dgm:cxn modelId="{59E7D56B-34A7-4881-9C44-23725D4A4E79}" type="presParOf" srcId="{CADD71D6-A8D0-462A-9727-950E8580F60E}" destId="{EBADB50C-5A92-438E-9310-3D0254121BF5}" srcOrd="0" destOrd="0" presId="urn:microsoft.com/office/officeart/2018/2/layout/IconLabelDescriptionList"/>
    <dgm:cxn modelId="{7F303895-139A-4677-84DA-E8098516E350}" type="presParOf" srcId="{CADD71D6-A8D0-462A-9727-950E8580F60E}" destId="{627176D2-6A12-4999-B54D-29C26A66755E}" srcOrd="1" destOrd="0" presId="urn:microsoft.com/office/officeart/2018/2/layout/IconLabelDescriptionList"/>
    <dgm:cxn modelId="{8E1D4532-79D2-433E-91E9-34441193C45A}" type="presParOf" srcId="{CADD71D6-A8D0-462A-9727-950E8580F60E}" destId="{7468AD8B-EA40-42EF-A35F-DB5C6EC380A7}" srcOrd="2" destOrd="0" presId="urn:microsoft.com/office/officeart/2018/2/layout/IconLabelDescriptionList"/>
    <dgm:cxn modelId="{0D7CD128-AF38-486E-B094-DDE8179AC93F}" type="presParOf" srcId="{CADD71D6-A8D0-462A-9727-950E8580F60E}" destId="{0D7DE485-4F09-457D-A279-8759F3CE2097}" srcOrd="3" destOrd="0" presId="urn:microsoft.com/office/officeart/2018/2/layout/IconLabelDescriptionList"/>
    <dgm:cxn modelId="{C98D2412-9E24-49EF-85C6-DEAF7002B6C9}" type="presParOf" srcId="{CADD71D6-A8D0-462A-9727-950E8580F60E}" destId="{47185BB3-C42F-4A48-BB74-F506AF36568C}" srcOrd="4" destOrd="0" presId="urn:microsoft.com/office/officeart/2018/2/layout/IconLabelDescriptionList"/>
    <dgm:cxn modelId="{990A0D3D-C8C3-4258-B1B8-903377E527B0}" type="presParOf" srcId="{98E65184-168E-4285-83E7-1F49894A38B9}" destId="{310E02FE-FCAC-42E0-B954-063D4ABB35D8}" srcOrd="3" destOrd="0" presId="urn:microsoft.com/office/officeart/2018/2/layout/IconLabelDescriptionList"/>
    <dgm:cxn modelId="{9CD13C5A-6198-4D7F-9ECD-242B57EDAC5B}" type="presParOf" srcId="{98E65184-168E-4285-83E7-1F49894A38B9}" destId="{28B33A7E-FD46-43C8-BA2F-38A3B85E2170}" srcOrd="4" destOrd="0" presId="urn:microsoft.com/office/officeart/2018/2/layout/IconLabelDescriptionList"/>
    <dgm:cxn modelId="{D2043908-C9FB-4778-B316-95AEBFE6D3A6}" type="presParOf" srcId="{28B33A7E-FD46-43C8-BA2F-38A3B85E2170}" destId="{CC854030-F5F8-430E-B06C-E9E2C7DF6442}" srcOrd="0" destOrd="0" presId="urn:microsoft.com/office/officeart/2018/2/layout/IconLabelDescriptionList"/>
    <dgm:cxn modelId="{FE7585FB-BFC1-4088-BF94-2034B94F14CA}" type="presParOf" srcId="{28B33A7E-FD46-43C8-BA2F-38A3B85E2170}" destId="{C3B98368-2BF2-4EE6-842A-B88A8C3C0285}" srcOrd="1" destOrd="0" presId="urn:microsoft.com/office/officeart/2018/2/layout/IconLabelDescriptionList"/>
    <dgm:cxn modelId="{B0B8545A-7E5F-4E70-93E3-2B32FCD2B963}" type="presParOf" srcId="{28B33A7E-FD46-43C8-BA2F-38A3B85E2170}" destId="{88971AF3-3F15-4088-AE58-0C9EC45CE5F0}" srcOrd="2" destOrd="0" presId="urn:microsoft.com/office/officeart/2018/2/layout/IconLabelDescriptionList"/>
    <dgm:cxn modelId="{F2FC0DD3-616B-47E2-B19E-0E8ABCD1B3F6}" type="presParOf" srcId="{28B33A7E-FD46-43C8-BA2F-38A3B85E2170}" destId="{350AA92B-BAFF-4808-85C8-7C048414BFE9}" srcOrd="3" destOrd="0" presId="urn:microsoft.com/office/officeart/2018/2/layout/IconLabelDescriptionList"/>
    <dgm:cxn modelId="{93AF141C-5124-48CD-A49D-CD843377EDD8}" type="presParOf" srcId="{28B33A7E-FD46-43C8-BA2F-38A3B85E2170}" destId="{223601EE-342F-47BF-AF51-DC7EE82831A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1C2D1-C718-443A-B42B-44100D6CC634}">
      <dsp:nvSpPr>
        <dsp:cNvPr id="0" name=""/>
        <dsp:cNvSpPr/>
      </dsp:nvSpPr>
      <dsp:spPr>
        <a:xfrm>
          <a:off x="16669" y="0"/>
          <a:ext cx="1103786" cy="105167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D35ED-0E85-45E6-A27D-392A6B0D153A}">
      <dsp:nvSpPr>
        <dsp:cNvPr id="0" name=""/>
        <dsp:cNvSpPr/>
      </dsp:nvSpPr>
      <dsp:spPr>
        <a:xfrm>
          <a:off x="16669" y="1214206"/>
          <a:ext cx="3153675" cy="45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900" kern="1200" dirty="0"/>
            <a:t>Student</a:t>
          </a:r>
        </a:p>
      </dsp:txBody>
      <dsp:txXfrm>
        <a:off x="16669" y="1214206"/>
        <a:ext cx="3153675" cy="450715"/>
      </dsp:txXfrm>
    </dsp:sp>
    <dsp:sp modelId="{A9428646-E651-4D30-8CFA-E20D73664A50}">
      <dsp:nvSpPr>
        <dsp:cNvPr id="0" name=""/>
        <dsp:cNvSpPr/>
      </dsp:nvSpPr>
      <dsp:spPr>
        <a:xfrm>
          <a:off x="16669" y="1740520"/>
          <a:ext cx="3153675" cy="2230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Promote student reflection for improved exam performance and empower students to build successful study habits.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Decrease test-anxiety and test-taking errors.</a:t>
          </a:r>
        </a:p>
      </dsp:txBody>
      <dsp:txXfrm>
        <a:off x="16669" y="1740520"/>
        <a:ext cx="3153675" cy="2230580"/>
      </dsp:txXfrm>
    </dsp:sp>
    <dsp:sp modelId="{EBADB50C-5A92-438E-9310-3D0254121BF5}">
      <dsp:nvSpPr>
        <dsp:cNvPr id="0" name=""/>
        <dsp:cNvSpPr/>
      </dsp:nvSpPr>
      <dsp:spPr>
        <a:xfrm>
          <a:off x="3722237" y="0"/>
          <a:ext cx="1103786" cy="105167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68AD8B-EA40-42EF-A35F-DB5C6EC380A7}">
      <dsp:nvSpPr>
        <dsp:cNvPr id="0" name=""/>
        <dsp:cNvSpPr/>
      </dsp:nvSpPr>
      <dsp:spPr>
        <a:xfrm>
          <a:off x="3722237" y="1214206"/>
          <a:ext cx="3153675" cy="45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900" kern="1200" dirty="0"/>
            <a:t>Instructor</a:t>
          </a:r>
        </a:p>
      </dsp:txBody>
      <dsp:txXfrm>
        <a:off x="3722237" y="1214206"/>
        <a:ext cx="3153675" cy="450715"/>
      </dsp:txXfrm>
    </dsp:sp>
    <dsp:sp modelId="{47185BB3-C42F-4A48-BB74-F506AF36568C}">
      <dsp:nvSpPr>
        <dsp:cNvPr id="0" name=""/>
        <dsp:cNvSpPr/>
      </dsp:nvSpPr>
      <dsp:spPr>
        <a:xfrm>
          <a:off x="3722237" y="1740520"/>
          <a:ext cx="3153675" cy="2230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Examine error patterns and  relate data to learning outcomes for students, instructors, and programs.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Enhance curriculum and instructional practices to promote effective study habits and improved learning outcomes.</a:t>
          </a:r>
        </a:p>
      </dsp:txBody>
      <dsp:txXfrm>
        <a:off x="3722237" y="1740520"/>
        <a:ext cx="3153675" cy="2230580"/>
      </dsp:txXfrm>
    </dsp:sp>
    <dsp:sp modelId="{CC854030-F5F8-430E-B06C-E9E2C7DF6442}">
      <dsp:nvSpPr>
        <dsp:cNvPr id="0" name=""/>
        <dsp:cNvSpPr/>
      </dsp:nvSpPr>
      <dsp:spPr>
        <a:xfrm>
          <a:off x="7427805" y="0"/>
          <a:ext cx="1103786" cy="105167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71AF3-3F15-4088-AE58-0C9EC45CE5F0}">
      <dsp:nvSpPr>
        <dsp:cNvPr id="0" name=""/>
        <dsp:cNvSpPr/>
      </dsp:nvSpPr>
      <dsp:spPr>
        <a:xfrm>
          <a:off x="7427805" y="1214206"/>
          <a:ext cx="3153675" cy="45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900" kern="1200" dirty="0"/>
            <a:t>Program</a:t>
          </a:r>
        </a:p>
      </dsp:txBody>
      <dsp:txXfrm>
        <a:off x="7427805" y="1214206"/>
        <a:ext cx="3153675" cy="450715"/>
      </dsp:txXfrm>
    </dsp:sp>
    <dsp:sp modelId="{223601EE-342F-47BF-AF51-DC7EE82831A0}">
      <dsp:nvSpPr>
        <dsp:cNvPr id="0" name=""/>
        <dsp:cNvSpPr/>
      </dsp:nvSpPr>
      <dsp:spPr>
        <a:xfrm>
          <a:off x="7427805" y="1740520"/>
          <a:ext cx="3153675" cy="2230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Increase Board Exam Pass Rates and Program Effectiveness.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Maintain Accreditation Standards and Compliance.</a:t>
          </a:r>
        </a:p>
      </dsp:txBody>
      <dsp:txXfrm>
        <a:off x="7427805" y="1740520"/>
        <a:ext cx="3153675" cy="2230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FD6A3-09C3-4DB5-ABCD-7EC0438E63B8}" type="datetimeFigureOut">
              <a:rPr lang="en-US" smtClean="0"/>
              <a:t>6/18/2026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B16F1-1243-4F9B-99BE-B21E2B8CD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190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B16F1-1243-4F9B-99BE-B21E2B8CD3F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208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B16F1-1243-4F9B-99BE-B21E2B8CD3F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85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>
            <a:extLst>
              <a:ext uri="{FF2B5EF4-FFF2-40B4-BE49-F238E27FC236}">
                <a16:creationId xmlns:a16="http://schemas.microsoft.com/office/drawing/2014/main" id="{6EBE24D3-17F1-D8DC-0692-5F7DB2A53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424" y="5068588"/>
            <a:ext cx="11136177" cy="767373"/>
          </a:xfrm>
          <a:prstGeom prst="rect">
            <a:avLst/>
          </a:prstGeom>
        </p:spPr>
        <p:txBody>
          <a:bodyPr/>
          <a:lstStyle>
            <a:lvl1pPr algn="l">
              <a:defRPr sz="3733"/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113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69F1B15-8AD2-70D6-EC14-1A78FA433C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C8DE18-BE41-F283-D32D-9E91756CC3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282" y="1673152"/>
            <a:ext cx="11136177" cy="44800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667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2133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2133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7FF85BC-367B-086C-5AEC-85E68C8D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82" y="763716"/>
            <a:ext cx="11136177" cy="767373"/>
          </a:xfrm>
          <a:prstGeom prst="rect">
            <a:avLst/>
          </a:prstGeom>
        </p:spPr>
        <p:txBody>
          <a:bodyPr/>
          <a:lstStyle>
            <a:lvl1pPr algn="l">
              <a:defRPr sz="3733"/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127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28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A38CE37-9F92-FC7E-0073-A85DE875F9B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7" r:id="rId3"/>
  </p:sldLayoutIdLst>
  <p:hf sldNum="0" hdr="0" ftr="0" dt="0"/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subillings.edu/ctl/initiatives.ht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406mtsports.com/college/gnac/msu-billings/yellowjackets-tipasathien-earns-gnac-first-team-women-s-golf-honors/article_00f8c7bc-33da-425a-af04-72a982a3c6c8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Efvdk5oO0ub7bS_Rq9nEdILnhOWPPdc0lEUxgRPlbNU/edit?tab=t.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ocs.google.com/forms/d/e/1FAIpQLSdzingSXbA0UFicukPfRmBSiks1TEcIbxW2FYjrFUQlfnuwDA/viewfor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pngall.com/comment-png/download/6405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withclil.blogspot.com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/3.0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20429/ijsotl.2019.13010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ncompass.eku.edu/pedagogicon/2019/guidinggrading/8&amp;nbs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crobat.adobe.com/id/urn:aaid:sc:us:827826b1-3be1-4863-b9c9-d07fffe9c40b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n.com/en-us/money/general/test-anxiety-tips-for-students-taking-sols/ar-AA228d2v" TargetMode="External"/><Relationship Id="rId2" Type="http://schemas.openxmlformats.org/officeDocument/2006/relationships/image" Target="../media/image3.im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8790373@N03/13681294573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flickr.com/photos/aliarda/4238796412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itout.com/word-cloud/473710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AD83B-A46D-CA06-4B83-832852456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484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GB" sz="3600" b="1" dirty="0">
                <a:solidFill>
                  <a:srgbClr val="6B4E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Exam Autopsy: Empowering Learners Through Reflective Assessment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0C25718-299F-56E6-2891-54E7B9599EB4}"/>
              </a:ext>
            </a:extLst>
          </p:cNvPr>
          <p:cNvSpPr txBox="1"/>
          <p:nvPr/>
        </p:nvSpPr>
        <p:spPr>
          <a:xfrm>
            <a:off x="838200" y="4328205"/>
            <a:ext cx="9671892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800" b="1" dirty="0">
                <a:solidFill>
                  <a:srgbClr val="2F5D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en-US" sz="2800" b="1" dirty="0">
                <a:solidFill>
                  <a:srgbClr val="2F5D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ebersold, A., Jones, J., &amp; Shea, E. (2026, June 24). Montana State University Billings. </a:t>
            </a:r>
            <a:r>
              <a:rPr lang="en-US" sz="2800" dirty="0">
                <a:hlinkClick r:id="rId2"/>
              </a:rPr>
              <a:t>Initiatives | MSU Billings</a:t>
            </a:r>
            <a:endParaRPr sz="2800" b="1" dirty="0">
              <a:solidFill>
                <a:srgbClr val="2F5D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196923-F94A-424F-2E5D-7608D1570A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Summer 2025 Pilot</a:t>
            </a:r>
          </a:p>
          <a:p>
            <a:pPr lvl="1"/>
            <a:r>
              <a:rPr lang="en-US" dirty="0"/>
              <a:t>Every student cited they would use the Exam Autopsy again</a:t>
            </a:r>
          </a:p>
          <a:p>
            <a:pPr lvl="1"/>
            <a:r>
              <a:rPr lang="en-US" dirty="0"/>
              <a:t>Error Types (423 total): </a:t>
            </a:r>
          </a:p>
          <a:p>
            <a:pPr lvl="2"/>
            <a:r>
              <a:rPr lang="en-US" dirty="0"/>
              <a:t>Student preparation errors (29%)</a:t>
            </a:r>
          </a:p>
          <a:p>
            <a:pPr lvl="2"/>
            <a:r>
              <a:rPr lang="en-US" dirty="0"/>
              <a:t>Test taking errors (27%)</a:t>
            </a:r>
          </a:p>
          <a:p>
            <a:pPr lvl="2"/>
            <a:r>
              <a:rPr lang="en-US" dirty="0"/>
              <a:t>Application errors (8%)</a:t>
            </a:r>
          </a:p>
          <a:p>
            <a:pPr lvl="2"/>
            <a:r>
              <a:rPr lang="en-US" dirty="0"/>
              <a:t>Misread errors (10%)</a:t>
            </a:r>
          </a:p>
          <a:p>
            <a:pPr lvl="2"/>
            <a:r>
              <a:rPr lang="en-US" dirty="0"/>
              <a:t>Careless errors (14%)</a:t>
            </a:r>
          </a:p>
          <a:p>
            <a:pPr marL="1219170" lvl="2" indent="0">
              <a:buNone/>
            </a:pPr>
            <a:r>
              <a:rPr lang="en-US" dirty="0"/>
              <a:t>	* Students are struggling more with study habits and test taking strategies than actual course content!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5AE975-654B-B0C1-CF81-25E742052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Findings Cont...</a:t>
            </a:r>
          </a:p>
        </p:txBody>
      </p:sp>
      <p:pic>
        <p:nvPicPr>
          <p:cNvPr id="5" name="Picture 4" descr="A cartoon rendering of a yellow jacket bee in a flying and stinging position nextz to a Bold font letter &quot;B&quot; in Navy Blue. This is the Montana State University Billings school mascot.">
            <a:extLst>
              <a:ext uri="{FF2B5EF4-FFF2-40B4-BE49-F238E27FC236}">
                <a16:creationId xmlns:a16="http://schemas.microsoft.com/office/drawing/2014/main" id="{2788E1D6-C4B6-28D4-EF03-03FDDFC46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78675" y="3129642"/>
            <a:ext cx="4180493" cy="21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76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E02B6C-1556-6942-FA0B-44457612A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Types for History Course in 2025 Summer Pilot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60C70B-0895-7436-1AF6-AC2B2B102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358" y="1416344"/>
            <a:ext cx="8756543" cy="52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10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0D9129-0233-B2E7-4599-AAA4EA695E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282" y="1360266"/>
            <a:ext cx="11136177" cy="4904839"/>
          </a:xfrm>
        </p:spPr>
        <p:txBody>
          <a:bodyPr/>
          <a:lstStyle/>
          <a:p>
            <a:r>
              <a:rPr lang="en-US" dirty="0"/>
              <a:t>Sample Cohort from Radiologic Technology Summer Pilot</a:t>
            </a:r>
          </a:p>
          <a:p>
            <a:pPr lvl="1"/>
            <a:r>
              <a:rPr lang="en-US" dirty="0"/>
              <a:t>Fall 2025</a:t>
            </a:r>
          </a:p>
          <a:p>
            <a:pPr lvl="2"/>
            <a:r>
              <a:rPr lang="en-US" dirty="0"/>
              <a:t>Evidence of decrease in total # of missed questions over three exams</a:t>
            </a:r>
          </a:p>
          <a:p>
            <a:pPr lvl="2"/>
            <a:r>
              <a:rPr lang="en-US" dirty="0"/>
              <a:t>Evidence of continued improvements with less application and test-taking errors, misread errors, and careless errors</a:t>
            </a:r>
          </a:p>
          <a:p>
            <a:pPr lvl="1"/>
            <a:r>
              <a:rPr lang="en-US" dirty="0"/>
              <a:t>Spring 2026</a:t>
            </a:r>
          </a:p>
          <a:p>
            <a:pPr lvl="2"/>
            <a:r>
              <a:rPr lang="en-US" dirty="0"/>
              <a:t>Significant evidence of improvements specifically in total # of missed questions, misread errors, and careless errors </a:t>
            </a:r>
          </a:p>
          <a:p>
            <a:pPr lvl="2"/>
            <a:r>
              <a:rPr lang="en-US" dirty="0"/>
              <a:t>Mean exam scores higher on a class average</a:t>
            </a:r>
          </a:p>
          <a:p>
            <a:pPr marL="1828755" lvl="3" indent="0">
              <a:buNone/>
            </a:pPr>
            <a:r>
              <a:rPr lang="en-US" dirty="0"/>
              <a:t>** Scoring 80% or higher in all categories on Final Mock Board Registry!</a:t>
            </a:r>
          </a:p>
          <a:p>
            <a:pPr marL="1828755" lvl="3" indent="0">
              <a:buNone/>
            </a:pPr>
            <a:r>
              <a:rPr lang="en-US" dirty="0"/>
              <a:t>**100% First-time Pass Rate on 2026 ARRT Board Registry (as of 6/2026)!</a:t>
            </a:r>
          </a:p>
          <a:p>
            <a:pPr lvl="3"/>
            <a:endParaRPr lang="en-US" dirty="0"/>
          </a:p>
          <a:p>
            <a:pPr marL="609585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4A836E-B408-6147-0DC1-590248FD7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11" y="592894"/>
            <a:ext cx="11136177" cy="767373"/>
          </a:xfrm>
        </p:spPr>
        <p:txBody>
          <a:bodyPr/>
          <a:lstStyle/>
          <a:p>
            <a:r>
              <a:rPr lang="en-US" dirty="0"/>
              <a:t>Early Findings Cont.…</a:t>
            </a:r>
          </a:p>
        </p:txBody>
      </p:sp>
    </p:spTree>
    <p:extLst>
      <p:ext uri="{BB962C8B-B14F-4D97-AF65-F5344CB8AC3E}">
        <p14:creationId xmlns:p14="http://schemas.microsoft.com/office/powerpoint/2010/main" val="3906601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8EB38-D927-45FE-D187-9F57084EE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3840CC-89DD-7A5A-2928-9DD4D71F1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82" y="704848"/>
            <a:ext cx="11136177" cy="767373"/>
          </a:xfrm>
        </p:spPr>
        <p:txBody>
          <a:bodyPr/>
          <a:lstStyle/>
          <a:p>
            <a:r>
              <a:rPr lang="en-US" dirty="0"/>
              <a:t>Error Types for Rad Tech Pilot Cohort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B1B501-05C6-B0D6-F4C7-0A0A297E5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92" y="1434689"/>
            <a:ext cx="9664504" cy="520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13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A79F5A-3691-4841-96ED-5B0D48CD10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911" y="1746943"/>
            <a:ext cx="11136177" cy="1224793"/>
          </a:xfrm>
        </p:spPr>
        <p:txBody>
          <a:bodyPr lIns="91440" tIns="45720" rIns="91440" bIns="45720" anchor="t"/>
          <a:lstStyle/>
          <a:p>
            <a:pPr marL="456565" indent="-456565"/>
            <a:r>
              <a:rPr lang="en-US" dirty="0">
                <a:ea typeface="ＭＳ Ｐゴシック"/>
              </a:rPr>
              <a:t>Please join us for some small group discussions here: </a:t>
            </a:r>
            <a:r>
              <a:rPr lang="en-US" dirty="0">
                <a:ea typeface="ＭＳ Ｐゴシック"/>
                <a:hlinkClick r:id="rId2"/>
              </a:rPr>
              <a:t>Exam Autopsy Small Group Notes - Google Docs</a:t>
            </a:r>
            <a:endParaRPr lang="en-US" dirty="0">
              <a:ea typeface="ＭＳ Ｐゴシック"/>
            </a:endParaRPr>
          </a:p>
          <a:p>
            <a:pPr marL="456565" indent="-456565"/>
            <a:endParaRPr lang="en-US" dirty="0"/>
          </a:p>
          <a:p>
            <a:pPr marL="456565" indent="-456565"/>
            <a:r>
              <a:rPr lang="en-US" sz="2400" dirty="0">
                <a:ea typeface="ＭＳ Ｐゴシック"/>
              </a:rPr>
              <a:t>What variations of the Exam Autopsy are being used at your institution?</a:t>
            </a:r>
            <a:endParaRPr lang="en-US" sz="2400"/>
          </a:p>
          <a:p>
            <a:pPr marL="456565" indent="-456565"/>
            <a:r>
              <a:rPr lang="en-US" sz="2400" dirty="0">
                <a:ea typeface="ＭＳ Ｐゴシック"/>
              </a:rPr>
              <a:t>If you are gathering data, how is it being collected and used?</a:t>
            </a:r>
            <a:endParaRPr lang="en-US" sz="2400"/>
          </a:p>
          <a:p>
            <a:pPr marL="456565" indent="-456565"/>
            <a:r>
              <a:rPr lang="en-US" sz="2400" dirty="0">
                <a:ea typeface="ＭＳ Ｐゴシック"/>
              </a:rPr>
              <a:t>What adaptations of the Exam Autopsy can you imagine for papers or projects?</a:t>
            </a:r>
            <a:endParaRPr lang="en-US" sz="2400" dirty="0"/>
          </a:p>
          <a:p>
            <a:pPr marL="456565" indent="-456565"/>
            <a:r>
              <a:rPr lang="en-US" sz="2400" dirty="0">
                <a:ea typeface="ＭＳ Ｐゴシック"/>
              </a:rPr>
              <a:t>What collaborations between the Exam Autopsy and your CTL or other student support departments do you foresee working? </a:t>
            </a:r>
            <a:endParaRPr lang="en-US" sz="2400" dirty="0"/>
          </a:p>
          <a:p>
            <a:pPr marL="456565" indent="-456565"/>
            <a:endParaRPr lang="en-US" dirty="0"/>
          </a:p>
          <a:p>
            <a:pPr marL="456565" indent="-456565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2FD511-1CDF-EE4E-8B62-99B0E67C5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Break-out Groups &amp; Sharing of Possible Iterations </a:t>
            </a:r>
            <a:br>
              <a:rPr lang="en-US" sz="4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011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3E8D0E-5E0F-7DAF-5D07-4063E04539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Together, we can transform assessment into a tool for deeper learning and student success. Interested in:</a:t>
            </a:r>
          </a:p>
          <a:p>
            <a:pPr lvl="1"/>
            <a:r>
              <a:rPr lang="en-US" dirty="0"/>
              <a:t>Questions &amp; Conference Reflection?</a:t>
            </a:r>
          </a:p>
          <a:p>
            <a:pPr lvl="1"/>
            <a:r>
              <a:rPr lang="en-US" dirty="0"/>
              <a:t>Comments &amp; Feedback?</a:t>
            </a:r>
          </a:p>
          <a:p>
            <a:pPr lvl="1"/>
            <a:r>
              <a:rPr lang="en-US" dirty="0"/>
              <a:t>Collaborative Brainstorming?</a:t>
            </a:r>
          </a:p>
          <a:p>
            <a:pPr lvl="1"/>
            <a:r>
              <a:rPr lang="en-US" dirty="0"/>
              <a:t>Future Implementation of Ideas?</a:t>
            </a:r>
          </a:p>
          <a:p>
            <a:pPr lvl="1"/>
            <a:r>
              <a:rPr lang="en-US" dirty="0"/>
              <a:t>Networking?</a:t>
            </a:r>
          </a:p>
          <a:p>
            <a:pPr marL="609585" lvl="1" indent="0">
              <a:buNone/>
            </a:pPr>
            <a:r>
              <a:rPr lang="en-US" dirty="0"/>
              <a:t>Connect with us here: </a:t>
            </a:r>
            <a:r>
              <a:rPr lang="en-US" dirty="0">
                <a:hlinkClick r:id="rId2"/>
              </a:rPr>
              <a:t>Exam Autopsy Collaboration</a:t>
            </a:r>
            <a:endParaRPr lang="en-US" dirty="0"/>
          </a:p>
          <a:p>
            <a:pPr marL="609585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449E49-D8DB-B165-776C-2420CB07E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Invitation for Future Collaboration</a:t>
            </a:r>
            <a:br>
              <a:rPr lang="en-US" sz="4000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2AC894-DEE7-18A5-97A3-902E1AAC4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39090" y="3429000"/>
            <a:ext cx="2059125" cy="20633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26C6B6-6E8A-397C-0720-489FDD72CDAF}"/>
              </a:ext>
            </a:extLst>
          </p:cNvPr>
          <p:cNvSpPr txBox="1"/>
          <p:nvPr/>
        </p:nvSpPr>
        <p:spPr>
          <a:xfrm>
            <a:off x="7021287" y="6593964"/>
            <a:ext cx="34437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ww.pngall.com/comment-png/download/64055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6331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761FA1-599B-61EB-0F5F-755F95E3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82" y="603696"/>
            <a:ext cx="11136177" cy="767373"/>
          </a:xfrm>
        </p:spPr>
        <p:txBody>
          <a:bodyPr/>
          <a:lstStyle/>
          <a:p>
            <a:r>
              <a:rPr lang="en-US" dirty="0"/>
              <a:t>Key Takeaways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5FDAD87D-71E0-C3F9-8AB2-A4F6A14CC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916761"/>
              </p:ext>
            </p:extLst>
          </p:nvPr>
        </p:nvGraphicFramePr>
        <p:xfrm>
          <a:off x="796925" y="1524562"/>
          <a:ext cx="10598150" cy="3971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1452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CD5C95-966D-8C11-37F0-5B580EE10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15942" y="1986660"/>
            <a:ext cx="8341666" cy="45029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04005F-6F35-D6E4-C569-C6608AC2DC3C}"/>
              </a:ext>
            </a:extLst>
          </p:cNvPr>
          <p:cNvSpPr txBox="1"/>
          <p:nvPr/>
        </p:nvSpPr>
        <p:spPr>
          <a:xfrm>
            <a:off x="2504048" y="6515110"/>
            <a:ext cx="82535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learnwithclil.blogspot.com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656856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0CB059-DA7C-6D12-9DB2-FA280351DE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GB" sz="2000" dirty="0"/>
              <a:t>Bercher, D. A. (2012). Self-monitoring tools and student academic success: When perception matches reality. Journal of College Science Teaching, 41 (5), 26-32.</a:t>
            </a:r>
          </a:p>
          <a:p>
            <a:pPr lvl="0"/>
            <a:r>
              <a:rPr lang="en-US" sz="2000" dirty="0"/>
              <a:t>Caetano, M., Castleberry, A., Lafitte, L., Pate, A., &amp; VanAmburgh, J. (2022). Exam Autopsy. [Adopted from a Texas program presented at the IUPUI Assessment Conference]</a:t>
            </a:r>
          </a:p>
          <a:p>
            <a:pPr lvl="0"/>
            <a:r>
              <a:rPr lang="en-GB" sz="2000" dirty="0"/>
              <a:t>Gerdes M. Teaching-Learning Strategy for Promoting Student Success: Asynchronous Post-Exam Reflections. Nursing Science Quarterly. 2018;31(4):335-339. doi:10.1177/0894318418792876 </a:t>
            </a:r>
          </a:p>
          <a:p>
            <a:pPr lvl="0"/>
            <a:r>
              <a:rPr lang="en-GB" sz="2000" dirty="0"/>
              <a:t>Iwamoto, D. H., Hargis, J., Bordner, R., &amp; Chandler, P. (2017). Self-regulated learning as a critical attribute for successful teaching and learning. International Journal for the Scholarship of Teaching and Learning, 11 (2), 1-10.</a:t>
            </a:r>
            <a:endParaRPr lang="en-US" sz="2000" dirty="0"/>
          </a:p>
          <a:p>
            <a:pPr lvl="0"/>
            <a:r>
              <a:rPr lang="en-GB" sz="2000" dirty="0"/>
              <a:t>Owen, Leanne R. (2019) "The Exam Autopsy: An Integrated Post-Exam Assessment Model," International Journal for the Scholarship of Teaching and Learning: Vol. 13: No. 1, Article 4. Available at: </a:t>
            </a:r>
            <a:r>
              <a:rPr lang="en-GB" sz="2000" dirty="0">
                <a:hlinkClick r:id="rId2"/>
              </a:rPr>
              <a:t>https://doi.org/10.20429/ijsotl.2019.130104</a:t>
            </a:r>
            <a:endParaRPr lang="en-GB" sz="2000" dirty="0"/>
          </a:p>
          <a:p>
            <a:pPr lvl="0"/>
            <a:endParaRPr lang="en-GB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C358DF-9C96-E2DC-EAB6-351D54F38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(1 of 2)</a:t>
            </a:r>
          </a:p>
        </p:txBody>
      </p:sp>
    </p:spTree>
    <p:extLst>
      <p:ext uri="{BB962C8B-B14F-4D97-AF65-F5344CB8AC3E}">
        <p14:creationId xmlns:p14="http://schemas.microsoft.com/office/powerpoint/2010/main" val="3123231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2542D1-CD91-0DDF-E1C0-29B734190B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GB" sz="2000" dirty="0"/>
              <a:t>Shemberger, Melony, "Post-exam Reviews: Turning Wrong Answers Into Learning Moments" (2020). Pedagogicon Conference Proceedings. 8. Available at: </a:t>
            </a:r>
            <a:r>
              <a:rPr lang="en-GB" sz="2000" dirty="0">
                <a:hlinkClick r:id="rId2"/>
              </a:rPr>
              <a:t>https://encompass.eku.edu/pedagogicon/2019/guidinggrading/8&amp;nbsp</a:t>
            </a:r>
            <a:r>
              <a:rPr lang="en-GB" sz="2000" dirty="0"/>
              <a:t> </a:t>
            </a:r>
            <a:endParaRPr lang="en-US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9616A6-4078-70AB-8483-704F83DB6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 (2 of 2)</a:t>
            </a:r>
          </a:p>
        </p:txBody>
      </p:sp>
    </p:spTree>
    <p:extLst>
      <p:ext uri="{BB962C8B-B14F-4D97-AF65-F5344CB8AC3E}">
        <p14:creationId xmlns:p14="http://schemas.microsoft.com/office/powerpoint/2010/main" val="2480224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E8B231-DC75-8DE8-138A-8D3CBAE17F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282" y="1377877"/>
            <a:ext cx="11136177" cy="448000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400" dirty="0">
                <a:ea typeface="ＭＳ Ｐゴシック"/>
              </a:rPr>
              <a:t>This presentation has no financial relationships or conflicts of interest and is intended for educational purposes only. </a:t>
            </a:r>
            <a:endParaRPr lang="en-GB" sz="2400" dirty="0"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ea typeface="ＭＳ Ｐゴシック"/>
            </a:endParaRPr>
          </a:p>
          <a:p>
            <a:pPr marL="0" indent="0">
              <a:buNone/>
            </a:pPr>
            <a:r>
              <a:rPr lang="en-US" sz="2400" dirty="0">
                <a:ea typeface="ＭＳ Ｐゴシック"/>
              </a:rPr>
              <a:t>It examines the use of a post-exam reflective assessment tool (“Exam Autopsy”) to evaluate exam errors, study strategies, and future preparation methods to support student performance and program learning outcomes. </a:t>
            </a:r>
            <a:endParaRPr lang="en-GB" sz="2400"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ea typeface="ＭＳ Ｐゴシック"/>
            </a:endParaRPr>
          </a:p>
          <a:p>
            <a:pPr marL="0" indent="0">
              <a:buNone/>
            </a:pPr>
            <a:r>
              <a:rPr lang="en-US" sz="2400" dirty="0">
                <a:ea typeface="ＭＳ Ｐゴシック"/>
              </a:rPr>
              <a:t>The “Exam Autopsy” model was adapted from a Texas program originally presented at the Indiana University–Purdue University Indianapolis Assessment Conference by Michelle Caetano, Ashley Castleberry, Liz Lafitte, Adam Pate, and Jenny VanAmburgh (2022).</a:t>
            </a:r>
            <a:endParaRPr lang="en-GB" sz="2400"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4A6FA3-D719-AEB1-775B-26B921FC7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b="1" dirty="0">
                <a:solidFill>
                  <a:srgbClr val="2F5D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Disclosure Statement</a:t>
            </a:r>
          </a:p>
        </p:txBody>
      </p:sp>
    </p:spTree>
    <p:extLst>
      <p:ext uri="{BB962C8B-B14F-4D97-AF65-F5344CB8AC3E}">
        <p14:creationId xmlns:p14="http://schemas.microsoft.com/office/powerpoint/2010/main" val="78939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410BC-0702-1B9F-E9AC-09D671F28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82" y="763716"/>
            <a:ext cx="11136177" cy="767373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22EEA22-227D-4453-978D-A838B4502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451524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StackedSequentialRowTable"/>
                  </p202:designTagLst>
                </p202:designPr>
              </p:ext>
            </p:extLst>
          </p:nvPr>
        </p:nvGraphicFramePr>
        <p:xfrm>
          <a:off x="1611273" y="1854323"/>
          <a:ext cx="8976197" cy="449942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428851">
                  <a:extLst>
                    <a:ext uri="{9D8B030D-6E8A-4147-A177-3AD203B41FA5}">
                      <a16:colId xmlns:a16="http://schemas.microsoft.com/office/drawing/2014/main" val="1647993600"/>
                    </a:ext>
                  </a:extLst>
                </a:gridCol>
                <a:gridCol w="6547346">
                  <a:extLst>
                    <a:ext uri="{9D8B030D-6E8A-4147-A177-3AD203B41FA5}">
                      <a16:colId xmlns:a16="http://schemas.microsoft.com/office/drawing/2014/main" val="155182717"/>
                    </a:ext>
                  </a:extLst>
                </a:gridCol>
              </a:tblGrid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300" b="1" cap="none" spc="0" dirty="0">
                          <a:solidFill>
                            <a:schemeClr val="accent1"/>
                          </a:solidFill>
                        </a:rPr>
                        <a:t>01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400" b="0" cap="none" spc="0" dirty="0">
                          <a:solidFill>
                            <a:schemeClr val="tx1"/>
                          </a:solidFill>
                        </a:rPr>
                        <a:t>Introduction of the Exam Autopsy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770160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300" b="1" cap="none" spc="0" dirty="0">
                          <a:solidFill>
                            <a:schemeClr val="accent1"/>
                          </a:solidFill>
                        </a:rPr>
                        <a:t>02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400" b="0" cap="none" spc="0" dirty="0">
                          <a:solidFill>
                            <a:schemeClr val="tx1"/>
                          </a:solidFill>
                        </a:rPr>
                        <a:t>Implementation Among Disciplines &amp; Early Findings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912048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300" b="1" cap="none" spc="0" dirty="0">
                          <a:solidFill>
                            <a:schemeClr val="accent1"/>
                          </a:solidFill>
                        </a:rPr>
                        <a:t>03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400" b="0" cap="none" spc="0" dirty="0">
                          <a:solidFill>
                            <a:schemeClr val="tx1"/>
                          </a:solidFill>
                        </a:rPr>
                        <a:t>Break-Out Groups for Discussion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1632652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300" b="1" cap="none" spc="0" dirty="0">
                          <a:solidFill>
                            <a:schemeClr val="accent1"/>
                          </a:solidFill>
                        </a:rPr>
                        <a:t>04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400" b="0" cap="none" spc="0" dirty="0">
                          <a:solidFill>
                            <a:schemeClr val="tx1"/>
                          </a:solidFill>
                        </a:rPr>
                        <a:t>Sharing of Possible Iterations &amp; Invitation for Future Collaboration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627064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300" b="1" cap="none" spc="0" dirty="0">
                          <a:solidFill>
                            <a:schemeClr val="accent1"/>
                          </a:solidFill>
                        </a:rPr>
                        <a:t>05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400" b="0" cap="none" spc="0" dirty="0">
                          <a:solidFill>
                            <a:schemeClr val="tx1"/>
                          </a:solidFill>
                        </a:rPr>
                        <a:t>Key Takeaways &amp; Questions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4812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94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461005-303E-1746-918B-EC4FB032B3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GB" dirty="0"/>
              <a:t>A metacognitive tool that engages students in a post-exam assessment. </a:t>
            </a:r>
          </a:p>
          <a:p>
            <a:pPr lvl="1"/>
            <a:r>
              <a:rPr lang="en-GB" dirty="0">
                <a:hlinkClick r:id="rId2"/>
              </a:rPr>
              <a:t>https://acrobat.adobe.com/id/urn:aaid:sc:us:827826b1-3be1-4863-b9c9-d07fffe9c40b</a:t>
            </a:r>
            <a:endParaRPr lang="en-GB" dirty="0"/>
          </a:p>
          <a:p>
            <a:pPr lvl="1"/>
            <a:r>
              <a:rPr lang="en-US" dirty="0"/>
              <a:t>What valuable insights can be gained from the Exam Autopsy process?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CD086F-5E6E-A47D-3452-007CE060B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Exam Autopsy?</a:t>
            </a:r>
          </a:p>
        </p:txBody>
      </p:sp>
    </p:spTree>
    <p:extLst>
      <p:ext uri="{BB962C8B-B14F-4D97-AF65-F5344CB8AC3E}">
        <p14:creationId xmlns:p14="http://schemas.microsoft.com/office/powerpoint/2010/main" val="2478331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98C6D0-B449-AE73-0E10-8182B245DF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Analyzes the most frequent error types made by students</a:t>
            </a:r>
          </a:p>
          <a:p>
            <a:pPr lvl="1"/>
            <a:r>
              <a:rPr lang="en-US" sz="2800" dirty="0"/>
              <a:t>Test Taking Errors</a:t>
            </a:r>
          </a:p>
          <a:p>
            <a:pPr lvl="1"/>
            <a:r>
              <a:rPr lang="en-US" sz="2800" dirty="0"/>
              <a:t>Test Anxiety</a:t>
            </a:r>
          </a:p>
          <a:p>
            <a:pPr lvl="1"/>
            <a:r>
              <a:rPr lang="en-US" sz="2800" dirty="0"/>
              <a:t>Concept Errors</a:t>
            </a:r>
          </a:p>
          <a:p>
            <a:pPr lvl="1"/>
            <a:r>
              <a:rPr lang="en-US" sz="2800" dirty="0"/>
              <a:t>Careless Errors</a:t>
            </a:r>
          </a:p>
          <a:p>
            <a:pPr lvl="1"/>
            <a:r>
              <a:rPr lang="en-US" sz="2800" dirty="0"/>
              <a:t>Proper Instruction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A0B332-3FF3-342E-BBC6-6BADB12A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of Common Error Types</a:t>
            </a:r>
          </a:p>
        </p:txBody>
      </p:sp>
      <p:pic>
        <p:nvPicPr>
          <p:cNvPr id="5" name="Picture 4" descr="Student taking exam, using scan-tron answer sheet and a number 2 pencil.">
            <a:extLst>
              <a:ext uri="{FF2B5EF4-FFF2-40B4-BE49-F238E27FC236}">
                <a16:creationId xmlns:a16="http://schemas.microsoft.com/office/drawing/2014/main" id="{3C799206-6E9B-04EF-62CE-98BC0A690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38995" y="2721875"/>
            <a:ext cx="4755031" cy="31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02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B9658F-4D62-07F1-C9B0-1E80FC2320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Assesses which study methods were most commonly used and their effectiveness</a:t>
            </a:r>
          </a:p>
          <a:p>
            <a:pPr lvl="1"/>
            <a:r>
              <a:rPr lang="en-US" sz="2800" dirty="0"/>
              <a:t>Re-reading notes</a:t>
            </a:r>
          </a:p>
          <a:p>
            <a:pPr lvl="1"/>
            <a:r>
              <a:rPr lang="en-US" sz="2800" dirty="0"/>
              <a:t>Recording lectures</a:t>
            </a:r>
          </a:p>
          <a:p>
            <a:pPr lvl="1"/>
            <a:r>
              <a:rPr lang="en-US" sz="2800" dirty="0"/>
              <a:t>Practice problems</a:t>
            </a:r>
          </a:p>
          <a:p>
            <a:pPr marL="989965" lvl="1" indent="-380365"/>
            <a:r>
              <a:rPr lang="en-US" sz="2800" dirty="0">
                <a:ea typeface="ＭＳ Ｐゴシック"/>
              </a:rPr>
              <a:t>Time management</a:t>
            </a:r>
            <a:endParaRPr lang="en-US" sz="2800" dirty="0"/>
          </a:p>
          <a:p>
            <a:pPr lvl="1"/>
            <a:r>
              <a:rPr lang="en-US" sz="2800" dirty="0"/>
              <a:t>Study groups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FB6279-45E4-CD6E-C7E7-32873D43C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Study Strategies</a:t>
            </a:r>
          </a:p>
        </p:txBody>
      </p:sp>
      <p:pic>
        <p:nvPicPr>
          <p:cNvPr id="5" name="Picture 4" descr="Photograph of a study setup featuring an open spiral notebook with handwritten notes, a laptop displaying a colorful graph, and a stack of books with pens scattered nearby. The scene highlights an organized workspace focused on academic or research activities, with emphasis on note-taking and data analysis.">
            <a:extLst>
              <a:ext uri="{FF2B5EF4-FFF2-40B4-BE49-F238E27FC236}">
                <a16:creationId xmlns:a16="http://schemas.microsoft.com/office/drawing/2014/main" id="{56C3F019-5441-8838-D8EB-A7F49A705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12922" y="2981327"/>
            <a:ext cx="4762500" cy="3171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360E93-A0E0-B1CA-E6A0-47608D50FC02}"/>
              </a:ext>
            </a:extLst>
          </p:cNvPr>
          <p:cNvSpPr txBox="1"/>
          <p:nvPr/>
        </p:nvSpPr>
        <p:spPr>
          <a:xfrm>
            <a:off x="5412922" y="6153152"/>
            <a:ext cx="4762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flickr.com/photos/38790373@N03/13681294573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46211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B5E6EE-25F2-2E60-1671-16638C52A2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Programs &amp; Courses across the Campus</a:t>
            </a:r>
          </a:p>
          <a:p>
            <a:pPr lvl="1"/>
            <a:r>
              <a:rPr lang="en-US" dirty="0"/>
              <a:t>Radiologic Technology</a:t>
            </a:r>
          </a:p>
          <a:p>
            <a:pPr lvl="1"/>
            <a:r>
              <a:rPr lang="en-US" dirty="0"/>
              <a:t>Diagnostic Medical Sonography</a:t>
            </a:r>
          </a:p>
          <a:p>
            <a:pPr lvl="1"/>
            <a:r>
              <a:rPr lang="en-US" dirty="0"/>
              <a:t>Medical Coding</a:t>
            </a:r>
          </a:p>
          <a:p>
            <a:pPr lvl="1"/>
            <a:r>
              <a:rPr lang="en-US" dirty="0"/>
              <a:t>Nursing</a:t>
            </a:r>
          </a:p>
          <a:p>
            <a:pPr lvl="1"/>
            <a:r>
              <a:rPr lang="en-US" dirty="0"/>
              <a:t>Mathematics</a:t>
            </a:r>
          </a:p>
          <a:p>
            <a:pPr marL="989965" lvl="1" indent="-380365"/>
            <a:r>
              <a:rPr lang="en-US" sz="2650" dirty="0">
                <a:ea typeface="ＭＳ Ｐゴシック"/>
              </a:rPr>
              <a:t>Reading/Writing</a:t>
            </a:r>
            <a:endParaRPr lang="en-US" sz="2650" dirty="0"/>
          </a:p>
          <a:p>
            <a:pPr lvl="1"/>
            <a:r>
              <a:rPr lang="en-US" dirty="0"/>
              <a:t>Communications</a:t>
            </a:r>
          </a:p>
          <a:p>
            <a:pPr lvl="1"/>
            <a:r>
              <a:rPr lang="en-US" dirty="0"/>
              <a:t>History, and more…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5313AE-9993-F695-ADE6-888EBA5BA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3700" dirty="0">
                <a:ea typeface="ＭＳ Ｐゴシック"/>
              </a:rPr>
              <a:t>Implementation Across Disciplines</a:t>
            </a:r>
          </a:p>
        </p:txBody>
      </p:sp>
      <p:pic>
        <p:nvPicPr>
          <p:cNvPr id="5" name="Picture 4" descr="Photograph of a large, historic brick school building on the Montana State University Billings university campus, with a central clock tower and symmetrical windows, flanked by tall evergreen trees. The foreground features a neatly trimmed hedge and a well-maintained lawn under a clear blue sky, highlighting a peaceful educational environment.">
            <a:extLst>
              <a:ext uri="{FF2B5EF4-FFF2-40B4-BE49-F238E27FC236}">
                <a16:creationId xmlns:a16="http://schemas.microsoft.com/office/drawing/2014/main" id="{0E49BFEB-37D6-DA65-F86F-EC9582FDD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49986" y="2377262"/>
            <a:ext cx="5210732" cy="33206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4B92D0-490C-BE74-0F8B-E5FBAC198B2E}"/>
              </a:ext>
            </a:extLst>
          </p:cNvPr>
          <p:cNvSpPr txBox="1"/>
          <p:nvPr/>
        </p:nvSpPr>
        <p:spPr>
          <a:xfrm>
            <a:off x="6449986" y="5697929"/>
            <a:ext cx="52107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ww.flickr.com/photos/aliarda/42387964122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30326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4E2B71-C3F1-900B-828F-B624CF4BFD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025" y="2137410"/>
            <a:ext cx="11015949" cy="4015742"/>
          </a:xfrm>
        </p:spPr>
        <p:txBody>
          <a:bodyPr lIns="91440" tIns="45720" rIns="91440" bIns="45720" anchor="t"/>
          <a:lstStyle/>
          <a:p>
            <a:r>
              <a:rPr lang="en-US" sz="2800" dirty="0"/>
              <a:t>Radiologic Technology</a:t>
            </a:r>
          </a:p>
          <a:p>
            <a:pPr lvl="1"/>
            <a:r>
              <a:rPr lang="en-US" sz="2267" dirty="0"/>
              <a:t>Jenna Jones</a:t>
            </a:r>
          </a:p>
          <a:p>
            <a:pPr marL="456565" indent="-456565"/>
            <a:r>
              <a:rPr lang="en-US" sz="2800" dirty="0">
                <a:ea typeface="ＭＳ Ｐゴシック"/>
              </a:rPr>
              <a:t>Reading</a:t>
            </a:r>
          </a:p>
          <a:p>
            <a:pPr marL="989965" lvl="1" indent="-380365"/>
            <a:r>
              <a:rPr lang="en-US" sz="2000" dirty="0">
                <a:ea typeface="ＭＳ Ｐゴシック"/>
              </a:rPr>
              <a:t>Erica Shea</a:t>
            </a: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3E7FB6-804D-48A7-1269-541CB4DDE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Concept to Practice: Implementing the Exam Autopsy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68176F-C558-1BD7-EE83-4509AC18A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27055" y="1656870"/>
            <a:ext cx="6505765" cy="40335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ABCA57-119D-B07D-F7BF-9B6387D30F4E}"/>
              </a:ext>
            </a:extLst>
          </p:cNvPr>
          <p:cNvSpPr txBox="1"/>
          <p:nvPr/>
        </p:nvSpPr>
        <p:spPr>
          <a:xfrm>
            <a:off x="4953856" y="5900664"/>
            <a:ext cx="58521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 tooltip="https://worditout.com/word-cloud/4737101"/>
              </a:rPr>
              <a:t>This Photo</a:t>
            </a:r>
            <a:r>
              <a:rPr lang="en-US" sz="800" dirty="0"/>
              <a:t> by Unknown Author is licensed under </a:t>
            </a:r>
            <a:r>
              <a:rPr lang="en-US" sz="800" dirty="0">
                <a:hlinkClick r:id="rId4" tooltip="https://creativecommons.org/licenses/by-nc-nd/3.0/"/>
              </a:rPr>
              <a:t>CC BY-NC-ND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29945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03F2ED-AE98-5507-FC5B-06278BA013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Radiologic Technology Program  </a:t>
            </a:r>
          </a:p>
          <a:p>
            <a:pPr lvl="1"/>
            <a:r>
              <a:rPr lang="en-GB" dirty="0"/>
              <a:t>Mean exam scores higher for students using the exam autopsy</a:t>
            </a:r>
          </a:p>
          <a:p>
            <a:pPr lvl="1"/>
            <a:r>
              <a:rPr lang="en-GB" dirty="0"/>
              <a:t>National Registry exam pass rates increased from 78% in 2022 to 100% in 2023 following implementation of the tool. </a:t>
            </a:r>
          </a:p>
          <a:p>
            <a:r>
              <a:rPr lang="en-US" dirty="0"/>
              <a:t>Spring 2025</a:t>
            </a:r>
          </a:p>
          <a:p>
            <a:pPr lvl="1"/>
            <a:r>
              <a:rPr lang="en-US" dirty="0"/>
              <a:t>Introduction of Exam Autopsy at Center for Teaching and Learning (CTL) Faculty Workshop</a:t>
            </a:r>
          </a:p>
          <a:p>
            <a:pPr lvl="1"/>
            <a:r>
              <a:rPr lang="en-US" dirty="0"/>
              <a:t>Summer 2025 </a:t>
            </a:r>
          </a:p>
          <a:p>
            <a:pPr lvl="2"/>
            <a:r>
              <a:rPr lang="en-US" dirty="0"/>
              <a:t>Launch Pilot Study with additional courses/programs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594351-32AF-34E5-6E1F-09EA78514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Findings</a:t>
            </a:r>
          </a:p>
        </p:txBody>
      </p:sp>
    </p:spTree>
    <p:extLst>
      <p:ext uri="{BB962C8B-B14F-4D97-AF65-F5344CB8AC3E}">
        <p14:creationId xmlns:p14="http://schemas.microsoft.com/office/powerpoint/2010/main" val="29619262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21.0.7607"/>
  <p:tag name="SLIDO_PRESENTATION_ID" val="48a1ecbd-e8d1-461b-b550-84df57ea6ac6"/>
  <p:tag name="SLIDO_EVENT_UUID" val="8080475f-7b64-4573-8742-be4df3569193"/>
  <p:tag name="SLIDO_EVENT_SECTION_UUID" val="c0e85b8c-b76e-41bf-affd-0fdb90f887ae"/>
</p:tagLst>
</file>

<file path=ppt/theme/theme1.xml><?xml version="1.0" encoding="utf-8"?>
<a:theme xmlns:a="http://schemas.openxmlformats.org/drawingml/2006/main" name="ECP2025">
  <a:themeElements>
    <a:clrScheme name="ESP Customised">
      <a:dk1>
        <a:srgbClr val="1C4B9B"/>
      </a:dk1>
      <a:lt1>
        <a:srgbClr val="FFFFFF"/>
      </a:lt1>
      <a:dk2>
        <a:srgbClr val="595959"/>
      </a:dk2>
      <a:lt2>
        <a:srgbClr val="FDFFFE"/>
      </a:lt2>
      <a:accent1>
        <a:srgbClr val="58BEC0"/>
      </a:accent1>
      <a:accent2>
        <a:srgbClr val="2195D4"/>
      </a:accent2>
      <a:accent3>
        <a:srgbClr val="A5A5A5"/>
      </a:accent3>
      <a:accent4>
        <a:srgbClr val="90B1EA"/>
      </a:accent4>
      <a:accent5>
        <a:srgbClr val="588BE0"/>
      </a:accent5>
      <a:accent6>
        <a:srgbClr val="595959"/>
      </a:accent6>
      <a:hlink>
        <a:srgbClr val="58BEC0"/>
      </a:hlink>
      <a:folHlink>
        <a:srgbClr val="2195D4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2D63D95E42A9428F9BFC520CEE0E9F" ma:contentTypeVersion="16" ma:contentTypeDescription="Create a new document." ma:contentTypeScope="" ma:versionID="f50277f81130a3c7a8a2a8aed8c24e34">
  <xsd:schema xmlns:xsd="http://www.w3.org/2001/XMLSchema" xmlns:xs="http://www.w3.org/2001/XMLSchema" xmlns:p="http://schemas.microsoft.com/office/2006/metadata/properties" xmlns:ns2="178bad1f-6bc1-4fa0-9c12-f4d0926a4272" xmlns:ns3="37d2cbd5-e237-4992-827f-dd59766624c0" targetNamespace="http://schemas.microsoft.com/office/2006/metadata/properties" ma:root="true" ma:fieldsID="3dd78dfadda296da34879e7aaf8b4803" ns2:_="" ns3:_="">
    <xsd:import namespace="178bad1f-6bc1-4fa0-9c12-f4d0926a4272"/>
    <xsd:import namespace="37d2cbd5-e237-4992-827f-dd59766624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8bad1f-6bc1-4fa0-9c12-f4d0926a42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a7c3b8a-cae3-4dcb-91e7-05480ff860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d2cbd5-e237-4992-827f-dd59766624c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27e8abf-3416-4005-8f64-bc312b7abca6}" ma:internalName="TaxCatchAll" ma:showField="CatchAllData" ma:web="37d2cbd5-e237-4992-827f-dd59766624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8bad1f-6bc1-4fa0-9c12-f4d0926a4272">
      <Terms xmlns="http://schemas.microsoft.com/office/infopath/2007/PartnerControls"/>
    </lcf76f155ced4ddcb4097134ff3c332f>
    <TaxCatchAll xmlns="37d2cbd5-e237-4992-827f-dd59766624c0" xsi:nil="true"/>
  </documentManagement>
</p:properties>
</file>

<file path=customXml/itemProps1.xml><?xml version="1.0" encoding="utf-8"?>
<ds:datastoreItem xmlns:ds="http://schemas.openxmlformats.org/officeDocument/2006/customXml" ds:itemID="{9C8EDA59-9491-403A-ABAE-BD5BFF1102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CB5936-25A8-4D59-A837-6AD524FE38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8bad1f-6bc1-4fa0-9c12-f4d0926a4272"/>
    <ds:schemaRef ds:uri="37d2cbd5-e237-4992-827f-dd59766624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A83F54-ADB3-48C1-BA42-22803074B64A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178bad1f-6bc1-4fa0-9c12-f4d0926a4272"/>
    <ds:schemaRef ds:uri="http://schemas.microsoft.com/office/infopath/2007/PartnerControls"/>
    <ds:schemaRef ds:uri="http://purl.org/dc/elements/1.1/"/>
    <ds:schemaRef ds:uri="37d2cbd5-e237-4992-827f-dd59766624c0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1082</Words>
  <Application>Microsoft Office PowerPoint</Application>
  <PresentationFormat>Widescreen</PresentationFormat>
  <Paragraphs>125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ＭＳ Ｐゴシック</vt:lpstr>
      <vt:lpstr>Aptos</vt:lpstr>
      <vt:lpstr>Arial</vt:lpstr>
      <vt:lpstr>Calibri</vt:lpstr>
      <vt:lpstr>ECP2025</vt:lpstr>
      <vt:lpstr>The Exam Autopsy: Empowering Learners Through Reflective Assessment</vt:lpstr>
      <vt:lpstr>Disclosure Statement</vt:lpstr>
      <vt:lpstr>Objectives</vt:lpstr>
      <vt:lpstr>What is the Exam Autopsy?</vt:lpstr>
      <vt:lpstr>Identification of Common Error Types</vt:lpstr>
      <vt:lpstr>Evaluation of Study Strategies</vt:lpstr>
      <vt:lpstr>Implementation Across Disciplines</vt:lpstr>
      <vt:lpstr>From Concept to Practice: Implementing the Exam Autopsy</vt:lpstr>
      <vt:lpstr>Early Findings</vt:lpstr>
      <vt:lpstr>Early Findings Cont...</vt:lpstr>
      <vt:lpstr>Error Types for History Course in 2025 Summer Pilot</vt:lpstr>
      <vt:lpstr>Early Findings Cont.…</vt:lpstr>
      <vt:lpstr>Error Types for Rad Tech Pilot Cohort</vt:lpstr>
      <vt:lpstr>Break-out Groups &amp; Sharing of Possible Iterations  </vt:lpstr>
      <vt:lpstr>Invitation for Future Collaboration </vt:lpstr>
      <vt:lpstr>Key Takeaways</vt:lpstr>
      <vt:lpstr>PowerPoint Presentation</vt:lpstr>
      <vt:lpstr>References (1 of 2)</vt:lpstr>
      <vt:lpstr>References  (2 of 2)</vt:lpstr>
    </vt:vector>
  </TitlesOfParts>
  <Company>European Society of Pathology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ECP 2025 Master PPT</dc:title>
  <dc:creator>e.heinrich@esp-pathology.org</dc:creator>
  <cp:lastModifiedBy>Shea, Erica</cp:lastModifiedBy>
  <cp:revision>88</cp:revision>
  <dcterms:created xsi:type="dcterms:W3CDTF">2012-08-31T12:39:08Z</dcterms:created>
  <dcterms:modified xsi:type="dcterms:W3CDTF">2026-06-18T15:37:40Z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0x010100E52D63D95E42A9428F9BFC520CEE0E9F</vt:lpwstr>
  </property>
  <property fmtid="{D5CDD505-2E9C-101B-9397-08002B2CF9AE}" pid="3" name="MediaServiceImageTags">
    <vt:lpwstr/>
  </property>
</Properties>
</file>