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E6F404-9036-49B3-BFCF-F322247C1FC6}" type="datetimeFigureOut">
              <a:rPr lang="en-US" smtClean="0"/>
              <a:t>3/9/2015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9A3BC7-1EE1-4FA5-B29D-2598ABFF0B60}" type="slidenum">
              <a:rPr lang="en-US" smtClean="0"/>
              <a:t>‹#›</a:t>
            </a:fld>
            <a:endParaRPr lang="en-US" dirty="0"/>
          </a:p>
        </p:txBody>
      </p:sp>
    </p:spTree>
    <p:extLst>
      <p:ext uri="{BB962C8B-B14F-4D97-AF65-F5344CB8AC3E}">
        <p14:creationId xmlns:p14="http://schemas.microsoft.com/office/powerpoint/2010/main" val="2183330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9A3BC7-1EE1-4FA5-B29D-2598ABFF0B60}" type="slidenum">
              <a:rPr lang="en-US" smtClean="0"/>
              <a:t>4</a:t>
            </a:fld>
            <a:endParaRPr lang="en-US" dirty="0"/>
          </a:p>
        </p:txBody>
      </p:sp>
    </p:spTree>
    <p:extLst>
      <p:ext uri="{BB962C8B-B14F-4D97-AF65-F5344CB8AC3E}">
        <p14:creationId xmlns:p14="http://schemas.microsoft.com/office/powerpoint/2010/main" val="579147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0D7649-985E-43CF-B5B8-0D3CAB83586B}" type="datetimeFigureOut">
              <a:rPr lang="en-US" smtClean="0"/>
              <a:t>3/9/2015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A40E0C-C9BF-490A-A2B8-A1B1BE81365D}"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52194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310D7649-985E-43CF-B5B8-0D3CAB83586B}" type="datetimeFigureOut">
              <a:rPr lang="en-US" smtClean="0"/>
              <a:t>3/9/2015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9A40E0C-C9BF-490A-A2B8-A1B1BE81365D}" type="slidenum">
              <a:rPr lang="en-US" smtClean="0"/>
              <a:t>‹#›</a:t>
            </a:fld>
            <a:endParaRPr lang="en-US" dirty="0"/>
          </a:p>
        </p:txBody>
      </p:sp>
    </p:spTree>
    <p:extLst>
      <p:ext uri="{BB962C8B-B14F-4D97-AF65-F5344CB8AC3E}">
        <p14:creationId xmlns:p14="http://schemas.microsoft.com/office/powerpoint/2010/main" val="3943153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0D7649-985E-43CF-B5B8-0D3CAB83586B}" type="datetimeFigureOut">
              <a:rPr lang="en-US" smtClean="0"/>
              <a:t>3/9/2015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A40E0C-C9BF-490A-A2B8-A1B1BE81365D}" type="slidenum">
              <a:rPr lang="en-US" smtClean="0"/>
              <a:t>‹#›</a:t>
            </a:fld>
            <a:endParaRPr lang="en-US" dirty="0"/>
          </a:p>
        </p:txBody>
      </p:sp>
    </p:spTree>
    <p:extLst>
      <p:ext uri="{BB962C8B-B14F-4D97-AF65-F5344CB8AC3E}">
        <p14:creationId xmlns:p14="http://schemas.microsoft.com/office/powerpoint/2010/main" val="500854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0D7649-985E-43CF-B5B8-0D3CAB83586B}" type="datetimeFigureOut">
              <a:rPr lang="en-US" smtClean="0"/>
              <a:t>3/9/2015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A40E0C-C9BF-490A-A2B8-A1B1BE81365D}" type="slidenum">
              <a:rPr lang="en-US" smtClean="0"/>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08640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0D7649-985E-43CF-B5B8-0D3CAB83586B}" type="datetimeFigureOut">
              <a:rPr lang="en-US" smtClean="0"/>
              <a:t>3/9/2015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A40E0C-C9BF-490A-A2B8-A1B1BE81365D}" type="slidenum">
              <a:rPr lang="en-US" smtClean="0"/>
              <a:t>‹#›</a:t>
            </a:fld>
            <a:endParaRPr lang="en-US" dirty="0"/>
          </a:p>
        </p:txBody>
      </p:sp>
    </p:spTree>
    <p:extLst>
      <p:ext uri="{BB962C8B-B14F-4D97-AF65-F5344CB8AC3E}">
        <p14:creationId xmlns:p14="http://schemas.microsoft.com/office/powerpoint/2010/main" val="24974689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0D7649-985E-43CF-B5B8-0D3CAB83586B}" type="datetimeFigureOut">
              <a:rPr lang="en-US" smtClean="0"/>
              <a:t>3/9/2015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A40E0C-C9BF-490A-A2B8-A1B1BE81365D}" type="slidenum">
              <a:rPr lang="en-US" smtClean="0"/>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489398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0D7649-985E-43CF-B5B8-0D3CAB83586B}" type="datetimeFigureOut">
              <a:rPr lang="en-US" smtClean="0"/>
              <a:t>3/9/2015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A40E0C-C9BF-490A-A2B8-A1B1BE81365D}" type="slidenum">
              <a:rPr lang="en-US" smtClean="0"/>
              <a:t>‹#›</a:t>
            </a:fld>
            <a:endParaRPr lang="en-US" dirty="0"/>
          </a:p>
        </p:txBody>
      </p:sp>
    </p:spTree>
    <p:extLst>
      <p:ext uri="{BB962C8B-B14F-4D97-AF65-F5344CB8AC3E}">
        <p14:creationId xmlns:p14="http://schemas.microsoft.com/office/powerpoint/2010/main" val="33022769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0D7649-985E-43CF-B5B8-0D3CAB83586B}" type="datetimeFigureOut">
              <a:rPr lang="en-US" smtClean="0"/>
              <a:t>3/9/2015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A40E0C-C9BF-490A-A2B8-A1B1BE81365D}" type="slidenum">
              <a:rPr lang="en-US" smtClean="0"/>
              <a:t>‹#›</a:t>
            </a:fld>
            <a:endParaRPr lang="en-US" dirty="0"/>
          </a:p>
        </p:txBody>
      </p:sp>
    </p:spTree>
    <p:extLst>
      <p:ext uri="{BB962C8B-B14F-4D97-AF65-F5344CB8AC3E}">
        <p14:creationId xmlns:p14="http://schemas.microsoft.com/office/powerpoint/2010/main" val="359017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0D7649-985E-43CF-B5B8-0D3CAB83586B}" type="datetimeFigureOut">
              <a:rPr lang="en-US" smtClean="0"/>
              <a:t>3/9/2015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A40E0C-C9BF-490A-A2B8-A1B1BE81365D}" type="slidenum">
              <a:rPr lang="en-US" smtClean="0"/>
              <a:t>‹#›</a:t>
            </a:fld>
            <a:endParaRPr lang="en-US" dirty="0"/>
          </a:p>
        </p:txBody>
      </p:sp>
    </p:spTree>
    <p:extLst>
      <p:ext uri="{BB962C8B-B14F-4D97-AF65-F5344CB8AC3E}">
        <p14:creationId xmlns:p14="http://schemas.microsoft.com/office/powerpoint/2010/main" val="1072367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0D7649-985E-43CF-B5B8-0D3CAB83586B}" type="datetimeFigureOut">
              <a:rPr lang="en-US" smtClean="0"/>
              <a:t>3/9/2015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A40E0C-C9BF-490A-A2B8-A1B1BE81365D}" type="slidenum">
              <a:rPr lang="en-US" smtClean="0"/>
              <a:t>‹#›</a:t>
            </a:fld>
            <a:endParaRPr lang="en-US" dirty="0"/>
          </a:p>
        </p:txBody>
      </p:sp>
    </p:spTree>
    <p:extLst>
      <p:ext uri="{BB962C8B-B14F-4D97-AF65-F5344CB8AC3E}">
        <p14:creationId xmlns:p14="http://schemas.microsoft.com/office/powerpoint/2010/main" val="3862678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0D7649-985E-43CF-B5B8-0D3CAB83586B}" type="datetimeFigureOut">
              <a:rPr lang="en-US" smtClean="0"/>
              <a:t>3/9/2015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A40E0C-C9BF-490A-A2B8-A1B1BE81365D}" type="slidenum">
              <a:rPr lang="en-US" smtClean="0"/>
              <a:t>‹#›</a:t>
            </a:fld>
            <a:endParaRPr lang="en-US" dirty="0"/>
          </a:p>
        </p:txBody>
      </p:sp>
    </p:spTree>
    <p:extLst>
      <p:ext uri="{BB962C8B-B14F-4D97-AF65-F5344CB8AC3E}">
        <p14:creationId xmlns:p14="http://schemas.microsoft.com/office/powerpoint/2010/main" val="1606571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0D7649-985E-43CF-B5B8-0D3CAB83586B}" type="datetimeFigureOut">
              <a:rPr lang="en-US" smtClean="0"/>
              <a:t>3/9/2015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A40E0C-C9BF-490A-A2B8-A1B1BE81365D}" type="slidenum">
              <a:rPr lang="en-US" smtClean="0"/>
              <a:t>‹#›</a:t>
            </a:fld>
            <a:endParaRPr lang="en-US" dirty="0"/>
          </a:p>
        </p:txBody>
      </p:sp>
    </p:spTree>
    <p:extLst>
      <p:ext uri="{BB962C8B-B14F-4D97-AF65-F5344CB8AC3E}">
        <p14:creationId xmlns:p14="http://schemas.microsoft.com/office/powerpoint/2010/main" val="3421446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0D7649-985E-43CF-B5B8-0D3CAB83586B}" type="datetimeFigureOut">
              <a:rPr lang="en-US" smtClean="0"/>
              <a:t>3/9/2015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9A40E0C-C9BF-490A-A2B8-A1B1BE81365D}" type="slidenum">
              <a:rPr lang="en-US" smtClean="0"/>
              <a:t>‹#›</a:t>
            </a:fld>
            <a:endParaRPr lang="en-US" dirty="0"/>
          </a:p>
        </p:txBody>
      </p:sp>
    </p:spTree>
    <p:extLst>
      <p:ext uri="{BB962C8B-B14F-4D97-AF65-F5344CB8AC3E}">
        <p14:creationId xmlns:p14="http://schemas.microsoft.com/office/powerpoint/2010/main" val="760389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10D7649-985E-43CF-B5B8-0D3CAB83586B}" type="datetimeFigureOut">
              <a:rPr lang="en-US" smtClean="0"/>
              <a:t>3/9/2015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9A40E0C-C9BF-490A-A2B8-A1B1BE81365D}" type="slidenum">
              <a:rPr lang="en-US" smtClean="0"/>
              <a:t>‹#›</a:t>
            </a:fld>
            <a:endParaRPr lang="en-US" dirty="0"/>
          </a:p>
        </p:txBody>
      </p:sp>
    </p:spTree>
    <p:extLst>
      <p:ext uri="{BB962C8B-B14F-4D97-AF65-F5344CB8AC3E}">
        <p14:creationId xmlns:p14="http://schemas.microsoft.com/office/powerpoint/2010/main" val="3240971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0D7649-985E-43CF-B5B8-0D3CAB83586B}" type="datetimeFigureOut">
              <a:rPr lang="en-US" smtClean="0"/>
              <a:t>3/9/2015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9A40E0C-C9BF-490A-A2B8-A1B1BE81365D}" type="slidenum">
              <a:rPr lang="en-US" smtClean="0"/>
              <a:t>‹#›</a:t>
            </a:fld>
            <a:endParaRPr lang="en-US" dirty="0"/>
          </a:p>
        </p:txBody>
      </p:sp>
    </p:spTree>
    <p:extLst>
      <p:ext uri="{BB962C8B-B14F-4D97-AF65-F5344CB8AC3E}">
        <p14:creationId xmlns:p14="http://schemas.microsoft.com/office/powerpoint/2010/main" val="3770998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0D7649-985E-43CF-B5B8-0D3CAB83586B}" type="datetimeFigureOut">
              <a:rPr lang="en-US" smtClean="0"/>
              <a:t>3/9/2015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A40E0C-C9BF-490A-A2B8-A1B1BE81365D}" type="slidenum">
              <a:rPr lang="en-US" smtClean="0"/>
              <a:t>‹#›</a:t>
            </a:fld>
            <a:endParaRPr lang="en-US" dirty="0"/>
          </a:p>
        </p:txBody>
      </p:sp>
    </p:spTree>
    <p:extLst>
      <p:ext uri="{BB962C8B-B14F-4D97-AF65-F5344CB8AC3E}">
        <p14:creationId xmlns:p14="http://schemas.microsoft.com/office/powerpoint/2010/main" val="3969464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0D7649-985E-43CF-B5B8-0D3CAB83586B}" type="datetimeFigureOut">
              <a:rPr lang="en-US" smtClean="0"/>
              <a:t>3/9/2015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A40E0C-C9BF-490A-A2B8-A1B1BE81365D}" type="slidenum">
              <a:rPr lang="en-US" smtClean="0"/>
              <a:t>‹#›</a:t>
            </a:fld>
            <a:endParaRPr lang="en-US" dirty="0"/>
          </a:p>
        </p:txBody>
      </p:sp>
    </p:spTree>
    <p:extLst>
      <p:ext uri="{BB962C8B-B14F-4D97-AF65-F5344CB8AC3E}">
        <p14:creationId xmlns:p14="http://schemas.microsoft.com/office/powerpoint/2010/main" val="1707972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10D7649-985E-43CF-B5B8-0D3CAB83586B}" type="datetimeFigureOut">
              <a:rPr lang="en-US" smtClean="0"/>
              <a:t>3/9/2015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79A40E0C-C9BF-490A-A2B8-A1B1BE81365D}" type="slidenum">
              <a:rPr lang="en-US" smtClean="0"/>
              <a:t>‹#›</a:t>
            </a:fld>
            <a:endParaRPr lang="en-US" dirty="0"/>
          </a:p>
        </p:txBody>
      </p:sp>
    </p:spTree>
    <p:extLst>
      <p:ext uri="{BB962C8B-B14F-4D97-AF65-F5344CB8AC3E}">
        <p14:creationId xmlns:p14="http://schemas.microsoft.com/office/powerpoint/2010/main" val="142168699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hyperlink" Target="http://www.msubillings.edu/boffice/Policy%20&amp;%20Procedures.htm" TargetMode="External"/><Relationship Id="rId7" Type="http://schemas.openxmlformats.org/officeDocument/2006/relationships/hyperlink" Target="https://www.pcisecuritystandards.org/pdfs/pci_fs_data_storage.pdf"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www.globalpaymentsinc.com/USA/customerSupport/fraud.html" TargetMode="External"/><Relationship Id="rId5" Type="http://schemas.openxmlformats.org/officeDocument/2006/relationships/hyperlink" Target="http://usa.visa.com/download/merchants/alert-pos-terminal-tampering-020311.pdf" TargetMode="External"/><Relationship Id="rId4" Type="http://schemas.openxmlformats.org/officeDocument/2006/relationships/hyperlink" Target="https://www.pcisecuritystandards.org/pdfs/pcissc_overview.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998376"/>
            <a:ext cx="9144000" cy="1056012"/>
          </a:xfrm>
        </p:spPr>
        <p:txBody>
          <a:bodyPr>
            <a:noAutofit/>
          </a:bodyPr>
          <a:lstStyle/>
          <a:p>
            <a:r>
              <a:rPr lang="en-US" sz="6600" dirty="0" smtClean="0"/>
              <a:t>PCI COMPLIANCE</a:t>
            </a:r>
            <a:endParaRPr lang="en-US" sz="6600" dirty="0"/>
          </a:p>
        </p:txBody>
      </p:sp>
      <p:sp>
        <p:nvSpPr>
          <p:cNvPr id="3" name="Subtitle 2"/>
          <p:cNvSpPr>
            <a:spLocks noGrp="1"/>
          </p:cNvSpPr>
          <p:nvPr>
            <p:ph type="subTitle" idx="1"/>
          </p:nvPr>
        </p:nvSpPr>
        <p:spPr>
          <a:xfrm>
            <a:off x="684212" y="2728465"/>
            <a:ext cx="6400800" cy="1947333"/>
          </a:xfrm>
        </p:spPr>
        <p:txBody>
          <a:bodyPr>
            <a:normAutofit/>
          </a:bodyPr>
          <a:lstStyle/>
          <a:p>
            <a:r>
              <a:rPr lang="en-US" sz="2800" dirty="0" smtClean="0">
                <a:solidFill>
                  <a:schemeClr val="bg1"/>
                </a:solidFill>
              </a:rPr>
              <a:t>Compliance is mandatory for all organizations that accept credit cards.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5501" y="5349875"/>
            <a:ext cx="1904998" cy="1295400"/>
          </a:xfrm>
          <a:prstGeom prst="rect">
            <a:avLst/>
          </a:prstGeom>
        </p:spPr>
      </p:pic>
    </p:spTree>
    <p:extLst>
      <p:ext uri="{BB962C8B-B14F-4D97-AF65-F5344CB8AC3E}">
        <p14:creationId xmlns:p14="http://schemas.microsoft.com/office/powerpoint/2010/main" val="92293563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7869" y="1061859"/>
            <a:ext cx="9386596" cy="3539430"/>
          </a:xfrm>
          <a:prstGeom prst="rect">
            <a:avLst/>
          </a:prstGeom>
        </p:spPr>
        <p:txBody>
          <a:bodyPr wrap="square">
            <a:spAutoFit/>
          </a:bodyPr>
          <a:lstStyle/>
          <a:p>
            <a:r>
              <a:rPr lang="en-US" sz="2800" b="1" i="0" u="none" strike="noStrike" baseline="0" dirty="0" smtClean="0">
                <a:solidFill>
                  <a:srgbClr val="000000"/>
                </a:solidFill>
                <a:latin typeface="Arial" panose="020B0604020202020204" pitchFamily="34" charset="0"/>
              </a:rPr>
              <a:t>January 10, 2013 </a:t>
            </a:r>
            <a:endParaRPr lang="en-US" sz="2800" b="0" i="0" u="none" strike="noStrike" baseline="0" dirty="0" smtClean="0">
              <a:solidFill>
                <a:srgbClr val="000000"/>
              </a:solidFill>
              <a:latin typeface="Arial" panose="020B0604020202020204" pitchFamily="34" charset="0"/>
            </a:endParaRPr>
          </a:p>
          <a:p>
            <a:r>
              <a:rPr lang="en-US" sz="2800" b="0" i="0" u="none" strike="noStrike" baseline="0" dirty="0" smtClean="0">
                <a:solidFill>
                  <a:srgbClr val="000000"/>
                </a:solidFill>
                <a:latin typeface="Arial" panose="020B0604020202020204" pitchFamily="34" charset="0"/>
              </a:rPr>
              <a:t>Texas Southern University's radio station KTSU gave a volunteer position to a person with a criminal history of credit card fraud. The volunteer was later arrested for allegedly using the radio station's donation drive to steal credit card information. The dishonest volunteer faces up to 300 counts of credit card fraud for attempting to use the information on donor pledge sheets. </a:t>
            </a:r>
            <a:endParaRPr lang="en-US" sz="28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5501" y="5349875"/>
            <a:ext cx="1904998" cy="1295400"/>
          </a:xfrm>
          <a:prstGeom prst="rect">
            <a:avLst/>
          </a:prstGeom>
        </p:spPr>
      </p:pic>
      <p:pic>
        <p:nvPicPr>
          <p:cNvPr id="2050" name="Picture 2" descr="Image result for KTSU FM log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3053" y="468864"/>
            <a:ext cx="1524000" cy="7143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KTSU FM log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452" y="5283200"/>
            <a:ext cx="2624948" cy="12304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02229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5501" y="5349875"/>
            <a:ext cx="1904998" cy="1295400"/>
          </a:xfrm>
          <a:prstGeom prst="rect">
            <a:avLst/>
          </a:prstGeom>
        </p:spPr>
      </p:pic>
      <p:sp>
        <p:nvSpPr>
          <p:cNvPr id="5" name="Rectangle 4"/>
          <p:cNvSpPr/>
          <p:nvPr/>
        </p:nvSpPr>
        <p:spPr>
          <a:xfrm>
            <a:off x="524199" y="993619"/>
            <a:ext cx="6096000" cy="4401205"/>
          </a:xfrm>
          <a:prstGeom prst="rect">
            <a:avLst/>
          </a:prstGeom>
        </p:spPr>
        <p:txBody>
          <a:bodyPr>
            <a:spAutoFit/>
          </a:bodyPr>
          <a:lstStyle/>
          <a:p>
            <a:r>
              <a:rPr lang="en-US" sz="2800" b="1" dirty="0" smtClean="0">
                <a:solidFill>
                  <a:srgbClr val="333333"/>
                </a:solidFill>
                <a:latin typeface="Kozuka Gothic Pro B" panose="020B0800000000000000" pitchFamily="34" charset="-128"/>
                <a:ea typeface="Kozuka Gothic Pro B" panose="020B0800000000000000" pitchFamily="34" charset="-128"/>
              </a:rPr>
              <a:t>TARGET CREDIT CARD FRAUD</a:t>
            </a:r>
            <a:r>
              <a:rPr lang="en-US" b="1" dirty="0">
                <a:solidFill>
                  <a:srgbClr val="333333"/>
                </a:solidFill>
                <a:latin typeface="Kozuka Gothic Pro B" panose="020B0800000000000000" pitchFamily="34" charset="-128"/>
                <a:ea typeface="Kozuka Gothic Pro B" panose="020B0800000000000000" pitchFamily="34" charset="-128"/>
              </a:rPr>
              <a:t> </a:t>
            </a:r>
            <a:endParaRPr lang="en-US" b="1" dirty="0" smtClean="0">
              <a:solidFill>
                <a:srgbClr val="333333"/>
              </a:solidFill>
              <a:latin typeface="Kozuka Gothic Pro B" panose="020B0800000000000000" pitchFamily="34" charset="-128"/>
              <a:ea typeface="Kozuka Gothic Pro B" panose="020B0800000000000000" pitchFamily="34" charset="-128"/>
            </a:endParaRPr>
          </a:p>
          <a:p>
            <a:endParaRPr lang="en-US" b="1" dirty="0">
              <a:solidFill>
                <a:srgbClr val="333333"/>
              </a:solidFill>
              <a:latin typeface="Kozuka Gothic Pro B" panose="020B0800000000000000" pitchFamily="34" charset="-128"/>
              <a:ea typeface="Kozuka Gothic Pro B" panose="020B0800000000000000" pitchFamily="34" charset="-128"/>
            </a:endParaRPr>
          </a:p>
          <a:p>
            <a:r>
              <a:rPr lang="en-US" b="1" dirty="0" smtClean="0">
                <a:solidFill>
                  <a:srgbClr val="333333"/>
                </a:solidFill>
                <a:latin typeface="Kozuka Gothic Pro B" panose="020B0800000000000000" pitchFamily="34" charset="-128"/>
                <a:ea typeface="Kozuka Gothic Pro B" panose="020B0800000000000000" pitchFamily="34" charset="-128"/>
              </a:rPr>
              <a:t>70 million accounts compromised.</a:t>
            </a:r>
            <a:endParaRPr lang="en-US" b="1" dirty="0" smtClean="0">
              <a:solidFill>
                <a:srgbClr val="333333"/>
              </a:solidFill>
              <a:latin typeface="Kozuka Gothic Pro B" panose="020B0800000000000000" pitchFamily="34" charset="-128"/>
              <a:ea typeface="Kozuka Gothic Pro B" panose="020B0800000000000000" pitchFamily="34" charset="-128"/>
            </a:endParaRPr>
          </a:p>
          <a:p>
            <a:endParaRPr lang="en-US" b="1" dirty="0">
              <a:solidFill>
                <a:srgbClr val="333333"/>
              </a:solidFill>
              <a:latin typeface="Kozuka Gothic Pro B" panose="020B0800000000000000" pitchFamily="34" charset="-128"/>
              <a:ea typeface="Kozuka Gothic Pro B" panose="020B0800000000000000" pitchFamily="34" charset="-128"/>
            </a:endParaRPr>
          </a:p>
          <a:p>
            <a:r>
              <a:rPr lang="en-US" dirty="0" smtClean="0">
                <a:solidFill>
                  <a:srgbClr val="333333"/>
                </a:solidFill>
                <a:latin typeface="Kozuka Gothic Pro B" panose="020B0800000000000000" pitchFamily="34" charset="-128"/>
                <a:ea typeface="Kozuka Gothic Pro B" panose="020B0800000000000000" pitchFamily="34" charset="-128"/>
              </a:rPr>
              <a:t>“</a:t>
            </a:r>
            <a:r>
              <a:rPr lang="en-US" dirty="0">
                <a:solidFill>
                  <a:srgbClr val="333333"/>
                </a:solidFill>
                <a:latin typeface="Kozuka Gothic Pro B" panose="020B0800000000000000" pitchFamily="34" charset="-128"/>
                <a:ea typeface="Kozuka Gothic Pro B" panose="020B0800000000000000" pitchFamily="34" charset="-128"/>
              </a:rPr>
              <a:t>I don’t see how </a:t>
            </a:r>
            <a:r>
              <a:rPr lang="en-US" dirty="0" smtClean="0">
                <a:solidFill>
                  <a:srgbClr val="333333"/>
                </a:solidFill>
                <a:latin typeface="Kozuka Gothic Pro B" panose="020B0800000000000000" pitchFamily="34" charset="-128"/>
                <a:ea typeface="Kozuka Gothic Pro B" panose="020B0800000000000000" pitchFamily="34" charset="-128"/>
              </a:rPr>
              <a:t>TARGET is </a:t>
            </a:r>
            <a:r>
              <a:rPr lang="en-US" dirty="0">
                <a:solidFill>
                  <a:srgbClr val="333333"/>
                </a:solidFill>
                <a:latin typeface="Kozuka Gothic Pro B" panose="020B0800000000000000" pitchFamily="34" charset="-128"/>
                <a:ea typeface="Kozuka Gothic Pro B" panose="020B0800000000000000" pitchFamily="34" charset="-128"/>
              </a:rPr>
              <a:t>getting out of this for under a billion, over time,” he said, adding, “$150 million in a quarter seems almost like a bargain</a:t>
            </a:r>
            <a:r>
              <a:rPr lang="en-US" dirty="0" smtClean="0">
                <a:solidFill>
                  <a:srgbClr val="333333"/>
                </a:solidFill>
                <a:latin typeface="Kozuka Gothic Pro B" panose="020B0800000000000000" pitchFamily="34" charset="-128"/>
                <a:ea typeface="Kozuka Gothic Pro B" panose="020B0800000000000000" pitchFamily="34" charset="-128"/>
              </a:rPr>
              <a:t>.”</a:t>
            </a:r>
          </a:p>
          <a:p>
            <a:endParaRPr lang="en-US" b="1" dirty="0">
              <a:solidFill>
                <a:srgbClr val="333333"/>
              </a:solidFill>
              <a:latin typeface="Kozuka Gothic Pro B" panose="020B0800000000000000" pitchFamily="34" charset="-128"/>
              <a:ea typeface="Kozuka Gothic Pro B" panose="020B0800000000000000" pitchFamily="34" charset="-128"/>
            </a:endParaRPr>
          </a:p>
          <a:p>
            <a:endParaRPr lang="en-US" b="1" dirty="0" smtClean="0">
              <a:solidFill>
                <a:srgbClr val="333333"/>
              </a:solidFill>
              <a:latin typeface="Kozuka Gothic Pro B" panose="020B0800000000000000" pitchFamily="34" charset="-128"/>
              <a:ea typeface="Kozuka Gothic Pro B" panose="020B0800000000000000" pitchFamily="34" charset="-128"/>
            </a:endParaRPr>
          </a:p>
          <a:p>
            <a:r>
              <a:rPr lang="en-US" b="1" dirty="0">
                <a:solidFill>
                  <a:schemeClr val="bg1"/>
                </a:solidFill>
                <a:latin typeface="Kozuka Gothic Pro B" panose="020B0800000000000000" pitchFamily="34" charset="-128"/>
                <a:ea typeface="Kozuka Gothic Pro B" panose="020B0800000000000000" pitchFamily="34" charset="-128"/>
              </a:rPr>
              <a:t>The company also said it expected earnings to drop to 78 cents a share from its earlier projections of 85 cents to $1 a share, reflecting more cautious consumer spending</a:t>
            </a:r>
            <a:r>
              <a:rPr lang="en-US" b="1" dirty="0" smtClean="0">
                <a:solidFill>
                  <a:schemeClr val="bg1"/>
                </a:solidFill>
                <a:latin typeface="Kozuka Gothic Pro B" panose="020B0800000000000000" pitchFamily="34" charset="-128"/>
                <a:ea typeface="Kozuka Gothic Pro B" panose="020B0800000000000000" pitchFamily="34" charset="-128"/>
              </a:rPr>
              <a:t>.</a:t>
            </a:r>
          </a:p>
          <a:p>
            <a:endParaRPr lang="en-US" b="1" dirty="0">
              <a:solidFill>
                <a:schemeClr val="bg1"/>
              </a:solidFill>
              <a:latin typeface="Kozuka Gothic Pro B" panose="020B0800000000000000" pitchFamily="34" charset="-128"/>
              <a:ea typeface="Kozuka Gothic Pro B" panose="020B0800000000000000" pitchFamily="34" charset="-128"/>
            </a:endParaRPr>
          </a:p>
          <a:p>
            <a:r>
              <a:rPr lang="en-US" b="1" dirty="0" smtClean="0">
                <a:solidFill>
                  <a:schemeClr val="bg1"/>
                </a:solidFill>
                <a:latin typeface="Kozuka Gothic Pro B" panose="020B0800000000000000" pitchFamily="34" charset="-128"/>
                <a:ea typeface="Kozuka Gothic Pro B" panose="020B0800000000000000" pitchFamily="34" charset="-128"/>
              </a:rPr>
              <a:t>$3.6 billion in potential fines.</a:t>
            </a:r>
            <a:endParaRPr lang="en-US" b="1" dirty="0">
              <a:solidFill>
                <a:schemeClr val="bg1"/>
              </a:solidFill>
              <a:latin typeface="Kozuka Gothic Pro B" panose="020B0800000000000000" pitchFamily="34" charset="-128"/>
              <a:ea typeface="Kozuka Gothic Pro B" panose="020B0800000000000000" pitchFamily="34" charset="-128"/>
            </a:endParaRPr>
          </a:p>
        </p:txBody>
      </p:sp>
      <p:pic>
        <p:nvPicPr>
          <p:cNvPr id="1026" name="Picture 2" descr="https://lesbrain.files.wordpress.com/2012/12/target-log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6178" t="5777" r="18376" b="6392"/>
          <a:stretch/>
        </p:blipFill>
        <p:spPr bwMode="auto">
          <a:xfrm>
            <a:off x="6793974" y="993619"/>
            <a:ext cx="3012500" cy="3032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21627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70504"/>
            <a:ext cx="10817385" cy="4524315"/>
          </a:xfrm>
          <a:prstGeom prst="rect">
            <a:avLst/>
          </a:prstGeom>
        </p:spPr>
        <p:txBody>
          <a:bodyPr wrap="none">
            <a:spAutoFit/>
          </a:bodyPr>
          <a:lstStyle/>
          <a:p>
            <a:r>
              <a:rPr lang="en-US" sz="2400" b="1" dirty="0" smtClean="0">
                <a:solidFill>
                  <a:schemeClr val="bg1"/>
                </a:solidFill>
              </a:rPr>
              <a:t>Financial Exposures to a Breach</a:t>
            </a:r>
          </a:p>
          <a:p>
            <a:endParaRPr lang="en-US" sz="2400" b="1" dirty="0" smtClean="0">
              <a:solidFill>
                <a:schemeClr val="bg1"/>
              </a:solidFill>
            </a:endParaRPr>
          </a:p>
          <a:p>
            <a:pPr marL="342900" indent="-342900">
              <a:buAutoNum type="arabicParenR"/>
            </a:pPr>
            <a:r>
              <a:rPr lang="en-US" sz="2000" b="1" dirty="0" smtClean="0">
                <a:solidFill>
                  <a:schemeClr val="bg1"/>
                </a:solidFill>
              </a:rPr>
              <a:t>Forensic Examination – cost of consultant fees</a:t>
            </a:r>
          </a:p>
          <a:p>
            <a:pPr marL="342900" indent="-342900">
              <a:buAutoNum type="arabicParenR"/>
            </a:pPr>
            <a:r>
              <a:rPr lang="en-US" sz="2000" b="1" dirty="0" smtClean="0">
                <a:solidFill>
                  <a:schemeClr val="bg1"/>
                </a:solidFill>
              </a:rPr>
              <a:t>Notification of Third Parties – cost of mailing a formal notification to customers</a:t>
            </a:r>
          </a:p>
          <a:p>
            <a:pPr marL="342900" indent="-342900">
              <a:buAutoNum type="arabicParenR"/>
            </a:pPr>
            <a:r>
              <a:rPr lang="en-US" sz="2000" b="1" dirty="0" smtClean="0">
                <a:solidFill>
                  <a:schemeClr val="bg1"/>
                </a:solidFill>
              </a:rPr>
              <a:t>Call Centers – cost of staffing and supplies to handle incoming calls</a:t>
            </a:r>
          </a:p>
          <a:p>
            <a:pPr marL="342900" indent="-342900">
              <a:buAutoNum type="arabicParenR"/>
            </a:pPr>
            <a:r>
              <a:rPr lang="en-US" sz="2000" b="1" dirty="0" smtClean="0">
                <a:solidFill>
                  <a:schemeClr val="bg1"/>
                </a:solidFill>
              </a:rPr>
              <a:t>Credit or Identity Monitoring – approx. $30/account</a:t>
            </a:r>
          </a:p>
          <a:p>
            <a:pPr marL="342900" indent="-342900">
              <a:buFontTx/>
              <a:buAutoNum type="arabicParenR"/>
            </a:pPr>
            <a:r>
              <a:rPr lang="en-US" sz="2000" b="1" dirty="0" smtClean="0">
                <a:solidFill>
                  <a:schemeClr val="bg1"/>
                </a:solidFill>
              </a:rPr>
              <a:t>Public Relations – </a:t>
            </a:r>
          </a:p>
          <a:p>
            <a:r>
              <a:rPr lang="en-US" sz="2000" b="1" dirty="0" smtClean="0">
                <a:solidFill>
                  <a:schemeClr val="bg1"/>
                </a:solidFill>
              </a:rPr>
              <a:t>	</a:t>
            </a:r>
            <a:r>
              <a:rPr lang="en-US" sz="2000" b="1" i="0" dirty="0" smtClean="0">
                <a:solidFill>
                  <a:schemeClr val="bg1"/>
                </a:solidFill>
                <a:effectLst/>
              </a:rPr>
              <a:t>Loss of reputation with customers, suppliers, partners and loss of </a:t>
            </a:r>
            <a:r>
              <a:rPr lang="en-US" sz="2000" b="1" dirty="0" smtClean="0">
                <a:solidFill>
                  <a:schemeClr val="bg1"/>
                </a:solidFill>
              </a:rPr>
              <a:t>future revenue</a:t>
            </a:r>
          </a:p>
          <a:p>
            <a:r>
              <a:rPr lang="en-US" sz="2000" b="1" dirty="0" smtClean="0">
                <a:solidFill>
                  <a:schemeClr val="bg1"/>
                </a:solidFill>
              </a:rPr>
              <a:t>6) Legal Defense - </a:t>
            </a:r>
            <a:r>
              <a:rPr lang="en-US" sz="2000" b="1" i="0" dirty="0" smtClean="0">
                <a:solidFill>
                  <a:schemeClr val="bg1"/>
                </a:solidFill>
                <a:effectLst/>
              </a:rPr>
              <a:t>Possible civil litigation from breached customers - </a:t>
            </a:r>
            <a:endParaRPr lang="en-US" sz="2000" b="1" dirty="0" smtClean="0">
              <a:solidFill>
                <a:schemeClr val="bg1"/>
              </a:solidFill>
            </a:endParaRPr>
          </a:p>
          <a:p>
            <a:r>
              <a:rPr lang="en-US" sz="2000" b="1" dirty="0" smtClean="0">
                <a:solidFill>
                  <a:schemeClr val="bg1"/>
                </a:solidFill>
              </a:rPr>
              <a:t>7) Regulatory Proceedings, Fines and Penalties – </a:t>
            </a:r>
          </a:p>
          <a:p>
            <a:r>
              <a:rPr lang="en-US" sz="2000" b="1" i="0" dirty="0">
                <a:solidFill>
                  <a:schemeClr val="bg1"/>
                </a:solidFill>
                <a:effectLst/>
              </a:rPr>
              <a:t>	</a:t>
            </a:r>
            <a:r>
              <a:rPr lang="en-US" sz="2000" b="1" i="0" dirty="0" smtClean="0">
                <a:solidFill>
                  <a:schemeClr val="bg1"/>
                </a:solidFill>
                <a:effectLst/>
              </a:rPr>
              <a:t>$50-$100 fine/account compromised</a:t>
            </a:r>
            <a:endParaRPr lang="en-US" sz="2000" b="1" dirty="0" smtClean="0">
              <a:solidFill>
                <a:schemeClr val="bg1"/>
              </a:solidFill>
            </a:endParaRPr>
          </a:p>
          <a:p>
            <a:r>
              <a:rPr lang="en-US" sz="2000" b="1" dirty="0" smtClean="0">
                <a:solidFill>
                  <a:schemeClr val="bg1"/>
                </a:solidFill>
              </a:rPr>
              <a:t>8</a:t>
            </a:r>
            <a:r>
              <a:rPr lang="en-US" sz="2000" b="1" dirty="0" smtClean="0">
                <a:solidFill>
                  <a:schemeClr val="bg1"/>
                </a:solidFill>
              </a:rPr>
              <a:t>) Comprehensive </a:t>
            </a:r>
            <a:r>
              <a:rPr lang="en-US" sz="2000" b="1" dirty="0" smtClean="0">
                <a:solidFill>
                  <a:schemeClr val="bg1"/>
                </a:solidFill>
              </a:rPr>
              <a:t>Written Information Security Program – cost of consultant </a:t>
            </a:r>
            <a:r>
              <a:rPr lang="en-US" sz="2000" b="1" dirty="0" smtClean="0">
                <a:solidFill>
                  <a:schemeClr val="bg1"/>
                </a:solidFill>
              </a:rPr>
              <a:t>fees</a:t>
            </a:r>
          </a:p>
          <a:p>
            <a:r>
              <a:rPr lang="en-US" sz="2000" b="1" dirty="0" smtClean="0">
                <a:solidFill>
                  <a:schemeClr val="bg1"/>
                </a:solidFill>
              </a:rPr>
              <a:t>9) Loss of credit card privileges – approx. 70% of MSUB students use credit cards</a:t>
            </a:r>
          </a:p>
          <a:p>
            <a:r>
              <a:rPr lang="en-US" sz="2000" b="1" dirty="0">
                <a:solidFill>
                  <a:schemeClr val="bg1"/>
                </a:solidFill>
              </a:rPr>
              <a:t>	</a:t>
            </a:r>
            <a:r>
              <a:rPr lang="en-US" sz="2000" b="1" dirty="0" smtClean="0">
                <a:solidFill>
                  <a:schemeClr val="bg1"/>
                </a:solidFill>
              </a:rPr>
              <a:t>to pay some or all of their tuition</a:t>
            </a:r>
            <a:endParaRPr lang="en-US" sz="2000" b="1" dirty="0">
              <a:solidFill>
                <a:schemeClr val="bg1"/>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5501" y="5349875"/>
            <a:ext cx="1904998" cy="1295400"/>
          </a:xfrm>
          <a:prstGeom prst="rect">
            <a:avLst/>
          </a:prstGeom>
        </p:spPr>
      </p:pic>
      <p:pic>
        <p:nvPicPr>
          <p:cNvPr id="3074" name="Picture 2" descr="https://swipecardmachines.files.wordpress.com/2012/07/credit-card-terminal.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9808" t="18305" r="13430" b="7791"/>
          <a:stretch/>
        </p:blipFill>
        <p:spPr bwMode="auto">
          <a:xfrm>
            <a:off x="1119673" y="5038532"/>
            <a:ext cx="2360645" cy="15208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04224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8860"/>
            <a:ext cx="11971176" cy="6617196"/>
          </a:xfrm>
          <a:prstGeom prst="rect">
            <a:avLst/>
          </a:prstGeom>
        </p:spPr>
        <p:txBody>
          <a:bodyPr wrap="square">
            <a:spAutoFit/>
          </a:bodyPr>
          <a:lstStyle/>
          <a:p>
            <a:pPr marR="0" lvl="1">
              <a:spcBef>
                <a:spcPts val="0"/>
              </a:spcBef>
              <a:spcAft>
                <a:spcPts val="0"/>
              </a:spcAft>
            </a:pPr>
            <a:r>
              <a:rPr lang="en-US" sz="2400" b="1" dirty="0" smtClean="0">
                <a:solidFill>
                  <a:schemeClr val="bg1"/>
                </a:solidFill>
                <a:effectLst/>
                <a:ea typeface="Calibri" panose="020F0502020204030204" pitchFamily="34" charset="0"/>
              </a:rPr>
              <a:t>DO and DON’T</a:t>
            </a:r>
          </a:p>
          <a:p>
            <a:pPr marR="0" lvl="1">
              <a:spcBef>
                <a:spcPts val="0"/>
              </a:spcBef>
              <a:spcAft>
                <a:spcPts val="0"/>
              </a:spcAft>
            </a:pPr>
            <a:endParaRPr lang="en-US" sz="1400" b="1" dirty="0" smtClean="0">
              <a:solidFill>
                <a:schemeClr val="bg1"/>
              </a:solidFill>
              <a:effectLst/>
              <a:ea typeface="Calibri" panose="020F0502020204030204" pitchFamily="34" charset="0"/>
            </a:endParaRPr>
          </a:p>
          <a:p>
            <a:pPr marL="742950" marR="0" lvl="1" indent="-285750">
              <a:spcBef>
                <a:spcPts val="0"/>
              </a:spcBef>
              <a:spcAft>
                <a:spcPts val="0"/>
              </a:spcAft>
              <a:buFont typeface="Arial" panose="020B0604020202020204" pitchFamily="34" charset="0"/>
              <a:buChar char="•"/>
            </a:pPr>
            <a:r>
              <a:rPr lang="en-US" sz="1400" b="1" dirty="0" smtClean="0">
                <a:solidFill>
                  <a:schemeClr val="bg1"/>
                </a:solidFill>
                <a:effectLst/>
                <a:ea typeface="Calibri" panose="020F0502020204030204" pitchFamily="34" charset="0"/>
              </a:rPr>
              <a:t>Do not accept CHD from an email or FAX.</a:t>
            </a:r>
            <a:endParaRPr lang="en-US" sz="1400" b="1" dirty="0">
              <a:solidFill>
                <a:schemeClr val="bg1"/>
              </a:solidFill>
              <a:ea typeface="Calibri" panose="020F0502020204030204" pitchFamily="34" charset="0"/>
            </a:endParaRPr>
          </a:p>
          <a:p>
            <a:pPr marR="0" lvl="1">
              <a:spcBef>
                <a:spcPts val="0"/>
              </a:spcBef>
              <a:spcAft>
                <a:spcPts val="0"/>
              </a:spcAft>
            </a:pPr>
            <a:endParaRPr lang="en-US" sz="1400" b="1" dirty="0" smtClean="0">
              <a:solidFill>
                <a:schemeClr val="bg1"/>
              </a:solidFill>
              <a:effectLst/>
              <a:ea typeface="Times New Roman" panose="02020603050405020304" pitchFamily="18" charset="0"/>
            </a:endParaRPr>
          </a:p>
          <a:p>
            <a:pPr marL="742950" marR="0" lvl="1" indent="-285750">
              <a:spcBef>
                <a:spcPts val="0"/>
              </a:spcBef>
              <a:spcAft>
                <a:spcPts val="0"/>
              </a:spcAft>
              <a:buFont typeface="Arial" panose="020B0604020202020204" pitchFamily="34" charset="0"/>
              <a:buChar char="•"/>
            </a:pPr>
            <a:r>
              <a:rPr lang="en-US" sz="1400" b="1" dirty="0" smtClean="0">
                <a:solidFill>
                  <a:schemeClr val="bg1"/>
                </a:solidFill>
                <a:effectLst/>
                <a:ea typeface="Calibri" panose="020F0502020204030204" pitchFamily="34" charset="0"/>
              </a:rPr>
              <a:t>Do not enter into any computer CHD, all documents leave hidden files when deleted.</a:t>
            </a:r>
            <a:endParaRPr lang="en-US" sz="1400" b="1" dirty="0" smtClean="0">
              <a:solidFill>
                <a:schemeClr val="bg1"/>
              </a:solidFill>
              <a:effectLst/>
              <a:ea typeface="Times New Roman" panose="02020603050405020304" pitchFamily="18" charset="0"/>
            </a:endParaRPr>
          </a:p>
          <a:p>
            <a:pPr marL="457200" marR="0">
              <a:spcBef>
                <a:spcPts val="0"/>
              </a:spcBef>
              <a:spcAft>
                <a:spcPts val="0"/>
              </a:spcAft>
            </a:pPr>
            <a:endParaRPr lang="en-US" sz="1400" b="1" dirty="0" smtClean="0">
              <a:solidFill>
                <a:schemeClr val="bg1"/>
              </a:solidFill>
              <a:effectLst/>
              <a:ea typeface="Times New Roman" panose="02020603050405020304" pitchFamily="18" charset="0"/>
            </a:endParaRPr>
          </a:p>
          <a:p>
            <a:pPr marL="742950" marR="0" lvl="1" indent="-285750">
              <a:spcBef>
                <a:spcPts val="0"/>
              </a:spcBef>
              <a:spcAft>
                <a:spcPts val="0"/>
              </a:spcAft>
              <a:buFont typeface="Arial" panose="020B0604020202020204" pitchFamily="34" charset="0"/>
              <a:buChar char="•"/>
            </a:pPr>
            <a:r>
              <a:rPr lang="en-US" sz="1400" b="1" dirty="0" smtClean="0">
                <a:solidFill>
                  <a:schemeClr val="bg1"/>
                </a:solidFill>
                <a:effectLst/>
                <a:ea typeface="Calibri" panose="020F0502020204030204" pitchFamily="34" charset="0"/>
              </a:rPr>
              <a:t>Do not enter CHD into a third party software system for a customer</a:t>
            </a:r>
            <a:r>
              <a:rPr lang="en-US" sz="1400" b="1" dirty="0" smtClean="0">
                <a:solidFill>
                  <a:schemeClr val="bg1"/>
                </a:solidFill>
                <a:effectLst/>
                <a:ea typeface="Calibri" panose="020F0502020204030204" pitchFamily="34" charset="0"/>
              </a:rPr>
              <a:t>.</a:t>
            </a:r>
            <a:endParaRPr lang="en-US" sz="1400" b="1" dirty="0" smtClean="0">
              <a:solidFill>
                <a:schemeClr val="bg1"/>
              </a:solidFill>
              <a:effectLst/>
              <a:ea typeface="Times New Roman" panose="02020603050405020304" pitchFamily="18" charset="0"/>
            </a:endParaRPr>
          </a:p>
          <a:p>
            <a:pPr marL="457200" marR="0">
              <a:spcBef>
                <a:spcPts val="0"/>
              </a:spcBef>
              <a:spcAft>
                <a:spcPts val="0"/>
              </a:spcAft>
            </a:pPr>
            <a:endParaRPr lang="en-US" sz="1400" b="1" dirty="0" smtClean="0">
              <a:solidFill>
                <a:schemeClr val="bg1"/>
              </a:solidFill>
              <a:effectLst/>
              <a:ea typeface="Times New Roman" panose="02020603050405020304" pitchFamily="18" charset="0"/>
            </a:endParaRPr>
          </a:p>
          <a:p>
            <a:pPr marL="742950" marR="0" lvl="1" indent="-285750">
              <a:spcBef>
                <a:spcPts val="0"/>
              </a:spcBef>
              <a:spcAft>
                <a:spcPts val="0"/>
              </a:spcAft>
              <a:buFont typeface="Arial" panose="020B0604020202020204" pitchFamily="34" charset="0"/>
              <a:buChar char="•"/>
            </a:pPr>
            <a:r>
              <a:rPr lang="en-US" sz="1400" b="1" dirty="0" smtClean="0">
                <a:solidFill>
                  <a:schemeClr val="bg1"/>
                </a:solidFill>
                <a:effectLst/>
                <a:ea typeface="Calibri" panose="020F0502020204030204" pitchFamily="34" charset="0"/>
              </a:rPr>
              <a:t>Under certain circumstances you may take credit cards over the phone.</a:t>
            </a:r>
            <a:endParaRPr lang="en-US" sz="1400" b="1" dirty="0" smtClean="0">
              <a:solidFill>
                <a:schemeClr val="bg1"/>
              </a:solidFill>
              <a:effectLst/>
              <a:ea typeface="Times New Roman" panose="02020603050405020304" pitchFamily="18" charset="0"/>
            </a:endParaRPr>
          </a:p>
          <a:p>
            <a:pPr marL="457200" marR="0">
              <a:spcBef>
                <a:spcPts val="0"/>
              </a:spcBef>
              <a:spcAft>
                <a:spcPts val="0"/>
              </a:spcAft>
            </a:pPr>
            <a:r>
              <a:rPr lang="en-US" sz="1400" b="1" dirty="0" smtClean="0">
                <a:solidFill>
                  <a:schemeClr val="bg1"/>
                </a:solidFill>
                <a:effectLst/>
                <a:ea typeface="Calibri" panose="020F0502020204030204" pitchFamily="34" charset="0"/>
              </a:rPr>
              <a:t> </a:t>
            </a:r>
            <a:endParaRPr lang="en-US" sz="1400" b="1" dirty="0" smtClean="0">
              <a:solidFill>
                <a:schemeClr val="bg1"/>
              </a:solidFill>
              <a:effectLst/>
              <a:ea typeface="Times New Roman" panose="02020603050405020304" pitchFamily="18" charset="0"/>
            </a:endParaRPr>
          </a:p>
          <a:p>
            <a:pPr marL="742950" marR="0" lvl="1" indent="-285750">
              <a:spcBef>
                <a:spcPts val="0"/>
              </a:spcBef>
              <a:spcAft>
                <a:spcPts val="0"/>
              </a:spcAft>
              <a:buFont typeface="Arial" panose="020B0604020202020204" pitchFamily="34" charset="0"/>
              <a:buChar char="•"/>
            </a:pPr>
            <a:r>
              <a:rPr lang="en-US" sz="1400" b="1" dirty="0" smtClean="0">
                <a:solidFill>
                  <a:schemeClr val="bg1"/>
                </a:solidFill>
                <a:effectLst/>
                <a:ea typeface="Calibri" panose="020F0502020204030204" pitchFamily="34" charset="0"/>
              </a:rPr>
              <a:t>Under certain circumstances you may process CHD received via postal or express mail services.</a:t>
            </a:r>
            <a:endParaRPr lang="en-US" sz="1400" b="1" dirty="0" smtClean="0">
              <a:solidFill>
                <a:schemeClr val="bg1"/>
              </a:solidFill>
              <a:effectLst/>
              <a:ea typeface="Times New Roman" panose="02020603050405020304" pitchFamily="18" charset="0"/>
            </a:endParaRPr>
          </a:p>
          <a:p>
            <a:pPr marL="457200" marR="0">
              <a:spcBef>
                <a:spcPts val="0"/>
              </a:spcBef>
              <a:spcAft>
                <a:spcPts val="0"/>
              </a:spcAft>
            </a:pPr>
            <a:endParaRPr lang="en-US" sz="1400" b="1" dirty="0" smtClean="0">
              <a:solidFill>
                <a:schemeClr val="bg1"/>
              </a:solidFill>
              <a:effectLst/>
              <a:ea typeface="Times New Roman" panose="02020603050405020304" pitchFamily="18" charset="0"/>
            </a:endParaRPr>
          </a:p>
          <a:p>
            <a:pPr marL="742950" marR="0" lvl="1" indent="-285750">
              <a:spcBef>
                <a:spcPts val="0"/>
              </a:spcBef>
              <a:spcAft>
                <a:spcPts val="0"/>
              </a:spcAft>
              <a:buFont typeface="Arial" panose="020B0604020202020204" pitchFamily="34" charset="0"/>
              <a:buChar char="•"/>
            </a:pPr>
            <a:r>
              <a:rPr lang="en-US" sz="1400" b="1" dirty="0" smtClean="0">
                <a:solidFill>
                  <a:schemeClr val="bg1"/>
                </a:solidFill>
                <a:effectLst/>
                <a:ea typeface="Calibri" panose="020F0502020204030204" pitchFamily="34" charset="0"/>
              </a:rPr>
              <a:t>Secure </a:t>
            </a:r>
            <a:r>
              <a:rPr lang="en-US" sz="1400" b="1" dirty="0" smtClean="0">
                <a:solidFill>
                  <a:schemeClr val="bg1"/>
                </a:solidFill>
                <a:effectLst/>
                <a:ea typeface="Calibri" panose="020F0502020204030204" pitchFamily="34" charset="0"/>
              </a:rPr>
              <a:t>your </a:t>
            </a:r>
            <a:r>
              <a:rPr lang="en-US" sz="1400" b="1" dirty="0" smtClean="0">
                <a:solidFill>
                  <a:schemeClr val="bg1"/>
                </a:solidFill>
                <a:effectLst/>
                <a:ea typeface="Calibri" panose="020F0502020204030204" pitchFamily="34" charset="0"/>
              </a:rPr>
              <a:t>CHD storage areas when not attended.  </a:t>
            </a:r>
          </a:p>
          <a:p>
            <a:pPr marR="0" lvl="1">
              <a:spcBef>
                <a:spcPts val="0"/>
              </a:spcBef>
              <a:spcAft>
                <a:spcPts val="0"/>
              </a:spcAft>
            </a:pPr>
            <a:endParaRPr lang="en-US" sz="1400" b="1" dirty="0" smtClean="0">
              <a:solidFill>
                <a:schemeClr val="bg1"/>
              </a:solidFill>
              <a:effectLst/>
              <a:ea typeface="Calibri" panose="020F0502020204030204" pitchFamily="34" charset="0"/>
            </a:endParaRPr>
          </a:p>
          <a:p>
            <a:pPr marL="742950" marR="0" lvl="1" indent="-285750">
              <a:spcBef>
                <a:spcPts val="0"/>
              </a:spcBef>
              <a:spcAft>
                <a:spcPts val="0"/>
              </a:spcAft>
              <a:buFont typeface="Arial" panose="020B0604020202020204" pitchFamily="34" charset="0"/>
              <a:buChar char="•"/>
            </a:pPr>
            <a:r>
              <a:rPr lang="en-US" sz="1400" b="1" dirty="0" smtClean="0">
                <a:solidFill>
                  <a:schemeClr val="bg1"/>
                </a:solidFill>
              </a:rPr>
              <a:t>Do not store CHD long term, only Business Services will store for long term any paper media related to CHD</a:t>
            </a:r>
          </a:p>
          <a:p>
            <a:pPr marL="742950" marR="0" lvl="1" indent="-285750">
              <a:spcBef>
                <a:spcPts val="0"/>
              </a:spcBef>
              <a:spcAft>
                <a:spcPts val="0"/>
              </a:spcAft>
              <a:buFont typeface="Arial" panose="020B0604020202020204" pitchFamily="34" charset="0"/>
              <a:buChar char="•"/>
            </a:pPr>
            <a:endParaRPr lang="en-US" sz="1400" b="1" dirty="0" smtClean="0">
              <a:solidFill>
                <a:schemeClr val="bg1"/>
              </a:solidFill>
            </a:endParaRPr>
          </a:p>
          <a:p>
            <a:pPr marL="742950" marR="0" lvl="1" indent="-285750">
              <a:spcBef>
                <a:spcPts val="0"/>
              </a:spcBef>
              <a:spcAft>
                <a:spcPts val="0"/>
              </a:spcAft>
              <a:buFont typeface="Arial" panose="020B0604020202020204" pitchFamily="34" charset="0"/>
              <a:buChar char="•"/>
            </a:pPr>
            <a:r>
              <a:rPr lang="en-US" sz="1400" b="1" dirty="0" smtClean="0">
                <a:solidFill>
                  <a:schemeClr val="bg1"/>
                </a:solidFill>
                <a:effectLst/>
                <a:ea typeface="Times New Roman" panose="02020603050405020304" pitchFamily="18" charset="0"/>
              </a:rPr>
              <a:t>Secure devices that capture and transmit CHD, POS and swipe card </a:t>
            </a:r>
            <a:r>
              <a:rPr lang="en-US" sz="1400" b="1" dirty="0" smtClean="0">
                <a:solidFill>
                  <a:schemeClr val="bg1"/>
                </a:solidFill>
                <a:effectLst/>
                <a:ea typeface="Times New Roman" panose="02020603050405020304" pitchFamily="18" charset="0"/>
              </a:rPr>
              <a:t>systems</a:t>
            </a:r>
            <a:endParaRPr lang="en-US" sz="1400" b="1" dirty="0" smtClean="0">
              <a:solidFill>
                <a:schemeClr val="bg1"/>
              </a:solidFill>
              <a:effectLst/>
              <a:ea typeface="Times New Roman" panose="02020603050405020304" pitchFamily="18" charset="0"/>
            </a:endParaRPr>
          </a:p>
          <a:p>
            <a:pPr marR="0" lvl="1">
              <a:spcBef>
                <a:spcPts val="0"/>
              </a:spcBef>
              <a:spcAft>
                <a:spcPts val="0"/>
              </a:spcAft>
            </a:pPr>
            <a:endParaRPr lang="en-US" sz="1400" b="1" dirty="0" smtClean="0">
              <a:solidFill>
                <a:schemeClr val="bg1"/>
              </a:solidFill>
              <a:effectLst/>
              <a:ea typeface="Times New Roman" panose="02020603050405020304" pitchFamily="18" charset="0"/>
            </a:endParaRPr>
          </a:p>
          <a:p>
            <a:pPr marL="742950" marR="0" lvl="1" indent="-285750">
              <a:spcBef>
                <a:spcPts val="0"/>
              </a:spcBef>
              <a:spcAft>
                <a:spcPts val="0"/>
              </a:spcAft>
              <a:buFont typeface="Arial" panose="020B0604020202020204" pitchFamily="34" charset="0"/>
              <a:buChar char="•"/>
            </a:pPr>
            <a:r>
              <a:rPr lang="en-US" sz="1400" b="1" dirty="0" smtClean="0">
                <a:solidFill>
                  <a:schemeClr val="bg1"/>
                </a:solidFill>
                <a:effectLst/>
                <a:ea typeface="Times New Roman" panose="02020603050405020304" pitchFamily="18" charset="0"/>
              </a:rPr>
              <a:t>Inspect these devices for tampering or substitution</a:t>
            </a:r>
          </a:p>
          <a:p>
            <a:pPr marR="0" lvl="1">
              <a:spcBef>
                <a:spcPts val="0"/>
              </a:spcBef>
              <a:spcAft>
                <a:spcPts val="0"/>
              </a:spcAft>
            </a:pPr>
            <a:endParaRPr lang="en-US" sz="1400" b="1" dirty="0" smtClean="0">
              <a:solidFill>
                <a:schemeClr val="bg1"/>
              </a:solidFill>
              <a:effectLst/>
              <a:ea typeface="Times New Roman" panose="02020603050405020304" pitchFamily="18" charset="0"/>
            </a:endParaRPr>
          </a:p>
          <a:p>
            <a:pPr marL="742950" lvl="1" indent="-285750">
              <a:buFont typeface="Arial" panose="020B0604020202020204" pitchFamily="34" charset="0"/>
              <a:buChar char="•"/>
            </a:pPr>
            <a:r>
              <a:rPr lang="en-US" sz="1400" b="1" dirty="0">
                <a:solidFill>
                  <a:schemeClr val="bg1"/>
                </a:solidFill>
              </a:rPr>
              <a:t>Report any suspected tampering or </a:t>
            </a:r>
            <a:r>
              <a:rPr lang="en-US" sz="1400" b="1" dirty="0" smtClean="0">
                <a:solidFill>
                  <a:schemeClr val="bg1"/>
                </a:solidFill>
              </a:rPr>
              <a:t>fraud to </a:t>
            </a:r>
            <a:r>
              <a:rPr lang="en-US" sz="1400" b="1" dirty="0">
                <a:solidFill>
                  <a:schemeClr val="bg1"/>
                </a:solidFill>
              </a:rPr>
              <a:t>the CIO, Business Services Director or the Vice Chancellor of </a:t>
            </a:r>
            <a:r>
              <a:rPr lang="en-US" sz="1400" b="1" dirty="0" smtClean="0">
                <a:solidFill>
                  <a:schemeClr val="bg1"/>
                </a:solidFill>
              </a:rPr>
              <a:t>Administration</a:t>
            </a:r>
          </a:p>
          <a:p>
            <a:pPr lvl="1"/>
            <a:r>
              <a:rPr lang="en-US" sz="1400" b="1" dirty="0" smtClean="0">
                <a:solidFill>
                  <a:schemeClr val="bg1"/>
                </a:solidFill>
              </a:rPr>
              <a:t> </a:t>
            </a:r>
            <a:endParaRPr lang="en-US" sz="1400" b="1" dirty="0">
              <a:solidFill>
                <a:schemeClr val="bg1"/>
              </a:solidFill>
            </a:endParaRPr>
          </a:p>
          <a:p>
            <a:pPr marL="742950" lvl="1" indent="-285750">
              <a:buFont typeface="Arial" panose="020B0604020202020204" pitchFamily="34" charset="0"/>
              <a:buChar char="•"/>
            </a:pPr>
            <a:r>
              <a:rPr lang="en-US" sz="1400" b="1" dirty="0">
                <a:solidFill>
                  <a:schemeClr val="bg1"/>
                </a:solidFill>
              </a:rPr>
              <a:t>Materials must be secured </a:t>
            </a:r>
            <a:r>
              <a:rPr lang="en-US" sz="1400" b="1" dirty="0" smtClean="0">
                <a:solidFill>
                  <a:schemeClr val="bg1"/>
                </a:solidFill>
              </a:rPr>
              <a:t>in </a:t>
            </a:r>
            <a:r>
              <a:rPr lang="en-US" sz="1400" b="1" dirty="0">
                <a:solidFill>
                  <a:schemeClr val="bg1"/>
                </a:solidFill>
              </a:rPr>
              <a:t>safes, file cabinets, locked rooms or storage areas with limited access to those </a:t>
            </a:r>
            <a:r>
              <a:rPr lang="en-US" sz="1400" b="1" dirty="0" smtClean="0">
                <a:solidFill>
                  <a:schemeClr val="bg1"/>
                </a:solidFill>
              </a:rPr>
              <a:t>personnel</a:t>
            </a:r>
          </a:p>
          <a:p>
            <a:pPr lvl="1"/>
            <a:endParaRPr lang="en-US" sz="1400" b="1" dirty="0">
              <a:solidFill>
                <a:schemeClr val="bg1"/>
              </a:solidFill>
            </a:endParaRPr>
          </a:p>
          <a:p>
            <a:pPr marL="742950" lvl="1" indent="-285750">
              <a:buFont typeface="Arial" panose="020B0604020202020204" pitchFamily="34" charset="0"/>
              <a:buChar char="•"/>
            </a:pPr>
            <a:r>
              <a:rPr lang="en-US" sz="1400" b="1" dirty="0" smtClean="0">
                <a:solidFill>
                  <a:schemeClr val="bg1"/>
                </a:solidFill>
              </a:rPr>
              <a:t>All </a:t>
            </a:r>
            <a:r>
              <a:rPr lang="en-US" sz="1400" b="1" dirty="0">
                <a:solidFill>
                  <a:schemeClr val="bg1"/>
                </a:solidFill>
              </a:rPr>
              <a:t>employees with access to </a:t>
            </a:r>
            <a:r>
              <a:rPr lang="en-US" sz="1400" b="1" dirty="0" smtClean="0">
                <a:solidFill>
                  <a:schemeClr val="bg1"/>
                </a:solidFill>
              </a:rPr>
              <a:t>CHD </a:t>
            </a:r>
            <a:r>
              <a:rPr lang="en-US" sz="1400" b="1" dirty="0">
                <a:solidFill>
                  <a:schemeClr val="bg1"/>
                </a:solidFill>
              </a:rPr>
              <a:t>must be trained annually.  </a:t>
            </a:r>
          </a:p>
          <a:p>
            <a:pPr lvl="1"/>
            <a:endParaRPr lang="en-US" sz="1400" b="1" dirty="0">
              <a:solidFill>
                <a:schemeClr val="bg1"/>
              </a:solidFill>
            </a:endParaRPr>
          </a:p>
          <a:p>
            <a:pPr lvl="1"/>
            <a:endParaRPr lang="en-US" sz="1400" dirty="0"/>
          </a:p>
          <a:p>
            <a:pPr marR="0" lvl="1">
              <a:spcBef>
                <a:spcPts val="0"/>
              </a:spcBef>
              <a:spcAft>
                <a:spcPts val="0"/>
              </a:spcAft>
            </a:pPr>
            <a:endParaRPr lang="en-US" sz="1400" dirty="0" smtClean="0">
              <a:effectLst/>
              <a:ea typeface="Times New Roman" panose="02020603050405020304" pitchFamily="18" charset="0"/>
            </a:endParaRPr>
          </a:p>
          <a:p>
            <a:pPr marR="0" lvl="1">
              <a:spcBef>
                <a:spcPts val="0"/>
              </a:spcBef>
              <a:spcAft>
                <a:spcPts val="0"/>
              </a:spcAft>
            </a:pPr>
            <a:endParaRPr lang="en-US" sz="1200" dirty="0" smtClean="0">
              <a:effectLst/>
              <a:latin typeface="Times New Roman" panose="02020603050405020304" pitchFamily="18" charset="0"/>
              <a:ea typeface="Times New Roman" panose="02020603050405020304" pitchFamily="18" charset="0"/>
            </a:endParaRPr>
          </a:p>
          <a:p>
            <a:pPr marL="1371600" marR="0">
              <a:spcBef>
                <a:spcPts val="0"/>
              </a:spcBef>
              <a:spcAft>
                <a:spcPts val="0"/>
              </a:spcAft>
            </a:pPr>
            <a:r>
              <a:rPr lang="en-US" sz="1000" dirty="0" smtClean="0">
                <a:effectLst/>
                <a:latin typeface="Times New Roman" panose="02020603050405020304" pitchFamily="18" charset="0"/>
                <a:ea typeface="Calibri" panose="020F0502020204030204" pitchFamily="34" charset="0"/>
              </a:rPr>
              <a:t> </a:t>
            </a:r>
            <a:endParaRPr lang="en-US" sz="1200" dirty="0">
              <a:effectLst/>
              <a:latin typeface="Times New Roman" panose="02020603050405020304" pitchFamily="18" charset="0"/>
              <a:ea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5501" y="5349875"/>
            <a:ext cx="1904998" cy="1295400"/>
          </a:xfrm>
          <a:prstGeom prst="rect">
            <a:avLst/>
          </a:prstGeom>
        </p:spPr>
      </p:pic>
      <p:pic>
        <p:nvPicPr>
          <p:cNvPr id="4100" name="Picture 4" descr="http://blog.iyogi.com/files/2013/10/The-do%E2%80%99s-and-don%E2%80%99ts-of-promoting-yourself-using-Twitt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50285" y="360815"/>
            <a:ext cx="2587625" cy="129381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rotWithShape="1">
          <a:blip r:embed="rId4"/>
          <a:srcRect t="-194" r="48680"/>
          <a:stretch/>
        </p:blipFill>
        <p:spPr>
          <a:xfrm>
            <a:off x="469958" y="4534678"/>
            <a:ext cx="283315" cy="275910"/>
          </a:xfrm>
          <a:prstGeom prst="rect">
            <a:avLst/>
          </a:prstGeom>
        </p:spPr>
      </p:pic>
      <p:pic>
        <p:nvPicPr>
          <p:cNvPr id="5" name="Picture 4"/>
          <p:cNvPicPr>
            <a:picLocks noChangeAspect="1"/>
          </p:cNvPicPr>
          <p:nvPr/>
        </p:nvPicPr>
        <p:blipFill rotWithShape="1">
          <a:blip r:embed="rId4"/>
          <a:srcRect l="50240" t="-916" r="-656"/>
          <a:stretch/>
        </p:blipFill>
        <p:spPr>
          <a:xfrm>
            <a:off x="405771" y="646931"/>
            <a:ext cx="351611" cy="351076"/>
          </a:xfrm>
          <a:prstGeom prst="rect">
            <a:avLst/>
          </a:prstGeom>
        </p:spPr>
      </p:pic>
      <p:pic>
        <p:nvPicPr>
          <p:cNvPr id="6" name="Picture 5"/>
          <p:cNvPicPr>
            <a:picLocks noChangeAspect="1"/>
          </p:cNvPicPr>
          <p:nvPr/>
        </p:nvPicPr>
        <p:blipFill>
          <a:blip r:embed="rId5"/>
          <a:stretch>
            <a:fillRect/>
          </a:stretch>
        </p:blipFill>
        <p:spPr>
          <a:xfrm>
            <a:off x="405771" y="1028167"/>
            <a:ext cx="347502" cy="353599"/>
          </a:xfrm>
          <a:prstGeom prst="rect">
            <a:avLst/>
          </a:prstGeom>
        </p:spPr>
      </p:pic>
      <p:pic>
        <p:nvPicPr>
          <p:cNvPr id="9" name="Picture 8"/>
          <p:cNvPicPr>
            <a:picLocks noChangeAspect="1"/>
          </p:cNvPicPr>
          <p:nvPr/>
        </p:nvPicPr>
        <p:blipFill rotWithShape="1">
          <a:blip r:embed="rId4"/>
          <a:srcRect l="50240" t="-916" r="-656"/>
          <a:stretch/>
        </p:blipFill>
        <p:spPr>
          <a:xfrm>
            <a:off x="415776" y="1479090"/>
            <a:ext cx="351611" cy="351076"/>
          </a:xfrm>
          <a:prstGeom prst="rect">
            <a:avLst/>
          </a:prstGeom>
        </p:spPr>
      </p:pic>
      <p:pic>
        <p:nvPicPr>
          <p:cNvPr id="10" name="Picture 9"/>
          <p:cNvPicPr>
            <a:picLocks noChangeAspect="1"/>
          </p:cNvPicPr>
          <p:nvPr/>
        </p:nvPicPr>
        <p:blipFill rotWithShape="1">
          <a:blip r:embed="rId4"/>
          <a:srcRect t="-194" r="48680"/>
          <a:stretch/>
        </p:blipFill>
        <p:spPr>
          <a:xfrm>
            <a:off x="405771" y="1983851"/>
            <a:ext cx="321549" cy="313145"/>
          </a:xfrm>
          <a:prstGeom prst="rect">
            <a:avLst/>
          </a:prstGeom>
        </p:spPr>
      </p:pic>
      <p:pic>
        <p:nvPicPr>
          <p:cNvPr id="11" name="Picture 10"/>
          <p:cNvPicPr>
            <a:picLocks noChangeAspect="1"/>
          </p:cNvPicPr>
          <p:nvPr/>
        </p:nvPicPr>
        <p:blipFill rotWithShape="1">
          <a:blip r:embed="rId4"/>
          <a:srcRect t="-194" r="48680"/>
          <a:stretch/>
        </p:blipFill>
        <p:spPr>
          <a:xfrm>
            <a:off x="415776" y="2401917"/>
            <a:ext cx="287424" cy="279911"/>
          </a:xfrm>
          <a:prstGeom prst="rect">
            <a:avLst/>
          </a:prstGeom>
        </p:spPr>
      </p:pic>
      <p:pic>
        <p:nvPicPr>
          <p:cNvPr id="12" name="Picture 11"/>
          <p:cNvPicPr>
            <a:picLocks noChangeAspect="1"/>
          </p:cNvPicPr>
          <p:nvPr/>
        </p:nvPicPr>
        <p:blipFill rotWithShape="1">
          <a:blip r:embed="rId4"/>
          <a:srcRect t="-194" r="48680"/>
          <a:stretch/>
        </p:blipFill>
        <p:spPr>
          <a:xfrm>
            <a:off x="459922" y="2829863"/>
            <a:ext cx="287424" cy="279911"/>
          </a:xfrm>
          <a:prstGeom prst="rect">
            <a:avLst/>
          </a:prstGeom>
        </p:spPr>
      </p:pic>
      <p:pic>
        <p:nvPicPr>
          <p:cNvPr id="13" name="Picture 12"/>
          <p:cNvPicPr>
            <a:picLocks noChangeAspect="1"/>
          </p:cNvPicPr>
          <p:nvPr/>
        </p:nvPicPr>
        <p:blipFill rotWithShape="1">
          <a:blip r:embed="rId4"/>
          <a:srcRect t="-194" r="48680"/>
          <a:stretch/>
        </p:blipFill>
        <p:spPr>
          <a:xfrm>
            <a:off x="459922" y="3701699"/>
            <a:ext cx="287424" cy="279911"/>
          </a:xfrm>
          <a:prstGeom prst="rect">
            <a:avLst/>
          </a:prstGeom>
        </p:spPr>
      </p:pic>
      <p:pic>
        <p:nvPicPr>
          <p:cNvPr id="14" name="Picture 13"/>
          <p:cNvPicPr>
            <a:picLocks noChangeAspect="1"/>
          </p:cNvPicPr>
          <p:nvPr/>
        </p:nvPicPr>
        <p:blipFill rotWithShape="1">
          <a:blip r:embed="rId4"/>
          <a:srcRect t="-194" r="48680"/>
          <a:stretch/>
        </p:blipFill>
        <p:spPr>
          <a:xfrm>
            <a:off x="467903" y="4071940"/>
            <a:ext cx="287424" cy="279911"/>
          </a:xfrm>
          <a:prstGeom prst="rect">
            <a:avLst/>
          </a:prstGeom>
        </p:spPr>
      </p:pic>
      <p:pic>
        <p:nvPicPr>
          <p:cNvPr id="15" name="Picture 14"/>
          <p:cNvPicPr>
            <a:picLocks noChangeAspect="1"/>
          </p:cNvPicPr>
          <p:nvPr/>
        </p:nvPicPr>
        <p:blipFill rotWithShape="1">
          <a:blip r:embed="rId4"/>
          <a:srcRect t="-194" r="48680"/>
          <a:stretch/>
        </p:blipFill>
        <p:spPr>
          <a:xfrm>
            <a:off x="469957" y="4538770"/>
            <a:ext cx="283315" cy="275910"/>
          </a:xfrm>
          <a:prstGeom prst="rect">
            <a:avLst/>
          </a:prstGeom>
        </p:spPr>
      </p:pic>
      <p:pic>
        <p:nvPicPr>
          <p:cNvPr id="16" name="Picture 15"/>
          <p:cNvPicPr>
            <a:picLocks noChangeAspect="1"/>
          </p:cNvPicPr>
          <p:nvPr/>
        </p:nvPicPr>
        <p:blipFill rotWithShape="1">
          <a:blip r:embed="rId4"/>
          <a:srcRect t="-194" r="48680"/>
          <a:stretch/>
        </p:blipFill>
        <p:spPr>
          <a:xfrm>
            <a:off x="467902" y="4928966"/>
            <a:ext cx="287424" cy="279911"/>
          </a:xfrm>
          <a:prstGeom prst="rect">
            <a:avLst/>
          </a:prstGeom>
        </p:spPr>
      </p:pic>
      <p:pic>
        <p:nvPicPr>
          <p:cNvPr id="17" name="Picture 16"/>
          <p:cNvPicPr>
            <a:picLocks noChangeAspect="1"/>
          </p:cNvPicPr>
          <p:nvPr/>
        </p:nvPicPr>
        <p:blipFill rotWithShape="1">
          <a:blip r:embed="rId4"/>
          <a:srcRect t="-194" r="48680"/>
          <a:stretch/>
        </p:blipFill>
        <p:spPr>
          <a:xfrm>
            <a:off x="479963" y="5372984"/>
            <a:ext cx="287424" cy="279911"/>
          </a:xfrm>
          <a:prstGeom prst="rect">
            <a:avLst/>
          </a:prstGeom>
        </p:spPr>
      </p:pic>
      <p:pic>
        <p:nvPicPr>
          <p:cNvPr id="18" name="Picture 17"/>
          <p:cNvPicPr>
            <a:picLocks noChangeAspect="1"/>
          </p:cNvPicPr>
          <p:nvPr/>
        </p:nvPicPr>
        <p:blipFill rotWithShape="1">
          <a:blip r:embed="rId4"/>
          <a:srcRect l="50240" t="-916" r="-656"/>
          <a:stretch/>
        </p:blipFill>
        <p:spPr>
          <a:xfrm>
            <a:off x="415776" y="3240132"/>
            <a:ext cx="331578" cy="331073"/>
          </a:xfrm>
          <a:prstGeom prst="rect">
            <a:avLst/>
          </a:prstGeom>
        </p:spPr>
      </p:pic>
    </p:spTree>
    <p:extLst>
      <p:ext uri="{BB962C8B-B14F-4D97-AF65-F5344CB8AC3E}">
        <p14:creationId xmlns:p14="http://schemas.microsoft.com/office/powerpoint/2010/main" val="30917505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5501" y="5349875"/>
            <a:ext cx="1904998" cy="1295400"/>
          </a:xfrm>
          <a:prstGeom prst="rect">
            <a:avLst/>
          </a:prstGeom>
        </p:spPr>
      </p:pic>
      <p:sp>
        <p:nvSpPr>
          <p:cNvPr id="2" name="Title 1"/>
          <p:cNvSpPr>
            <a:spLocks noGrp="1"/>
          </p:cNvSpPr>
          <p:nvPr>
            <p:ph type="title"/>
          </p:nvPr>
        </p:nvSpPr>
        <p:spPr/>
        <p:txBody>
          <a:bodyPr/>
          <a:lstStyle/>
          <a:p>
            <a:r>
              <a:rPr lang="en-US" dirty="0" smtClean="0"/>
              <a:t>PCI RELATED MATERIALS</a:t>
            </a:r>
            <a:endParaRPr lang="en-US" dirty="0"/>
          </a:p>
        </p:txBody>
      </p:sp>
      <p:sp>
        <p:nvSpPr>
          <p:cNvPr id="4" name="Content Placeholder 3"/>
          <p:cNvSpPr>
            <a:spLocks noGrp="1"/>
          </p:cNvSpPr>
          <p:nvPr>
            <p:ph idx="1"/>
          </p:nvPr>
        </p:nvSpPr>
        <p:spPr>
          <a:xfrm>
            <a:off x="684211" y="685800"/>
            <a:ext cx="9262222" cy="3615267"/>
          </a:xfrm>
        </p:spPr>
        <p:txBody>
          <a:bodyPr/>
          <a:lstStyle/>
          <a:p>
            <a:r>
              <a:rPr lang="en-US" b="1" dirty="0">
                <a:hlinkClick r:id="rId3"/>
              </a:rPr>
              <a:t>http://www.msubillings.edu/boffice/Policy%20&amp;%</a:t>
            </a:r>
            <a:r>
              <a:rPr lang="en-US" b="1" dirty="0" smtClean="0">
                <a:hlinkClick r:id="rId3"/>
              </a:rPr>
              <a:t>20Procedures.htm</a:t>
            </a:r>
            <a:endParaRPr lang="en-US" b="1" dirty="0" smtClean="0"/>
          </a:p>
          <a:p>
            <a:r>
              <a:rPr lang="en-US" b="1" u="sng" dirty="0">
                <a:hlinkClick r:id="rId4"/>
              </a:rPr>
              <a:t>https://www.pcisecuritystandards.org/pdfs/pcissc_overview.pdf</a:t>
            </a:r>
            <a:r>
              <a:rPr lang="en-US" b="1" dirty="0"/>
              <a:t> </a:t>
            </a:r>
          </a:p>
          <a:p>
            <a:r>
              <a:rPr lang="en-US" b="1" dirty="0"/>
              <a:t> </a:t>
            </a:r>
            <a:r>
              <a:rPr lang="en-US" b="1" u="sng" dirty="0">
                <a:hlinkClick r:id="rId5"/>
              </a:rPr>
              <a:t>http://usa.visa.com/download/merchants/alert-pos-terminal-tampering-020311.pdf</a:t>
            </a:r>
            <a:endParaRPr lang="en-US" b="1" dirty="0"/>
          </a:p>
          <a:p>
            <a:r>
              <a:rPr lang="en-US" b="1" u="sng" dirty="0">
                <a:hlinkClick r:id="rId6"/>
              </a:rPr>
              <a:t>http://www.globalpaymentsinc.com/USA/customerSupport/fraud.html</a:t>
            </a:r>
            <a:endParaRPr lang="en-US" b="1" dirty="0"/>
          </a:p>
          <a:p>
            <a:r>
              <a:rPr lang="en-US" b="1" u="sng" dirty="0">
                <a:hlinkClick r:id="rId7"/>
              </a:rPr>
              <a:t>https://www.pcisecuritystandards.org/pdfs/pci_fs_data_storage.pdf</a:t>
            </a:r>
            <a:endParaRPr lang="en-US" b="1" dirty="0"/>
          </a:p>
          <a:p>
            <a:endParaRPr lang="en-US" b="1" dirty="0"/>
          </a:p>
          <a:p>
            <a:endParaRPr lang="en-US" dirty="0"/>
          </a:p>
        </p:txBody>
      </p:sp>
    </p:spTree>
    <p:extLst>
      <p:ext uri="{BB962C8B-B14F-4D97-AF65-F5344CB8AC3E}">
        <p14:creationId xmlns:p14="http://schemas.microsoft.com/office/powerpoint/2010/main" val="1826920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402</TotalTime>
  <Words>201</Words>
  <Application>Microsoft Office PowerPoint</Application>
  <PresentationFormat>Widescreen</PresentationFormat>
  <Paragraphs>65</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Kozuka Gothic Pro B</vt:lpstr>
      <vt:lpstr>Arial</vt:lpstr>
      <vt:lpstr>Calibri</vt:lpstr>
      <vt:lpstr>Century Gothic</vt:lpstr>
      <vt:lpstr>Times New Roman</vt:lpstr>
      <vt:lpstr>Wingdings 3</vt:lpstr>
      <vt:lpstr>Slice</vt:lpstr>
      <vt:lpstr>PCI COMPLIANCE</vt:lpstr>
      <vt:lpstr>PowerPoint Presentation</vt:lpstr>
      <vt:lpstr>PowerPoint Presentation</vt:lpstr>
      <vt:lpstr>PowerPoint Presentation</vt:lpstr>
      <vt:lpstr>PowerPoint Presentation</vt:lpstr>
      <vt:lpstr>PCI RELATED MATERIALS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dc:creator>
  <cp:lastModifiedBy>Information Technology</cp:lastModifiedBy>
  <cp:revision>22</cp:revision>
  <dcterms:created xsi:type="dcterms:W3CDTF">2015-03-05T18:53:40Z</dcterms:created>
  <dcterms:modified xsi:type="dcterms:W3CDTF">2015-03-09T16:00:38Z</dcterms:modified>
</cp:coreProperties>
</file>