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6" r:id="rId3"/>
    <p:sldId id="287" r:id="rId4"/>
    <p:sldId id="288" r:id="rId5"/>
    <p:sldId id="289" r:id="rId6"/>
    <p:sldId id="290" r:id="rId7"/>
    <p:sldId id="281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7950" autoAdjust="0"/>
  </p:normalViewPr>
  <p:slideViewPr>
    <p:cSldViewPr snapToGrid="0">
      <p:cViewPr varScale="1">
        <p:scale>
          <a:sx n="68" d="100"/>
          <a:sy n="68" d="100"/>
        </p:scale>
        <p:origin x="882" y="90"/>
      </p:cViewPr>
      <p:guideLst/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A52A8-978C-492E-BF11-A291BDFCC52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8043BC-E964-4594-B0A9-575644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37E6D-4A61-4D09-94A8-3D81E6BC420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80217-890B-4B1E-8527-693645FB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Purchases over $5000 must be run through the University Purchasing Office. </a:t>
            </a:r>
          </a:p>
          <a:p>
            <a:endParaRPr lang="en-US" dirty="0" smtClean="0"/>
          </a:p>
          <a:p>
            <a:r>
              <a:rPr lang="en-US" dirty="0" smtClean="0"/>
              <a:t>All IFB &amp; RFP do take time. Please be prepared</a:t>
            </a:r>
            <a:r>
              <a:rPr lang="en-US" baseline="0" dirty="0" smtClean="0"/>
              <a:t> to have delays.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must approve</a:t>
            </a:r>
            <a:r>
              <a:rPr lang="en-US" baseline="0" dirty="0" smtClean="0"/>
              <a:t> all </a:t>
            </a:r>
            <a:r>
              <a:rPr lang="en-US" b="1" dirty="0" smtClean="0">
                <a:effectLst/>
              </a:rPr>
              <a:t>HARDWARE, SOFTWARE, AND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let us know what you would like to see being trained on for future trainings.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you perform your job is also helping ourselves!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/Delegated%20Authority%205-8-1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52450" indent="-552450"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  <a:buFontTx/>
              <a:buNone/>
            </a:pPr>
            <a:r>
              <a:rPr lang="en-US" sz="28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Basic questions to ask yourself: </a:t>
            </a:r>
            <a:br>
              <a:rPr lang="en-US" sz="28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2800" dirty="0">
              <a:solidFill>
                <a:srgbClr val="00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33450" lvl="1" indent="-47625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What is the estimated cost of the supply or service?</a:t>
            </a:r>
            <a:endParaRPr lang="en-US" sz="3300" u="sng" dirty="0">
              <a:solidFill>
                <a:srgbClr val="00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33450" lvl="1" indent="-47625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Is my Department authorized to buy this? (</a:t>
            </a:r>
            <a:r>
              <a:rPr lang="en-US" sz="2400" dirty="0" err="1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ie</a:t>
            </a: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IT related purchases)</a:t>
            </a:r>
          </a:p>
          <a:p>
            <a:pPr marL="933450" lvl="1" indent="-47625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Are funds available?</a:t>
            </a:r>
          </a:p>
          <a:p>
            <a:pPr marL="933450" lvl="1" indent="-47625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Is this a controlled item?</a:t>
            </a:r>
          </a:p>
          <a:p>
            <a:pPr marL="933450" lvl="1" indent="-47625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Does competition exist or is this a sole source procurement?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7560">
            <a:off x="6731065" y="497699"/>
            <a:ext cx="5676639" cy="21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Delegated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964923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Title 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18 Montana Code Annotated (MCA), Montana Procurement Act, Administrative Rules of Montana (ARM</a:t>
            </a:r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r>
              <a:rPr 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Current Agreement at: </a:t>
            </a:r>
          </a:p>
          <a:p>
            <a:pPr marL="0" indent="0">
              <a:buNone/>
            </a:pPr>
            <a:r>
              <a:rPr lang="en-US" sz="1800" b="1" u="sng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http://www.msubillings.edu/boffice/Policy/Delegated%20Authority%205-8-13.pdf</a:t>
            </a:r>
            <a:endParaRPr lang="en-US" sz="18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Montana State University </a:t>
            </a:r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Billings delegation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; authorized to purchase all non-controlled supplies or services up to </a:t>
            </a:r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$150,000.</a:t>
            </a:r>
          </a:p>
          <a:p>
            <a:pPr lvl="1"/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MSU Billings Departments Authority up to $5,000</a:t>
            </a:r>
            <a:endParaRPr lang="en-US" sz="17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8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Contract Value</a:t>
            </a:r>
          </a:p>
        </p:txBody>
      </p:sp>
      <p:sp>
        <p:nvSpPr>
          <p:cNvPr id="4" name="Titl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TCV* = Total Contract Value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The total contract value is the initial contract period, plus any options to renew, or the total potential purchase price of an item.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This includes shipping, handling, warranties, maintenance &amp; support, convenience fees, reimbursable expenses, in short – ANY cost that the University will incur throughout the length of the contract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Total Contract Value is used to determine the proper procurement method.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“Small” 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$5,000 and under.  Use the method that best meets your departments needs.  Shop around!</a:t>
            </a: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Use your P-Card when possible.</a:t>
            </a: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Departmental Purchase Order or Contracted Service Agreement recommended when appropriate, but not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6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Purchases over your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$5,000 – $25,00  - Limited Solicitations</a:t>
            </a:r>
          </a:p>
          <a:p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$25,000 and above 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IFB (Invitation For Bid)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RFP (Request for proposal)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34161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Contact </a:t>
            </a:r>
            <a:r>
              <a:rPr lang="en-US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IT Purchasing before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you </a:t>
            </a:r>
            <a:r>
              <a:rPr lang="en-US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buy! 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IT purchases require specialized knowledge. . . And often have an impact on other systems</a:t>
            </a:r>
          </a:p>
          <a:p>
            <a:pPr lvl="1"/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Security considerations</a:t>
            </a:r>
          </a:p>
          <a:p>
            <a:pPr lvl="1"/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Legal considerations</a:t>
            </a:r>
          </a:p>
          <a:p>
            <a:pPr lvl="1"/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Leverage cost savings, operational efficiency</a:t>
            </a:r>
          </a:p>
          <a:p>
            <a:pPr lvl="1"/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Pre-existing license agreements</a:t>
            </a:r>
          </a:p>
          <a:p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IT is required by policy to shut down any system that has an adverse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214191"/>
            <a:ext cx="10287000" cy="1160394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Suggested Future training items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email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6350" y="1749288"/>
            <a:ext cx="11781184" cy="212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Shafer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6521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3103</TotalTime>
  <Words>387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David</vt:lpstr>
      <vt:lpstr>Impact</vt:lpstr>
      <vt:lpstr>Wingdings</vt:lpstr>
      <vt:lpstr>Main Event</vt:lpstr>
      <vt:lpstr>Purchasing</vt:lpstr>
      <vt:lpstr>Delegated Authority</vt:lpstr>
      <vt:lpstr>Total Contract Value</vt:lpstr>
      <vt:lpstr>“Small” Purchases</vt:lpstr>
      <vt:lpstr>Purchases over your authority</vt:lpstr>
      <vt:lpstr>IT Approvals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Services</dc:title>
  <dc:creator>Barb Shafer</dc:creator>
  <cp:lastModifiedBy>Information Technology</cp:lastModifiedBy>
  <cp:revision>76</cp:revision>
  <cp:lastPrinted>2014-09-16T18:10:02Z</cp:lastPrinted>
  <dcterms:created xsi:type="dcterms:W3CDTF">2014-08-12T14:38:56Z</dcterms:created>
  <dcterms:modified xsi:type="dcterms:W3CDTF">2015-09-14T16:20:38Z</dcterms:modified>
</cp:coreProperties>
</file>