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7" r:id="rId3"/>
    <p:sldId id="258" r:id="rId4"/>
    <p:sldId id="259" r:id="rId5"/>
    <p:sldId id="260" r:id="rId6"/>
    <p:sldId id="261" r:id="rId7"/>
    <p:sldId id="262" r:id="rId8"/>
    <p:sldId id="263" r:id="rId9"/>
    <p:sldId id="264" r:id="rId10"/>
    <p:sldId id="265" r:id="rId11"/>
    <p:sldId id="266" r:id="rId12"/>
    <p:sldId id="267" r:id="rId13"/>
    <p:sldId id="268" r:id="rId14"/>
    <p:sldId id="269" r:id="rId15"/>
    <p:sldId id="257" r:id="rId16"/>
    <p:sldId id="270" r:id="rId17"/>
    <p:sldId id="271" r:id="rId18"/>
    <p:sldId id="272" r:id="rId19"/>
    <p:sldId id="273" r:id="rId20"/>
    <p:sldId id="274" r:id="rId21"/>
    <p:sldId id="275" r:id="rId22"/>
    <p:sldId id="276"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2965AF-457D-471A-943E-79A0E4C5C073}" type="datetimeFigureOut">
              <a:rPr lang="en-US" smtClean="0"/>
              <a:t>11/19/2020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5D8D6C-1EAB-4A5A-BD05-FFC5A1DBA338}" type="slidenum">
              <a:rPr lang="en-US" smtClean="0"/>
              <a:t>‹#›</a:t>
            </a:fld>
            <a:endParaRPr lang="en-US"/>
          </a:p>
        </p:txBody>
      </p:sp>
    </p:spTree>
    <p:extLst>
      <p:ext uri="{BB962C8B-B14F-4D97-AF65-F5344CB8AC3E}">
        <p14:creationId xmlns:p14="http://schemas.microsoft.com/office/powerpoint/2010/main" val="78586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D8D6C-1EAB-4A5A-BD05-FFC5A1DBA338}" type="slidenum">
              <a:rPr lang="en-US" smtClean="0"/>
              <a:t>6</a:t>
            </a:fld>
            <a:endParaRPr lang="en-US"/>
          </a:p>
        </p:txBody>
      </p:sp>
    </p:spTree>
    <p:extLst>
      <p:ext uri="{BB962C8B-B14F-4D97-AF65-F5344CB8AC3E}">
        <p14:creationId xmlns:p14="http://schemas.microsoft.com/office/powerpoint/2010/main" val="204344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D8D6C-1EAB-4A5A-BD05-FFC5A1DBA338}" type="slidenum">
              <a:rPr lang="en-US" smtClean="0"/>
              <a:t>7</a:t>
            </a:fld>
            <a:endParaRPr lang="en-US"/>
          </a:p>
        </p:txBody>
      </p:sp>
    </p:spTree>
    <p:extLst>
      <p:ext uri="{BB962C8B-B14F-4D97-AF65-F5344CB8AC3E}">
        <p14:creationId xmlns:p14="http://schemas.microsoft.com/office/powerpoint/2010/main" val="429093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D8D6C-1EAB-4A5A-BD05-FFC5A1DBA338}" type="slidenum">
              <a:rPr lang="en-US" smtClean="0"/>
              <a:t>8</a:t>
            </a:fld>
            <a:endParaRPr lang="en-US"/>
          </a:p>
        </p:txBody>
      </p:sp>
    </p:spTree>
    <p:extLst>
      <p:ext uri="{BB962C8B-B14F-4D97-AF65-F5344CB8AC3E}">
        <p14:creationId xmlns:p14="http://schemas.microsoft.com/office/powerpoint/2010/main" val="102920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D8D6C-1EAB-4A5A-BD05-FFC5A1DBA338}" type="slidenum">
              <a:rPr lang="en-US" smtClean="0"/>
              <a:t>9</a:t>
            </a:fld>
            <a:endParaRPr lang="en-US"/>
          </a:p>
        </p:txBody>
      </p:sp>
    </p:spTree>
    <p:extLst>
      <p:ext uri="{BB962C8B-B14F-4D97-AF65-F5344CB8AC3E}">
        <p14:creationId xmlns:p14="http://schemas.microsoft.com/office/powerpoint/2010/main" val="364118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FD86-EA6D-4664-95FA-145F112D3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7A6222-F12A-4175-8C0F-240663D370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3447FD-71D6-4BF3-A3DF-3CABFE49AB15}"/>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2B494AA7-3E8B-4EC3-8ECA-CE0CD02D3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A2657-E174-4165-BC76-C1132B2D4D19}"/>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221518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5335-A86A-47C0-839E-49F6652DF5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161A0C-450C-4B3F-A79B-C966A91BC5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AAD6A-AEC6-4D88-A213-A765D932A784}"/>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244788BB-EE5C-4CA9-8F81-FBA05488C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51C75-1BBD-4823-A159-8040B58DBCDB}"/>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348408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AF287D-E49D-46A1-BDF3-396420357A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A13647-14AE-4C97-85CE-9CC0DF6D36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38BA3-0E17-4E5A-8317-957E9DDE2B08}"/>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5493130F-88C0-4785-A3DF-35D9BF0AD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D7C58-AEBC-420B-B049-30B63A35D9A9}"/>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230452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8C79-DCB0-4DB8-B99C-9557CE620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30014-9E63-4FDB-B105-06CFE969D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69F8F-94C8-4B39-B190-FC4DDC47DE5F}"/>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EF82350E-A27C-41FF-BBAC-3B1278FAF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DEC04-8E94-4CAF-B90B-FA924F2F2DA3}"/>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72535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6D96-BACE-4ED0-B1AD-25547F86C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2D6A97-907B-4B92-ABCC-E941C13398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64E74-3DB6-40FA-B424-8DEF9B1F359E}"/>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09AF1F73-1405-4954-9664-4FAFD38DC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54FC3-5A95-477A-B89B-06A218217448}"/>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388952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480E-D6B1-4F90-B8FA-755DFAD9D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ECA45-FA3B-485B-9071-FA4D597F14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A2318-42D6-4FD1-855F-2AE045E13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17900-2A77-47FD-8289-47B2D83D42A0}"/>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6" name="Footer Placeholder 5">
            <a:extLst>
              <a:ext uri="{FF2B5EF4-FFF2-40B4-BE49-F238E27FC236}">
                <a16:creationId xmlns:a16="http://schemas.microsoft.com/office/drawing/2014/main" id="{7E751D97-F4B9-43FC-B373-61E92F26A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81AD1-6739-4CDD-8E0E-63FF5995F083}"/>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85500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0A41-448E-4AC0-85F0-505296FE07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936E7-FB56-42E5-8CDE-B8A7881948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8E9692-3C2E-4CE5-8C29-A09E6F774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2782B-7F79-4139-8239-BDBAF1BA7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2153D5-5BAB-456B-8689-30DC774A43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7DDDF4-9B91-4146-997D-546C83C02B36}"/>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8" name="Footer Placeholder 7">
            <a:extLst>
              <a:ext uri="{FF2B5EF4-FFF2-40B4-BE49-F238E27FC236}">
                <a16:creationId xmlns:a16="http://schemas.microsoft.com/office/drawing/2014/main" id="{8622CBDA-6780-4274-877C-6D09AAD68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A7A0A9-90C9-4FFC-93A5-2B459AE2B791}"/>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164691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7E8E-8E99-4A93-88E2-3CF7640559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E2021-D93D-40CC-875A-E7EF27C4E514}"/>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4" name="Footer Placeholder 3">
            <a:extLst>
              <a:ext uri="{FF2B5EF4-FFF2-40B4-BE49-F238E27FC236}">
                <a16:creationId xmlns:a16="http://schemas.microsoft.com/office/drawing/2014/main" id="{A4AFEA22-06D9-4BFC-B390-86DA8EAE18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716A8-CC54-4105-AD60-8C5E278A2BFD}"/>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178993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4755D-1C88-4A03-A262-8973FF00A9B5}"/>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3" name="Footer Placeholder 2">
            <a:extLst>
              <a:ext uri="{FF2B5EF4-FFF2-40B4-BE49-F238E27FC236}">
                <a16:creationId xmlns:a16="http://schemas.microsoft.com/office/drawing/2014/main" id="{A0671D14-68D5-456D-803F-44ECD0572E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C914B-59C6-4E34-BB40-13A93EF8F65A}"/>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138591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64F9-4055-4491-91AD-87FE1FF4B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A76EBD-DAE8-40C7-837F-B5C384DBA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33428D-FCB7-44C3-81CB-5AEA3C82F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872A3-A391-426E-A9AE-94D63B29C536}"/>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6" name="Footer Placeholder 5">
            <a:extLst>
              <a:ext uri="{FF2B5EF4-FFF2-40B4-BE49-F238E27FC236}">
                <a16:creationId xmlns:a16="http://schemas.microsoft.com/office/drawing/2014/main" id="{E1399362-024D-4993-BC66-2890ADE29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3A7B1-7BC1-440E-AA33-C8112A59620F}"/>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376052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900F-9039-45F1-A5A6-6634DAA90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5AE365-9E78-4D08-835B-020AD2853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AF708D-BDA7-4564-AC6C-3A9F2C6E5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3358C-A2AF-476A-9670-8042B71A2E61}"/>
              </a:ext>
            </a:extLst>
          </p:cNvPr>
          <p:cNvSpPr>
            <a:spLocks noGrp="1"/>
          </p:cNvSpPr>
          <p:nvPr>
            <p:ph type="dt" sz="half" idx="10"/>
          </p:nvPr>
        </p:nvSpPr>
        <p:spPr/>
        <p:txBody>
          <a:bodyPr/>
          <a:lstStyle/>
          <a:p>
            <a:fld id="{65B8321C-33BC-46A6-AAA9-11490B96989C}" type="datetimeFigureOut">
              <a:rPr lang="en-US" smtClean="0"/>
              <a:t>11/19/2020</a:t>
            </a:fld>
            <a:endParaRPr lang="en-US"/>
          </a:p>
        </p:txBody>
      </p:sp>
      <p:sp>
        <p:nvSpPr>
          <p:cNvPr id="6" name="Footer Placeholder 5">
            <a:extLst>
              <a:ext uri="{FF2B5EF4-FFF2-40B4-BE49-F238E27FC236}">
                <a16:creationId xmlns:a16="http://schemas.microsoft.com/office/drawing/2014/main" id="{21456C47-9813-488F-B3B4-FD517C75A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517C27-DD35-4687-86B2-6ABAB04873AB}"/>
              </a:ext>
            </a:extLst>
          </p:cNvPr>
          <p:cNvSpPr>
            <a:spLocks noGrp="1"/>
          </p:cNvSpPr>
          <p:nvPr>
            <p:ph type="sldNum" sz="quarter" idx="12"/>
          </p:nvPr>
        </p:nvSpPr>
        <p:spPr/>
        <p:txBody>
          <a:bodyPr/>
          <a:lstStyle/>
          <a:p>
            <a:fld id="{B6BCABBE-FF2C-48FC-AB25-A9F420C994E6}" type="slidenum">
              <a:rPr lang="en-US" smtClean="0"/>
              <a:t>‹#›</a:t>
            </a:fld>
            <a:endParaRPr lang="en-US"/>
          </a:p>
        </p:txBody>
      </p:sp>
    </p:spTree>
    <p:extLst>
      <p:ext uri="{BB962C8B-B14F-4D97-AF65-F5344CB8AC3E}">
        <p14:creationId xmlns:p14="http://schemas.microsoft.com/office/powerpoint/2010/main" val="138493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72C35-E3B7-46F5-8922-D02A7C400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418B8E-365E-46F2-9EE7-E22801F908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FDD8B-3DCC-4513-BC7D-3AFFCD4C90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8321C-33BC-46A6-AAA9-11490B96989C}" type="datetimeFigureOut">
              <a:rPr lang="en-US" smtClean="0"/>
              <a:t>11/19/2020</a:t>
            </a:fld>
            <a:endParaRPr lang="en-US"/>
          </a:p>
        </p:txBody>
      </p:sp>
      <p:sp>
        <p:nvSpPr>
          <p:cNvPr id="5" name="Footer Placeholder 4">
            <a:extLst>
              <a:ext uri="{FF2B5EF4-FFF2-40B4-BE49-F238E27FC236}">
                <a16:creationId xmlns:a16="http://schemas.microsoft.com/office/drawing/2014/main" id="{D447D80E-9BC3-4AA0-BA04-1850C5CBF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AF24F1-950C-4600-88C3-A05F87F7B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CABBE-FF2C-48FC-AB25-A9F420C994E6}" type="slidenum">
              <a:rPr lang="en-US" smtClean="0"/>
              <a:t>‹#›</a:t>
            </a:fld>
            <a:endParaRPr lang="en-US"/>
          </a:p>
        </p:txBody>
      </p:sp>
    </p:spTree>
    <p:extLst>
      <p:ext uri="{BB962C8B-B14F-4D97-AF65-F5344CB8AC3E}">
        <p14:creationId xmlns:p14="http://schemas.microsoft.com/office/powerpoint/2010/main" val="20883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838931" y="1413329"/>
            <a:ext cx="8514138" cy="2205227"/>
          </a:xfrm>
          <a:solidFill>
            <a:srgbClr val="111111"/>
          </a:solidFill>
          <a:effectLst/>
        </p:spPr>
        <p:txBody>
          <a:bodyPr>
            <a:normAutofit fontScale="90000"/>
          </a:bodyPr>
          <a:lstStyle/>
          <a:p>
            <a:r>
              <a:rPr lang="en-US" sz="8800" dirty="0">
                <a:solidFill>
                  <a:srgbClr val="00B0F0"/>
                </a:solidFill>
                <a:effectLst/>
                <a:latin typeface="Bahnschrift SemiLight" panose="020B0502040204020203" pitchFamily="34" charset="0"/>
                <a:cs typeface="Arial" panose="020B0604020202020204" pitchFamily="34" charset="0"/>
              </a:rPr>
              <a:t>Using the Online Library</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1962918" y="4394447"/>
            <a:ext cx="8514138" cy="1050224"/>
          </a:xfrm>
          <a:prstGeom prst="rect">
            <a:avLst/>
          </a:prstGeom>
          <a:solidFill>
            <a:srgbClr val="111111"/>
          </a:solidFill>
          <a:effectLst/>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a:solidFill>
                  <a:srgbClr val="FFFF66"/>
                </a:solidFill>
                <a:effectLst/>
                <a:latin typeface="Bahnschrift SemiLight" panose="020B0502040204020203" pitchFamily="34" charset="0"/>
                <a:cs typeface="Arial" panose="020B0604020202020204" pitchFamily="34" charset="0"/>
              </a:rPr>
              <a:t>-a useful guide to informing yourself and others</a:t>
            </a:r>
            <a:r>
              <a:rPr lang="en-US" sz="8800" dirty="0">
                <a:solidFill>
                  <a:srgbClr val="FFFF66"/>
                </a:solidFill>
                <a:latin typeface="Bahnschrift SemiLight" panose="020B0502040204020203" pitchFamily="34" charset="0"/>
                <a:cs typeface="Arial" panose="020B0604020202020204" pitchFamily="34" charset="0"/>
              </a:rPr>
              <a:t> (</a:t>
            </a:r>
            <a:r>
              <a:rPr lang="en-US" sz="8800" dirty="0">
                <a:solidFill>
                  <a:srgbClr val="FFFF66"/>
                </a:solidFill>
                <a:effectLst/>
                <a:latin typeface="Bahnschrift SemiLight" panose="020B0502040204020203" pitchFamily="34" charset="0"/>
                <a:cs typeface="Arial" panose="020B0604020202020204" pitchFamily="34" charset="0"/>
              </a:rPr>
              <a:t>with credible sources!)</a:t>
            </a:r>
          </a:p>
        </p:txBody>
      </p:sp>
    </p:spTree>
    <p:extLst>
      <p:ext uri="{BB962C8B-B14F-4D97-AF65-F5344CB8AC3E}">
        <p14:creationId xmlns:p14="http://schemas.microsoft.com/office/powerpoint/2010/main" val="93217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7D39A2-CD00-4665-B41F-166858A8F5A7}"/>
              </a:ext>
            </a:extLst>
          </p:cNvPr>
          <p:cNvSpPr>
            <a:spLocks noGrp="1"/>
          </p:cNvSpPr>
          <p:nvPr>
            <p:ph type="title"/>
          </p:nvPr>
        </p:nvSpPr>
        <p:spPr>
          <a:xfrm>
            <a:off x="4113690" y="746866"/>
            <a:ext cx="3964620" cy="815605"/>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Databases</a:t>
            </a:r>
          </a:p>
        </p:txBody>
      </p:sp>
      <p:sp>
        <p:nvSpPr>
          <p:cNvPr id="6" name="Title 1">
            <a:extLst>
              <a:ext uri="{FF2B5EF4-FFF2-40B4-BE49-F238E27FC236}">
                <a16:creationId xmlns:a16="http://schemas.microsoft.com/office/drawing/2014/main" id="{D7B9DE06-D386-418B-A7A7-C57E96D4AB81}"/>
              </a:ext>
            </a:extLst>
          </p:cNvPr>
          <p:cNvSpPr txBox="1">
            <a:spLocks/>
          </p:cNvSpPr>
          <p:nvPr/>
        </p:nvSpPr>
        <p:spPr>
          <a:xfrm>
            <a:off x="8361344" y="2767250"/>
            <a:ext cx="2593074" cy="1323499"/>
          </a:xfrm>
          <a:prstGeom prst="rect">
            <a:avLst/>
          </a:prstGeom>
          <a:solidFill>
            <a:srgbClr val="11111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rgbClr val="FFFF66"/>
                </a:solidFill>
                <a:effectLst/>
                <a:latin typeface="Bahnschrift SemiLight" panose="020B0502040204020203" pitchFamily="34" charset="0"/>
                <a:cs typeface="Arial" panose="020B0604020202020204" pitchFamily="34" charset="0"/>
              </a:rPr>
              <a:t>Return to the MSUB library page</a:t>
            </a:r>
            <a:endParaRPr lang="en-US" sz="2000" dirty="0">
              <a:solidFill>
                <a:srgbClr val="FFFF66"/>
              </a:solidFill>
              <a:effectLst/>
              <a:latin typeface="Bahnschrift SemiLight" panose="020B0502040204020203" pitchFamily="34" charset="0"/>
              <a:cs typeface="Arial" panose="020B0604020202020204" pitchFamily="34" charset="0"/>
            </a:endParaRPr>
          </a:p>
        </p:txBody>
      </p:sp>
      <p:pic>
        <p:nvPicPr>
          <p:cNvPr id="9" name="Picture 8">
            <a:extLst>
              <a:ext uri="{FF2B5EF4-FFF2-40B4-BE49-F238E27FC236}">
                <a16:creationId xmlns:a16="http://schemas.microsoft.com/office/drawing/2014/main" id="{3737FF48-A39C-436B-966A-B4CBEACDA340}"/>
              </a:ext>
            </a:extLst>
          </p:cNvPr>
          <p:cNvPicPr/>
          <p:nvPr/>
        </p:nvPicPr>
        <p:blipFill rotWithShape="1">
          <a:blip r:embed="rId2"/>
          <a:srcRect l="20486" t="7202" b="8437"/>
          <a:stretch/>
        </p:blipFill>
        <p:spPr bwMode="auto">
          <a:xfrm>
            <a:off x="841852" y="2000158"/>
            <a:ext cx="6543675" cy="3905250"/>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B51788CE-2F19-4DC8-9B54-21F8F4FB606B}"/>
              </a:ext>
            </a:extLst>
          </p:cNvPr>
          <p:cNvSpPr txBox="1">
            <a:spLocks/>
          </p:cNvSpPr>
          <p:nvPr/>
        </p:nvSpPr>
        <p:spPr>
          <a:xfrm>
            <a:off x="8361344" y="4421080"/>
            <a:ext cx="2593074" cy="940656"/>
          </a:xfrm>
          <a:prstGeom prst="rect">
            <a:avLst/>
          </a:prstGeom>
          <a:solidFill>
            <a:srgbClr val="11111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rgbClr val="FFFF66"/>
                </a:solidFill>
                <a:effectLst/>
                <a:latin typeface="Bahnschrift SemiLight" panose="020B0502040204020203" pitchFamily="34" charset="0"/>
                <a:cs typeface="Arial" panose="020B0604020202020204" pitchFamily="34" charset="0"/>
              </a:rPr>
              <a:t>Find the “Get Articles” link</a:t>
            </a:r>
            <a:endParaRPr lang="en-US" sz="2000" dirty="0">
              <a:solidFill>
                <a:srgbClr val="FFFF66"/>
              </a:solidFill>
              <a:effectLst/>
              <a:latin typeface="Bahnschrift SemiLight" panose="020B0502040204020203" pitchFamily="34" charset="0"/>
              <a:cs typeface="Arial" panose="020B0604020202020204" pitchFamily="34" charset="0"/>
            </a:endParaRPr>
          </a:p>
        </p:txBody>
      </p:sp>
      <p:sp>
        <p:nvSpPr>
          <p:cNvPr id="13" name="Arrow: Down 12">
            <a:extLst>
              <a:ext uri="{FF2B5EF4-FFF2-40B4-BE49-F238E27FC236}">
                <a16:creationId xmlns:a16="http://schemas.microsoft.com/office/drawing/2014/main" id="{CA1DB3A1-B6C2-4EBB-91D7-65A23BD3689C}"/>
              </a:ext>
            </a:extLst>
          </p:cNvPr>
          <p:cNvSpPr/>
          <p:nvPr/>
        </p:nvSpPr>
        <p:spPr>
          <a:xfrm rot="5400000">
            <a:off x="1662295" y="2388430"/>
            <a:ext cx="109182" cy="757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4FB989-6227-43C0-A7C4-2EE7A40111E7}"/>
              </a:ext>
            </a:extLst>
          </p:cNvPr>
          <p:cNvSpPr/>
          <p:nvPr/>
        </p:nvSpPr>
        <p:spPr>
          <a:xfrm>
            <a:off x="763456" y="2692855"/>
            <a:ext cx="653007" cy="128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0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4000" fill="hold"/>
                                        <p:tgtEl>
                                          <p:spTgt spid="15"/>
                                        </p:tgtEl>
                                        <p:attrNameLst>
                                          <p:attrName>ppt_w</p:attrName>
                                        </p:attrNameLst>
                                      </p:cBhvr>
                                      <p:tavLst>
                                        <p:tav tm="0">
                                          <p:val>
                                            <p:fltVal val="0"/>
                                          </p:val>
                                        </p:tav>
                                        <p:tav tm="100000">
                                          <p:val>
                                            <p:strVal val="#ppt_w"/>
                                          </p:val>
                                        </p:tav>
                                      </p:tavLst>
                                    </p:anim>
                                    <p:anim calcmode="lin" valueType="num">
                                      <p:cBhvr>
                                        <p:cTn id="8" dur="4000" fill="hold"/>
                                        <p:tgtEl>
                                          <p:spTgt spid="15"/>
                                        </p:tgtEl>
                                        <p:attrNameLst>
                                          <p:attrName>ppt_h</p:attrName>
                                        </p:attrNameLst>
                                      </p:cBhvr>
                                      <p:tavLst>
                                        <p:tav tm="0">
                                          <p:val>
                                            <p:fltVal val="0"/>
                                          </p:val>
                                        </p:tav>
                                        <p:tav tm="100000">
                                          <p:val>
                                            <p:strVal val="#ppt_h"/>
                                          </p:val>
                                        </p:tav>
                                      </p:tavLst>
                                    </p:anim>
                                    <p:animEffect transition="in" filter="fade">
                                      <p:cBhvr>
                                        <p:cTn id="9" dur="4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7D39A2-CD00-4665-B41F-166858A8F5A7}"/>
              </a:ext>
            </a:extLst>
          </p:cNvPr>
          <p:cNvSpPr>
            <a:spLocks noGrp="1"/>
          </p:cNvSpPr>
          <p:nvPr>
            <p:ph type="title"/>
          </p:nvPr>
        </p:nvSpPr>
        <p:spPr>
          <a:xfrm>
            <a:off x="4752420" y="908791"/>
            <a:ext cx="2991960" cy="815605"/>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Databases</a:t>
            </a:r>
          </a:p>
        </p:txBody>
      </p:sp>
      <p:sp>
        <p:nvSpPr>
          <p:cNvPr id="6" name="Title 1">
            <a:extLst>
              <a:ext uri="{FF2B5EF4-FFF2-40B4-BE49-F238E27FC236}">
                <a16:creationId xmlns:a16="http://schemas.microsoft.com/office/drawing/2014/main" id="{D7B9DE06-D386-418B-A7A7-C57E96D4AB81}"/>
              </a:ext>
            </a:extLst>
          </p:cNvPr>
          <p:cNvSpPr txBox="1">
            <a:spLocks/>
          </p:cNvSpPr>
          <p:nvPr/>
        </p:nvSpPr>
        <p:spPr>
          <a:xfrm>
            <a:off x="6248400" y="2343150"/>
            <a:ext cx="4419600" cy="3343275"/>
          </a:xfrm>
          <a:prstGeom prst="rect">
            <a:avLst/>
          </a:prstGeom>
          <a:solidFill>
            <a:srgbClr val="11111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FFFF66"/>
                </a:solidFill>
                <a:effectLst/>
                <a:latin typeface="Bahnschrift SemiLight" panose="020B0502040204020203" pitchFamily="34" charset="0"/>
                <a:cs typeface="Arial" panose="020B0604020202020204" pitchFamily="34" charset="0"/>
              </a:rPr>
              <a:t>You can find databases by subject, alphabetically, or you can check out a shortlist of databases most commonly used by MSUB faculty and students</a:t>
            </a:r>
            <a:endParaRPr lang="en-US" sz="2000" dirty="0">
              <a:solidFill>
                <a:srgbClr val="FFFF66"/>
              </a:solidFill>
              <a:effectLst/>
              <a:latin typeface="Bahnschrift SemiLight" panose="020B0502040204020203" pitchFamily="34" charset="0"/>
              <a:cs typeface="Arial" panose="020B0604020202020204" pitchFamily="34" charset="0"/>
            </a:endParaRPr>
          </a:p>
        </p:txBody>
      </p:sp>
      <p:pic>
        <p:nvPicPr>
          <p:cNvPr id="3" name="Picture 2">
            <a:extLst>
              <a:ext uri="{FF2B5EF4-FFF2-40B4-BE49-F238E27FC236}">
                <a16:creationId xmlns:a16="http://schemas.microsoft.com/office/drawing/2014/main" id="{CEB9CADF-F0AC-4A0D-9FE2-FE30C5584718}"/>
              </a:ext>
            </a:extLst>
          </p:cNvPr>
          <p:cNvPicPr>
            <a:picLocks noChangeAspect="1"/>
          </p:cNvPicPr>
          <p:nvPr/>
        </p:nvPicPr>
        <p:blipFill rotWithShape="1">
          <a:blip r:embed="rId2"/>
          <a:srcRect l="25376" t="18592" r="32702" b="6622"/>
          <a:stretch/>
        </p:blipFill>
        <p:spPr>
          <a:xfrm>
            <a:off x="1008982" y="2038723"/>
            <a:ext cx="4058318" cy="4072411"/>
          </a:xfrm>
          <a:prstGeom prst="rect">
            <a:avLst/>
          </a:prstGeom>
        </p:spPr>
      </p:pic>
    </p:spTree>
    <p:extLst>
      <p:ext uri="{BB962C8B-B14F-4D97-AF65-F5344CB8AC3E}">
        <p14:creationId xmlns:p14="http://schemas.microsoft.com/office/powerpoint/2010/main" val="216511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a16="http://schemas.microsoft.com/office/drawing/2014/main" id="{61A2C3C0-0377-4D32-94E6-3255D323CA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95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7D39A2-CD00-4665-B41F-166858A8F5A7}"/>
              </a:ext>
            </a:extLst>
          </p:cNvPr>
          <p:cNvSpPr>
            <a:spLocks noGrp="1"/>
          </p:cNvSpPr>
          <p:nvPr>
            <p:ph type="title"/>
          </p:nvPr>
        </p:nvSpPr>
        <p:spPr>
          <a:xfrm>
            <a:off x="5690236" y="1103126"/>
            <a:ext cx="5543550" cy="552821"/>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Databases by subject</a:t>
            </a:r>
          </a:p>
        </p:txBody>
      </p:sp>
      <p:pic>
        <p:nvPicPr>
          <p:cNvPr id="9" name="Picture 8">
            <a:extLst>
              <a:ext uri="{FF2B5EF4-FFF2-40B4-BE49-F238E27FC236}">
                <a16:creationId xmlns:a16="http://schemas.microsoft.com/office/drawing/2014/main" id="{76B09DF4-39B2-4E91-8AA6-2A02A6FEA341}"/>
              </a:ext>
            </a:extLst>
          </p:cNvPr>
          <p:cNvPicPr/>
          <p:nvPr/>
        </p:nvPicPr>
        <p:blipFill rotWithShape="1">
          <a:blip r:embed="rId2"/>
          <a:srcRect l="32952" t="15302" r="38471" b="9707"/>
          <a:stretch/>
        </p:blipFill>
        <p:spPr bwMode="auto">
          <a:xfrm>
            <a:off x="958214" y="1379537"/>
            <a:ext cx="4013835" cy="5021263"/>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BDC8ED1-192C-43D9-A91B-C2F8AB519A76}"/>
              </a:ext>
            </a:extLst>
          </p:cNvPr>
          <p:cNvSpPr txBox="1"/>
          <p:nvPr/>
        </p:nvSpPr>
        <p:spPr>
          <a:xfrm>
            <a:off x="6204586" y="2533650"/>
            <a:ext cx="4514850" cy="3416320"/>
          </a:xfrm>
          <a:prstGeom prst="rect">
            <a:avLst/>
          </a:prstGeom>
          <a:solidFill>
            <a:srgbClr val="111111"/>
          </a:solidFill>
        </p:spPr>
        <p:txBody>
          <a:bodyPr wrap="square" rtlCol="0">
            <a:spAutoFit/>
          </a:bodyPr>
          <a:lstStyle/>
          <a:p>
            <a:r>
              <a:rPr lang="en-US" sz="2400" dirty="0">
                <a:solidFill>
                  <a:srgbClr val="FFFF66"/>
                </a:solidFill>
                <a:latin typeface="Bahnschrift SemiLight" panose="020B0502040204020203" pitchFamily="34" charset="0"/>
              </a:rPr>
              <a:t>Sometimes, searching by subject can be more useful and efficient than searching via ‘Power Search.’ </a:t>
            </a:r>
          </a:p>
          <a:p>
            <a:endParaRPr lang="en-US" sz="2400" dirty="0">
              <a:solidFill>
                <a:srgbClr val="FFFF66"/>
              </a:solidFill>
              <a:latin typeface="Bahnschrift SemiLight" panose="020B0502040204020203" pitchFamily="34" charset="0"/>
            </a:endParaRPr>
          </a:p>
          <a:p>
            <a:r>
              <a:rPr lang="en-US" sz="2400" dirty="0">
                <a:solidFill>
                  <a:srgbClr val="FFFF66"/>
                </a:solidFill>
                <a:latin typeface="Bahnschrift SemiLight" panose="020B0502040204020203" pitchFamily="34" charset="0"/>
              </a:rPr>
              <a:t>Doing so will provide a list of databases that are more relevant to your field, or the class you are working in. </a:t>
            </a:r>
          </a:p>
        </p:txBody>
      </p:sp>
    </p:spTree>
    <p:extLst>
      <p:ext uri="{BB962C8B-B14F-4D97-AF65-F5344CB8AC3E}">
        <p14:creationId xmlns:p14="http://schemas.microsoft.com/office/powerpoint/2010/main" val="981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7D39A2-CD00-4665-B41F-166858A8F5A7}"/>
              </a:ext>
            </a:extLst>
          </p:cNvPr>
          <p:cNvSpPr>
            <a:spLocks noGrp="1"/>
          </p:cNvSpPr>
          <p:nvPr>
            <p:ph type="title"/>
          </p:nvPr>
        </p:nvSpPr>
        <p:spPr>
          <a:xfrm>
            <a:off x="1242874" y="1624614"/>
            <a:ext cx="9223899" cy="3764131"/>
          </a:xfrm>
          <a:solidFill>
            <a:srgbClr val="111111"/>
          </a:solidFill>
          <a:effectLst/>
        </p:spPr>
        <p:txBody>
          <a:bodyPr>
            <a:noAutofit/>
          </a:bodyPr>
          <a:lstStyle/>
          <a:p>
            <a:r>
              <a:rPr lang="en-US" sz="13800" dirty="0">
                <a:solidFill>
                  <a:srgbClr val="00B0F0"/>
                </a:solidFill>
                <a:effectLst/>
                <a:latin typeface="Bahnschrift SemiLight" panose="020B0502040204020203" pitchFamily="34" charset="0"/>
                <a:cs typeface="Arial" panose="020B0604020202020204" pitchFamily="34" charset="0"/>
              </a:rPr>
              <a:t>The </a:t>
            </a:r>
            <a:r>
              <a:rPr lang="en-US" sz="19900" dirty="0">
                <a:solidFill>
                  <a:srgbClr val="00B0F0"/>
                </a:solidFill>
                <a:effectLst/>
                <a:latin typeface="Bahnschrift SemiLight" panose="020B0502040204020203" pitchFamily="34" charset="0"/>
                <a:cs typeface="Arial" panose="020B0604020202020204" pitchFamily="34" charset="0"/>
              </a:rPr>
              <a:t>Big</a:t>
            </a:r>
            <a:r>
              <a:rPr lang="en-US" sz="13800" dirty="0">
                <a:solidFill>
                  <a:srgbClr val="00B0F0"/>
                </a:solidFill>
                <a:effectLst/>
                <a:latin typeface="Bahnschrift SemiLight" panose="020B0502040204020203" pitchFamily="34" charset="0"/>
                <a:cs typeface="Arial" panose="020B0604020202020204" pitchFamily="34" charset="0"/>
              </a:rPr>
              <a:t> 8 </a:t>
            </a:r>
          </a:p>
        </p:txBody>
      </p:sp>
    </p:spTree>
    <p:extLst>
      <p:ext uri="{BB962C8B-B14F-4D97-AF65-F5344CB8AC3E}">
        <p14:creationId xmlns:p14="http://schemas.microsoft.com/office/powerpoint/2010/main" val="24633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1721168" y="2389372"/>
            <a:ext cx="8749664" cy="3416320"/>
          </a:xfrm>
          <a:prstGeom prst="rect">
            <a:avLst/>
          </a:prstGeom>
          <a:solidFill>
            <a:srgbClr val="111111"/>
          </a:solidFill>
        </p:spPr>
        <p:txBody>
          <a:bodyPr wrap="square" rtlCol="0">
            <a:spAutoFit/>
          </a:bodyPr>
          <a:lstStyle/>
          <a:p>
            <a:r>
              <a:rPr lang="en-US" sz="2400" dirty="0">
                <a:solidFill>
                  <a:srgbClr val="FFFF66"/>
                </a:solidFill>
                <a:latin typeface="Bahnschrift SemiLight" panose="020B0502040204020203" pitchFamily="34" charset="0"/>
              </a:rPr>
              <a:t>Academic OneFile is a source for peer-reviewed, full-text articles from the world's leading journals and reference sources. With extensive coverage of the </a:t>
            </a:r>
            <a:r>
              <a:rPr lang="en-US" sz="2400" b="1" u="sng" dirty="0">
                <a:solidFill>
                  <a:srgbClr val="FFFF66"/>
                </a:solidFill>
                <a:latin typeface="Bahnschrift SemiLight" panose="020B0502040204020203" pitchFamily="34" charset="0"/>
              </a:rPr>
              <a:t>physical sciences, technology, medicine, social sciences, the arts, theology, literature and other subjects</a:t>
            </a:r>
            <a:r>
              <a:rPr lang="en-US" sz="2400" dirty="0">
                <a:solidFill>
                  <a:srgbClr val="FFFF66"/>
                </a:solidFill>
                <a:latin typeface="Bahnschrift SemiLight" panose="020B0502040204020203" pitchFamily="34" charset="0"/>
              </a:rPr>
              <a:t>, Academic OneFile is both authoritative and comprehensive. With millions of articles available in both PDF and HTML full-text with no restrictions, including full-text coverage of the New York Times back to 1995. Updated daily.</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3238500" y="1052308"/>
            <a:ext cx="5715000" cy="552821"/>
          </a:xfrm>
          <a:solidFill>
            <a:srgbClr val="111111"/>
          </a:solidFill>
          <a:effectLst/>
        </p:spPr>
        <p:txBody>
          <a:bodyPr>
            <a:noAutofit/>
          </a:bodyPr>
          <a:lstStyle/>
          <a:p>
            <a:r>
              <a:rPr lang="en-US" sz="5400" dirty="0">
                <a:solidFill>
                  <a:srgbClr val="00B0F0"/>
                </a:solidFill>
                <a:effectLst/>
                <a:latin typeface="Bahnschrift SemiLight" panose="020B0502040204020203" pitchFamily="34" charset="0"/>
                <a:cs typeface="Arial" panose="020B0604020202020204" pitchFamily="34" charset="0"/>
              </a:rPr>
              <a:t>Academic OneFile</a:t>
            </a:r>
          </a:p>
        </p:txBody>
      </p:sp>
    </p:spTree>
    <p:extLst>
      <p:ext uri="{BB962C8B-B14F-4D97-AF65-F5344CB8AC3E}">
        <p14:creationId xmlns:p14="http://schemas.microsoft.com/office/powerpoint/2010/main" val="310592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7410450" y="2841447"/>
            <a:ext cx="3076575" cy="3046988"/>
          </a:xfrm>
          <a:prstGeom prst="rect">
            <a:avLst/>
          </a:prstGeom>
          <a:solidFill>
            <a:srgbClr val="111111"/>
          </a:solidFill>
        </p:spPr>
        <p:txBody>
          <a:bodyPr wrap="square" rtlCol="0">
            <a:spAutoFit/>
          </a:bodyPr>
          <a:lstStyle/>
          <a:p>
            <a:r>
              <a:rPr lang="en-US" sz="3200" dirty="0">
                <a:solidFill>
                  <a:srgbClr val="FFFF66"/>
                </a:solidFill>
                <a:latin typeface="Bahnschrift SemiLight" panose="020B0502040204020203" pitchFamily="34" charset="0"/>
              </a:rPr>
              <a:t>Comprehensive scholarly, multi-disciplinary full-text database.</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1704975" y="1528558"/>
            <a:ext cx="8782050" cy="552821"/>
          </a:xfrm>
          <a:solidFill>
            <a:srgbClr val="111111"/>
          </a:solidFill>
          <a:effectLst/>
        </p:spPr>
        <p:txBody>
          <a:bodyPr>
            <a:noAutofit/>
          </a:bodyPr>
          <a:lstStyle/>
          <a:p>
            <a:r>
              <a:rPr lang="en-US" sz="5400" dirty="0">
                <a:solidFill>
                  <a:srgbClr val="00B0F0"/>
                </a:solidFill>
                <a:effectLst/>
                <a:latin typeface="Bahnschrift SemiLight" panose="020B0502040204020203" pitchFamily="34" charset="0"/>
                <a:cs typeface="Arial" panose="020B0604020202020204" pitchFamily="34" charset="0"/>
              </a:rPr>
              <a:t>Academic Search Complete</a:t>
            </a:r>
          </a:p>
        </p:txBody>
      </p:sp>
      <p:pic>
        <p:nvPicPr>
          <p:cNvPr id="2" name="Picture 1">
            <a:extLst>
              <a:ext uri="{FF2B5EF4-FFF2-40B4-BE49-F238E27FC236}">
                <a16:creationId xmlns:a16="http://schemas.microsoft.com/office/drawing/2014/main" id="{F5659072-2217-4C93-BA8C-ED17094486CA}"/>
              </a:ext>
            </a:extLst>
          </p:cNvPr>
          <p:cNvPicPr>
            <a:picLocks noChangeAspect="1"/>
          </p:cNvPicPr>
          <p:nvPr/>
        </p:nvPicPr>
        <p:blipFill>
          <a:blip r:embed="rId2"/>
          <a:stretch>
            <a:fillRect/>
          </a:stretch>
        </p:blipFill>
        <p:spPr>
          <a:xfrm>
            <a:off x="1704975" y="2567209"/>
            <a:ext cx="4320318" cy="3595465"/>
          </a:xfrm>
          <a:prstGeom prst="rect">
            <a:avLst/>
          </a:prstGeom>
        </p:spPr>
      </p:pic>
    </p:spTree>
    <p:extLst>
      <p:ext uri="{BB962C8B-B14F-4D97-AF65-F5344CB8AC3E}">
        <p14:creationId xmlns:p14="http://schemas.microsoft.com/office/powerpoint/2010/main" val="323035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6096000" y="2936697"/>
            <a:ext cx="4457700" cy="2585323"/>
          </a:xfrm>
          <a:prstGeom prst="rect">
            <a:avLst/>
          </a:prstGeom>
          <a:solidFill>
            <a:srgbClr val="111111"/>
          </a:solidFill>
        </p:spPr>
        <p:txBody>
          <a:bodyPr wrap="square" rtlCol="0">
            <a:spAutoFit/>
          </a:bodyPr>
          <a:lstStyle/>
          <a:p>
            <a:r>
              <a:rPr lang="en-US" dirty="0">
                <a:solidFill>
                  <a:srgbClr val="FFFF66"/>
                </a:solidFill>
                <a:latin typeface="Bahnschrift SemiLight" panose="020B0502040204020203" pitchFamily="34" charset="0"/>
              </a:rPr>
              <a:t>Combines all of the content formerly found in Business &amp; Company Resource Center with a new interface designed around the research goals and workflows of your diverse business research community. Easily find information on </a:t>
            </a:r>
            <a:r>
              <a:rPr lang="en-US" u="sng" dirty="0">
                <a:solidFill>
                  <a:srgbClr val="FFFF66"/>
                </a:solidFill>
                <a:latin typeface="Bahnschrift SemiLight" panose="020B0502040204020203" pitchFamily="34" charset="0"/>
              </a:rPr>
              <a:t>companies, industries and more in the context of timely news, statistical data, and in-depth reports.</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1704975" y="1528558"/>
            <a:ext cx="9220200" cy="552821"/>
          </a:xfrm>
          <a:solidFill>
            <a:srgbClr val="111111"/>
          </a:solidFill>
          <a:effectLst/>
        </p:spPr>
        <p:txBody>
          <a:bodyPr>
            <a:noAutofit/>
          </a:bodyPr>
          <a:lstStyle/>
          <a:p>
            <a:r>
              <a:rPr lang="en-US" sz="5400" dirty="0">
                <a:solidFill>
                  <a:srgbClr val="00B0F0"/>
                </a:solidFill>
                <a:effectLst/>
                <a:latin typeface="Bahnschrift SemiLight" panose="020B0502040204020203" pitchFamily="34" charset="0"/>
                <a:cs typeface="Arial" panose="020B0604020202020204" pitchFamily="34" charset="0"/>
              </a:rPr>
              <a:t>Business Insights: Essentials</a:t>
            </a:r>
          </a:p>
        </p:txBody>
      </p:sp>
      <p:pic>
        <p:nvPicPr>
          <p:cNvPr id="4" name="Picture 3">
            <a:extLst>
              <a:ext uri="{FF2B5EF4-FFF2-40B4-BE49-F238E27FC236}">
                <a16:creationId xmlns:a16="http://schemas.microsoft.com/office/drawing/2014/main" id="{E34904EE-3B5C-4168-BF36-E02A56482033}"/>
              </a:ext>
            </a:extLst>
          </p:cNvPr>
          <p:cNvPicPr>
            <a:picLocks noChangeAspect="1"/>
          </p:cNvPicPr>
          <p:nvPr/>
        </p:nvPicPr>
        <p:blipFill>
          <a:blip r:embed="rId2"/>
          <a:stretch>
            <a:fillRect/>
          </a:stretch>
        </p:blipFill>
        <p:spPr>
          <a:xfrm>
            <a:off x="956864" y="2467461"/>
            <a:ext cx="4791871" cy="3523793"/>
          </a:xfrm>
          <a:prstGeom prst="rect">
            <a:avLst/>
          </a:prstGeom>
        </p:spPr>
      </p:pic>
    </p:spTree>
    <p:extLst>
      <p:ext uri="{BB962C8B-B14F-4D97-AF65-F5344CB8AC3E}">
        <p14:creationId xmlns:p14="http://schemas.microsoft.com/office/powerpoint/2010/main" val="4050836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6315075" y="3400424"/>
            <a:ext cx="4457700" cy="2308324"/>
          </a:xfrm>
          <a:prstGeom prst="rect">
            <a:avLst/>
          </a:prstGeom>
          <a:solidFill>
            <a:srgbClr val="111111"/>
          </a:solidFill>
        </p:spPr>
        <p:txBody>
          <a:bodyPr wrap="square" rtlCol="0">
            <a:spAutoFit/>
          </a:bodyPr>
          <a:lstStyle/>
          <a:p>
            <a:r>
              <a:rPr lang="en-US" dirty="0">
                <a:solidFill>
                  <a:srgbClr val="FFFF66"/>
                </a:solidFill>
                <a:latin typeface="Bahnschrift SemiLight" panose="020B0502040204020203" pitchFamily="34" charset="0"/>
              </a:rPr>
              <a:t>Scholarly business database, providing comprehensive collection of bibliographic and full text content. </a:t>
            </a:r>
            <a:r>
              <a:rPr lang="en-US" u="sng" dirty="0">
                <a:solidFill>
                  <a:srgbClr val="FFFF66"/>
                </a:solidFill>
                <a:latin typeface="Bahnschrift SemiLight" panose="020B0502040204020203" pitchFamily="34" charset="0"/>
              </a:rPr>
              <a:t>Contains indexing and abstracts for the most important scholarly business journals</a:t>
            </a:r>
            <a:r>
              <a:rPr lang="en-US" dirty="0">
                <a:solidFill>
                  <a:srgbClr val="FFFF66"/>
                </a:solidFill>
                <a:latin typeface="Bahnschrift SemiLight" panose="020B0502040204020203" pitchFamily="34" charset="0"/>
              </a:rPr>
              <a:t> back as far as 1886. In addition, searchable cited references are provided for more than 1,300 journals.</a:t>
            </a:r>
            <a:endParaRPr lang="en-US" u="sng" dirty="0">
              <a:solidFill>
                <a:srgbClr val="FFFF66"/>
              </a:solidFill>
              <a:latin typeface="Bahnschrift SemiLight" panose="020B0502040204020203" pitchFamily="34" charset="0"/>
            </a:endParaRP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1704975" y="1528558"/>
            <a:ext cx="9220200" cy="552821"/>
          </a:xfrm>
          <a:solidFill>
            <a:srgbClr val="111111"/>
          </a:solidFill>
          <a:effectLst/>
        </p:spPr>
        <p:txBody>
          <a:bodyPr>
            <a:noAutofit/>
          </a:bodyPr>
          <a:lstStyle/>
          <a:p>
            <a:r>
              <a:rPr lang="en-US" sz="5400" dirty="0">
                <a:solidFill>
                  <a:srgbClr val="00B0F0"/>
                </a:solidFill>
                <a:effectLst/>
                <a:latin typeface="Bahnschrift SemiLight" panose="020B0502040204020203" pitchFamily="34" charset="0"/>
                <a:cs typeface="Arial" panose="020B0604020202020204" pitchFamily="34" charset="0"/>
              </a:rPr>
              <a:t>Business Source Complete</a:t>
            </a:r>
          </a:p>
        </p:txBody>
      </p:sp>
      <p:pic>
        <p:nvPicPr>
          <p:cNvPr id="2" name="Picture 1">
            <a:extLst>
              <a:ext uri="{FF2B5EF4-FFF2-40B4-BE49-F238E27FC236}">
                <a16:creationId xmlns:a16="http://schemas.microsoft.com/office/drawing/2014/main" id="{3235BE9B-6315-4CC7-95B3-B3319B0D217A}"/>
              </a:ext>
            </a:extLst>
          </p:cNvPr>
          <p:cNvPicPr>
            <a:picLocks noChangeAspect="1"/>
          </p:cNvPicPr>
          <p:nvPr/>
        </p:nvPicPr>
        <p:blipFill>
          <a:blip r:embed="rId2"/>
          <a:stretch>
            <a:fillRect/>
          </a:stretch>
        </p:blipFill>
        <p:spPr>
          <a:xfrm>
            <a:off x="828028" y="2857499"/>
            <a:ext cx="4867922" cy="3133725"/>
          </a:xfrm>
          <a:prstGeom prst="rect">
            <a:avLst/>
          </a:prstGeom>
        </p:spPr>
      </p:pic>
    </p:spTree>
    <p:extLst>
      <p:ext uri="{BB962C8B-B14F-4D97-AF65-F5344CB8AC3E}">
        <p14:creationId xmlns:p14="http://schemas.microsoft.com/office/powerpoint/2010/main" val="93935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6667500" y="2424317"/>
            <a:ext cx="4457700" cy="3785652"/>
          </a:xfrm>
          <a:prstGeom prst="rect">
            <a:avLst/>
          </a:prstGeom>
          <a:solidFill>
            <a:srgbClr val="111111"/>
          </a:solidFill>
        </p:spPr>
        <p:txBody>
          <a:bodyPr wrap="square" rtlCol="0">
            <a:spAutoFit/>
          </a:bodyPr>
          <a:lstStyle/>
          <a:p>
            <a:r>
              <a:rPr lang="en-US" sz="2400" dirty="0">
                <a:solidFill>
                  <a:srgbClr val="FFFF66"/>
                </a:solidFill>
                <a:latin typeface="Bahnschrift SemiLight" panose="020B0502040204020203" pitchFamily="34" charset="0"/>
              </a:rPr>
              <a:t>Scholarly business database, providing comprehensive collection of bibliographic and full text content. </a:t>
            </a:r>
            <a:r>
              <a:rPr lang="en-US" sz="2400" u="sng" dirty="0">
                <a:solidFill>
                  <a:srgbClr val="FFFF66"/>
                </a:solidFill>
                <a:latin typeface="Bahnschrift SemiLight" panose="020B0502040204020203" pitchFamily="34" charset="0"/>
              </a:rPr>
              <a:t>Contains indexing and abstracts for the most important scholarly business journals</a:t>
            </a:r>
            <a:r>
              <a:rPr lang="en-US" sz="2400" dirty="0">
                <a:solidFill>
                  <a:srgbClr val="FFFF66"/>
                </a:solidFill>
                <a:latin typeface="Bahnschrift SemiLight" panose="020B0502040204020203" pitchFamily="34" charset="0"/>
              </a:rPr>
              <a:t> back as far as 1886. In addition, searchable cited references are provided for more than 1,300 journals.</a:t>
            </a:r>
            <a:endParaRPr lang="en-US" sz="2400" u="sng" dirty="0">
              <a:solidFill>
                <a:srgbClr val="FFFF66"/>
              </a:solidFill>
              <a:latin typeface="Bahnschrift SemiLight" panose="020B0502040204020203" pitchFamily="34" charset="0"/>
            </a:endParaRP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4681537" y="1261858"/>
            <a:ext cx="2828925" cy="552821"/>
          </a:xfrm>
          <a:solidFill>
            <a:srgbClr val="111111"/>
          </a:solidFill>
          <a:effectLst/>
        </p:spPr>
        <p:txBody>
          <a:bodyPr>
            <a:noAutofit/>
          </a:bodyPr>
          <a:lstStyle/>
          <a:p>
            <a:r>
              <a:rPr lang="en-US" sz="6600" dirty="0">
                <a:solidFill>
                  <a:srgbClr val="00B0F0"/>
                </a:solidFill>
                <a:effectLst/>
                <a:latin typeface="Bahnschrift SemiLight" panose="020B0502040204020203" pitchFamily="34" charset="0"/>
                <a:cs typeface="Arial" panose="020B0604020202020204" pitchFamily="34" charset="0"/>
              </a:rPr>
              <a:t>JSTOR</a:t>
            </a:r>
          </a:p>
        </p:txBody>
      </p:sp>
      <p:pic>
        <p:nvPicPr>
          <p:cNvPr id="3" name="Picture 2">
            <a:extLst>
              <a:ext uri="{FF2B5EF4-FFF2-40B4-BE49-F238E27FC236}">
                <a16:creationId xmlns:a16="http://schemas.microsoft.com/office/drawing/2014/main" id="{EFB40167-1CAC-4ED5-A284-A5A4259987F1}"/>
              </a:ext>
            </a:extLst>
          </p:cNvPr>
          <p:cNvPicPr>
            <a:picLocks noChangeAspect="1"/>
          </p:cNvPicPr>
          <p:nvPr/>
        </p:nvPicPr>
        <p:blipFill>
          <a:blip r:embed="rId2"/>
          <a:stretch>
            <a:fillRect/>
          </a:stretch>
        </p:blipFill>
        <p:spPr>
          <a:xfrm>
            <a:off x="638176" y="2424317"/>
            <a:ext cx="5238750" cy="2876550"/>
          </a:xfrm>
          <a:prstGeom prst="rect">
            <a:avLst/>
          </a:prstGeom>
        </p:spPr>
      </p:pic>
    </p:spTree>
    <p:extLst>
      <p:ext uri="{BB962C8B-B14F-4D97-AF65-F5344CB8AC3E}">
        <p14:creationId xmlns:p14="http://schemas.microsoft.com/office/powerpoint/2010/main" val="289550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838931" y="957883"/>
            <a:ext cx="8514138" cy="1319239"/>
          </a:xfrm>
          <a:solidFill>
            <a:srgbClr val="111111"/>
          </a:solidFill>
          <a:effectLst/>
        </p:spPr>
        <p:txBody>
          <a:bodyPr>
            <a:normAutofit/>
          </a:bodyPr>
          <a:lstStyle/>
          <a:p>
            <a:r>
              <a:rPr lang="en-US" sz="8800" dirty="0">
                <a:solidFill>
                  <a:srgbClr val="00B0F0"/>
                </a:solidFill>
                <a:effectLst/>
                <a:latin typeface="Bahnschrift SemiLight" panose="020B0502040204020203" pitchFamily="34" charset="0"/>
                <a:cs typeface="Arial" panose="020B0604020202020204" pitchFamily="34" charset="0"/>
              </a:rPr>
              <a:t>Who cares?</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1838931" y="2450235"/>
            <a:ext cx="8514138" cy="3701989"/>
          </a:xfrm>
          <a:prstGeom prst="rect">
            <a:avLst/>
          </a:prstGeom>
          <a:solidFill>
            <a:srgbClr val="111111"/>
          </a:solidFill>
          <a:effectLst/>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rgbClr val="FFFF66"/>
                </a:solidFill>
                <a:latin typeface="Bahnschrift SemiLight" panose="020B0502040204020203" pitchFamily="34" charset="0"/>
                <a:cs typeface="Arial" panose="020B0604020202020204" pitchFamily="34" charset="0"/>
              </a:rPr>
              <a:t>The answer: your professor, your audience, and you!</a:t>
            </a:r>
          </a:p>
          <a:p>
            <a:endParaRPr lang="en-US" sz="2400" dirty="0">
              <a:solidFill>
                <a:srgbClr val="FFFF66"/>
              </a:solidFill>
              <a:latin typeface="Bahnschrift SemiLight" panose="020B0502040204020203" pitchFamily="34" charset="0"/>
              <a:cs typeface="Arial" panose="020B0604020202020204" pitchFamily="34" charset="0"/>
            </a:endParaRPr>
          </a:p>
          <a:p>
            <a:r>
              <a:rPr lang="en-US" sz="2400" dirty="0">
                <a:solidFill>
                  <a:srgbClr val="FFFF66"/>
                </a:solidFill>
                <a:latin typeface="Bahnschrift SemiLight" panose="020B0502040204020203" pitchFamily="34" charset="0"/>
                <a:cs typeface="Arial" panose="020B0604020202020204" pitchFamily="34" charset="0"/>
              </a:rPr>
              <a:t>We occupy a period in which misinformation runs rampant throughout the sources we rely upon to stay educated.</a:t>
            </a:r>
          </a:p>
          <a:p>
            <a:endParaRPr lang="en-US" sz="2400" dirty="0">
              <a:solidFill>
                <a:srgbClr val="FFFF66"/>
              </a:solidFill>
              <a:latin typeface="Bahnschrift SemiLight" panose="020B0502040204020203" pitchFamily="34" charset="0"/>
              <a:cs typeface="Arial" panose="020B0604020202020204" pitchFamily="34" charset="0"/>
            </a:endParaRPr>
          </a:p>
          <a:p>
            <a:r>
              <a:rPr lang="en-US" sz="2400" dirty="0">
                <a:solidFill>
                  <a:srgbClr val="FFFF66"/>
                </a:solidFill>
                <a:latin typeface="Bahnschrift SemiLight" panose="020B0502040204020203" pitchFamily="34" charset="0"/>
                <a:cs typeface="Arial" panose="020B0604020202020204" pitchFamily="34" charset="0"/>
              </a:rPr>
              <a:t> Anyone can put information online, whether it is checked (peer-reviewed) or not. This is why the online library, and all of the sources it encompasses, are so vital to informing yourself. Your next paper or project can be backed by facts, statistics, and empirical evidence. And because of that, you can end the day knowing that you shared useful and reliable information with your audience. </a:t>
            </a:r>
          </a:p>
        </p:txBody>
      </p:sp>
    </p:spTree>
    <p:extLst>
      <p:ext uri="{BB962C8B-B14F-4D97-AF65-F5344CB8AC3E}">
        <p14:creationId xmlns:p14="http://schemas.microsoft.com/office/powerpoint/2010/main" val="4206539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6762750" y="3429000"/>
            <a:ext cx="4457700" cy="1200329"/>
          </a:xfrm>
          <a:prstGeom prst="rect">
            <a:avLst/>
          </a:prstGeom>
          <a:solidFill>
            <a:srgbClr val="111111"/>
          </a:solidFill>
        </p:spPr>
        <p:txBody>
          <a:bodyPr wrap="square" rtlCol="0">
            <a:spAutoFit/>
          </a:bodyPr>
          <a:lstStyle/>
          <a:p>
            <a:r>
              <a:rPr lang="en-US" dirty="0">
                <a:solidFill>
                  <a:srgbClr val="FFFF66"/>
                </a:solidFill>
                <a:latin typeface="Bahnschrift SemiLight" panose="020B0502040204020203" pitchFamily="34" charset="0"/>
              </a:rPr>
              <a:t>Nexis Uni features more than 15,000 </a:t>
            </a:r>
            <a:r>
              <a:rPr lang="en-US" u="sng" dirty="0">
                <a:solidFill>
                  <a:srgbClr val="FFFF66"/>
                </a:solidFill>
                <a:latin typeface="Bahnschrift SemiLight" panose="020B0502040204020203" pitchFamily="34" charset="0"/>
              </a:rPr>
              <a:t>news, business, and legal</a:t>
            </a:r>
            <a:r>
              <a:rPr lang="en-US" dirty="0">
                <a:solidFill>
                  <a:srgbClr val="FFFF66"/>
                </a:solidFill>
                <a:latin typeface="Bahnschrift SemiLight" panose="020B0502040204020203" pitchFamily="34" charset="0"/>
              </a:rPr>
              <a:t> sources from LexisNexis- including U.S. Supreme Court decisions dating back to 1790.</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3948112" y="1319008"/>
            <a:ext cx="4295775" cy="552821"/>
          </a:xfrm>
          <a:solidFill>
            <a:srgbClr val="111111"/>
          </a:solidFill>
          <a:effectLst/>
        </p:spPr>
        <p:txBody>
          <a:bodyPr>
            <a:noAutofit/>
          </a:bodyPr>
          <a:lstStyle/>
          <a:p>
            <a:r>
              <a:rPr lang="en-US" sz="6600" dirty="0">
                <a:solidFill>
                  <a:srgbClr val="00B0F0"/>
                </a:solidFill>
                <a:effectLst/>
                <a:latin typeface="Bahnschrift SemiLight" panose="020B0502040204020203" pitchFamily="34" charset="0"/>
                <a:cs typeface="Arial" panose="020B0604020202020204" pitchFamily="34" charset="0"/>
              </a:rPr>
              <a:t>Nexis UNI</a:t>
            </a:r>
          </a:p>
        </p:txBody>
      </p:sp>
      <p:pic>
        <p:nvPicPr>
          <p:cNvPr id="3" name="Picture 2">
            <a:extLst>
              <a:ext uri="{FF2B5EF4-FFF2-40B4-BE49-F238E27FC236}">
                <a16:creationId xmlns:a16="http://schemas.microsoft.com/office/drawing/2014/main" id="{1D74B322-D67F-4867-A51B-BCFEFCC6DE9C}"/>
              </a:ext>
            </a:extLst>
          </p:cNvPr>
          <p:cNvPicPr>
            <a:picLocks noChangeAspect="1"/>
          </p:cNvPicPr>
          <p:nvPr/>
        </p:nvPicPr>
        <p:blipFill rotWithShape="1">
          <a:blip r:embed="rId2"/>
          <a:srcRect b="6132"/>
          <a:stretch/>
        </p:blipFill>
        <p:spPr>
          <a:xfrm>
            <a:off x="1304926" y="2717666"/>
            <a:ext cx="4791074" cy="3000554"/>
          </a:xfrm>
          <a:prstGeom prst="rect">
            <a:avLst/>
          </a:prstGeom>
        </p:spPr>
      </p:pic>
    </p:spTree>
    <p:extLst>
      <p:ext uri="{BB962C8B-B14F-4D97-AF65-F5344CB8AC3E}">
        <p14:creationId xmlns:p14="http://schemas.microsoft.com/office/powerpoint/2010/main" val="407250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7705725" y="2582697"/>
            <a:ext cx="3067050" cy="3046988"/>
          </a:xfrm>
          <a:prstGeom prst="rect">
            <a:avLst/>
          </a:prstGeom>
          <a:solidFill>
            <a:srgbClr val="111111"/>
          </a:solidFill>
        </p:spPr>
        <p:txBody>
          <a:bodyPr wrap="square" rtlCol="0">
            <a:spAutoFit/>
          </a:bodyPr>
          <a:lstStyle/>
          <a:p>
            <a:r>
              <a:rPr lang="en-US" sz="2400" dirty="0">
                <a:solidFill>
                  <a:srgbClr val="FFFF66"/>
                </a:solidFill>
                <a:latin typeface="Bahnschrift SemiLight" panose="020B0502040204020203" pitchFamily="34" charset="0"/>
              </a:rPr>
              <a:t>100% full-text, user-friendly online access to high quality </a:t>
            </a:r>
            <a:r>
              <a:rPr lang="en-US" sz="2400" u="sng" dirty="0">
                <a:solidFill>
                  <a:srgbClr val="FFFF66"/>
                </a:solidFill>
                <a:latin typeface="Bahnschrift SemiLight" panose="020B0502040204020203" pitchFamily="34" charset="0"/>
              </a:rPr>
              <a:t>humanities, arts, and social sciences</a:t>
            </a:r>
            <a:r>
              <a:rPr lang="en-US" sz="2400" dirty="0">
                <a:solidFill>
                  <a:srgbClr val="FFFF66"/>
                </a:solidFill>
                <a:latin typeface="Bahnschrift SemiLight" panose="020B0502040204020203" pitchFamily="34" charset="0"/>
              </a:rPr>
              <a:t> journals from scholarly publishers.</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3364706" y="1252333"/>
            <a:ext cx="5462587" cy="552821"/>
          </a:xfrm>
          <a:solidFill>
            <a:srgbClr val="111111"/>
          </a:solidFill>
          <a:effectLst/>
        </p:spPr>
        <p:txBody>
          <a:bodyPr>
            <a:noAutofit/>
          </a:bodyPr>
          <a:lstStyle/>
          <a:p>
            <a:r>
              <a:rPr lang="en-US" sz="6600" dirty="0">
                <a:solidFill>
                  <a:srgbClr val="00B0F0"/>
                </a:solidFill>
                <a:effectLst/>
                <a:latin typeface="Bahnschrift SemiLight" panose="020B0502040204020203" pitchFamily="34" charset="0"/>
                <a:cs typeface="Arial" panose="020B0604020202020204" pitchFamily="34" charset="0"/>
              </a:rPr>
              <a:t>Project MUSE</a:t>
            </a:r>
          </a:p>
        </p:txBody>
      </p:sp>
      <p:pic>
        <p:nvPicPr>
          <p:cNvPr id="4" name="Picture 3">
            <a:extLst>
              <a:ext uri="{FF2B5EF4-FFF2-40B4-BE49-F238E27FC236}">
                <a16:creationId xmlns:a16="http://schemas.microsoft.com/office/drawing/2014/main" id="{BEA93702-2E5D-4CD3-B895-55835B3105E8}"/>
              </a:ext>
            </a:extLst>
          </p:cNvPr>
          <p:cNvPicPr>
            <a:picLocks noChangeAspect="1"/>
          </p:cNvPicPr>
          <p:nvPr/>
        </p:nvPicPr>
        <p:blipFill>
          <a:blip r:embed="rId2"/>
          <a:stretch>
            <a:fillRect/>
          </a:stretch>
        </p:blipFill>
        <p:spPr>
          <a:xfrm>
            <a:off x="1904999" y="2717800"/>
            <a:ext cx="4752975" cy="3168650"/>
          </a:xfrm>
          <a:prstGeom prst="rect">
            <a:avLst/>
          </a:prstGeom>
        </p:spPr>
      </p:pic>
    </p:spTree>
    <p:extLst>
      <p:ext uri="{BB962C8B-B14F-4D97-AF65-F5344CB8AC3E}">
        <p14:creationId xmlns:p14="http://schemas.microsoft.com/office/powerpoint/2010/main" val="173153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D2FF86-255E-4197-8034-44AA8BD94B9C}"/>
              </a:ext>
            </a:extLst>
          </p:cNvPr>
          <p:cNvSpPr txBox="1"/>
          <p:nvPr/>
        </p:nvSpPr>
        <p:spPr>
          <a:xfrm>
            <a:off x="7705725" y="2582697"/>
            <a:ext cx="3067050" cy="2677656"/>
          </a:xfrm>
          <a:prstGeom prst="rect">
            <a:avLst/>
          </a:prstGeom>
          <a:solidFill>
            <a:srgbClr val="111111"/>
          </a:solidFill>
        </p:spPr>
        <p:txBody>
          <a:bodyPr wrap="square" rtlCol="0">
            <a:spAutoFit/>
          </a:bodyPr>
          <a:lstStyle/>
          <a:p>
            <a:r>
              <a:rPr lang="en-US" sz="2400" dirty="0">
                <a:solidFill>
                  <a:srgbClr val="FFFF66"/>
                </a:solidFill>
                <a:latin typeface="Bahnschrift SemiLight" panose="020B0502040204020203" pitchFamily="34" charset="0"/>
              </a:rPr>
              <a:t>Or, ProQuest, offers comprehensive coverage from the world's leading financial newspaper. 1884-present, full-text.</a:t>
            </a:r>
          </a:p>
        </p:txBody>
      </p:sp>
      <p:sp>
        <p:nvSpPr>
          <p:cNvPr id="6" name="Title 1">
            <a:extLst>
              <a:ext uri="{FF2B5EF4-FFF2-40B4-BE49-F238E27FC236}">
                <a16:creationId xmlns:a16="http://schemas.microsoft.com/office/drawing/2014/main" id="{18E9EC44-343D-4B5C-A451-874889AAEF7E}"/>
              </a:ext>
            </a:extLst>
          </p:cNvPr>
          <p:cNvSpPr>
            <a:spLocks noGrp="1"/>
          </p:cNvSpPr>
          <p:nvPr>
            <p:ph type="title"/>
          </p:nvPr>
        </p:nvSpPr>
        <p:spPr>
          <a:xfrm>
            <a:off x="2762251" y="1228315"/>
            <a:ext cx="7200900" cy="552821"/>
          </a:xfrm>
          <a:solidFill>
            <a:srgbClr val="111111"/>
          </a:solidFill>
          <a:effectLst/>
        </p:spPr>
        <p:txBody>
          <a:bodyPr>
            <a:noAutofit/>
          </a:bodyPr>
          <a:lstStyle/>
          <a:p>
            <a:r>
              <a:rPr lang="en-US" sz="6600" dirty="0">
                <a:solidFill>
                  <a:srgbClr val="00B0F0"/>
                </a:solidFill>
                <a:effectLst/>
                <a:latin typeface="Bahnschrift SemiLight" panose="020B0502040204020203" pitchFamily="34" charset="0"/>
                <a:cs typeface="Arial" panose="020B0604020202020204" pitchFamily="34" charset="0"/>
              </a:rPr>
              <a:t>Wallstreet Journal </a:t>
            </a:r>
          </a:p>
        </p:txBody>
      </p:sp>
      <p:pic>
        <p:nvPicPr>
          <p:cNvPr id="2" name="Picture 1">
            <a:extLst>
              <a:ext uri="{FF2B5EF4-FFF2-40B4-BE49-F238E27FC236}">
                <a16:creationId xmlns:a16="http://schemas.microsoft.com/office/drawing/2014/main" id="{F4820B9B-0473-403D-AC96-4AD82BE1A1F1}"/>
              </a:ext>
            </a:extLst>
          </p:cNvPr>
          <p:cNvPicPr>
            <a:picLocks noChangeAspect="1"/>
          </p:cNvPicPr>
          <p:nvPr/>
        </p:nvPicPr>
        <p:blipFill>
          <a:blip r:embed="rId2"/>
          <a:stretch>
            <a:fillRect/>
          </a:stretch>
        </p:blipFill>
        <p:spPr>
          <a:xfrm>
            <a:off x="2019301" y="2462211"/>
            <a:ext cx="4933950" cy="3700463"/>
          </a:xfrm>
          <a:prstGeom prst="rect">
            <a:avLst/>
          </a:prstGeom>
        </p:spPr>
      </p:pic>
    </p:spTree>
    <p:extLst>
      <p:ext uri="{BB962C8B-B14F-4D97-AF65-F5344CB8AC3E}">
        <p14:creationId xmlns:p14="http://schemas.microsoft.com/office/powerpoint/2010/main" val="103710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051301" y="612559"/>
            <a:ext cx="10089397" cy="936547"/>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Access the MSUB Homepage</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7596698" y="3673946"/>
            <a:ext cx="4407297" cy="664716"/>
          </a:xfrm>
          <a:prstGeom prst="rect">
            <a:avLst/>
          </a:prstGeom>
          <a:solidFill>
            <a:srgbClr val="111111"/>
          </a:solidFill>
          <a:effectLst/>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FFFF66"/>
                </a:solidFill>
                <a:effectLst/>
                <a:latin typeface="Bahnschrift SemiLight" panose="020B0502040204020203" pitchFamily="34" charset="0"/>
                <a:cs typeface="Arial" panose="020B0604020202020204" pitchFamily="34" charset="0"/>
              </a:rPr>
              <a:t>http://www.msubillings.edu/</a:t>
            </a:r>
          </a:p>
        </p:txBody>
      </p:sp>
      <p:pic>
        <p:nvPicPr>
          <p:cNvPr id="5" name="Picture 4">
            <a:extLst>
              <a:ext uri="{FF2B5EF4-FFF2-40B4-BE49-F238E27FC236}">
                <a16:creationId xmlns:a16="http://schemas.microsoft.com/office/drawing/2014/main" id="{99CE9CDF-47FF-4F3C-BB08-13EFB0868D3E}"/>
              </a:ext>
            </a:extLst>
          </p:cNvPr>
          <p:cNvPicPr>
            <a:picLocks noChangeAspect="1"/>
          </p:cNvPicPr>
          <p:nvPr/>
        </p:nvPicPr>
        <p:blipFill>
          <a:blip r:embed="rId2"/>
          <a:stretch>
            <a:fillRect/>
          </a:stretch>
        </p:blipFill>
        <p:spPr>
          <a:xfrm>
            <a:off x="640597" y="1792878"/>
            <a:ext cx="6572058" cy="4560203"/>
          </a:xfrm>
          <a:prstGeom prst="rect">
            <a:avLst/>
          </a:prstGeom>
        </p:spPr>
      </p:pic>
      <p:sp>
        <p:nvSpPr>
          <p:cNvPr id="7" name="Title 1">
            <a:extLst>
              <a:ext uri="{FF2B5EF4-FFF2-40B4-BE49-F238E27FC236}">
                <a16:creationId xmlns:a16="http://schemas.microsoft.com/office/drawing/2014/main" id="{8B447EE9-744E-4763-BC7D-D96C26383142}"/>
              </a:ext>
            </a:extLst>
          </p:cNvPr>
          <p:cNvSpPr txBox="1">
            <a:spLocks/>
          </p:cNvSpPr>
          <p:nvPr/>
        </p:nvSpPr>
        <p:spPr>
          <a:xfrm>
            <a:off x="9029249" y="3096642"/>
            <a:ext cx="1542197" cy="664716"/>
          </a:xfrm>
          <a:prstGeom prst="rect">
            <a:avLst/>
          </a:prstGeom>
          <a:solidFill>
            <a:srgbClr val="111111"/>
          </a:solidFill>
          <a:effectLst/>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FFFF66"/>
                </a:solidFill>
                <a:effectLst/>
                <a:latin typeface="Bahnschrift SemiLight" panose="020B0502040204020203" pitchFamily="34" charset="0"/>
                <a:cs typeface="Arial" panose="020B0604020202020204" pitchFamily="34" charset="0"/>
              </a:rPr>
              <a:t>Found at</a:t>
            </a:r>
            <a:r>
              <a:rPr lang="en-US" sz="3200" dirty="0">
                <a:solidFill>
                  <a:srgbClr val="FFFF66"/>
                </a:solidFill>
                <a:effectLst/>
                <a:latin typeface="Bahnschrift SemiLight Condensed" panose="020B0502040204020203" pitchFamily="34" charset="0"/>
                <a:cs typeface="Arial" panose="020B0604020202020204" pitchFamily="34" charset="0"/>
              </a:rPr>
              <a:t>:</a:t>
            </a:r>
          </a:p>
        </p:txBody>
      </p:sp>
    </p:spTree>
    <p:extLst>
      <p:ext uri="{BB962C8B-B14F-4D97-AF65-F5344CB8AC3E}">
        <p14:creationId xmlns:p14="http://schemas.microsoft.com/office/powerpoint/2010/main" val="3163312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689791" y="544915"/>
            <a:ext cx="8812417" cy="927669"/>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Find the “Academics” tab</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7833815" y="3737499"/>
            <a:ext cx="3933070" cy="813416"/>
          </a:xfrm>
          <a:prstGeom prst="rect">
            <a:avLst/>
          </a:prstGeom>
          <a:solidFill>
            <a:srgbClr val="111111"/>
          </a:solidFill>
          <a:effectLst/>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FFFF66"/>
                </a:solidFill>
                <a:effectLst/>
                <a:latin typeface="Bahnschrift SemiLight" panose="020B0502040204020203" pitchFamily="34" charset="0"/>
                <a:cs typeface="Arial" panose="020B0604020202020204" pitchFamily="34" charset="0"/>
              </a:rPr>
              <a:t>Click the drop-down arrow!</a:t>
            </a:r>
          </a:p>
        </p:txBody>
      </p:sp>
      <p:pic>
        <p:nvPicPr>
          <p:cNvPr id="9" name="Picture 8">
            <a:extLst>
              <a:ext uri="{FF2B5EF4-FFF2-40B4-BE49-F238E27FC236}">
                <a16:creationId xmlns:a16="http://schemas.microsoft.com/office/drawing/2014/main" id="{C1CEB374-F862-4887-9E4F-316102DAF898}"/>
              </a:ext>
            </a:extLst>
          </p:cNvPr>
          <p:cNvPicPr>
            <a:picLocks noChangeAspect="1"/>
          </p:cNvPicPr>
          <p:nvPr/>
        </p:nvPicPr>
        <p:blipFill>
          <a:blip r:embed="rId2"/>
          <a:stretch>
            <a:fillRect/>
          </a:stretch>
        </p:blipFill>
        <p:spPr>
          <a:xfrm>
            <a:off x="679842" y="1918370"/>
            <a:ext cx="6157494" cy="4304149"/>
          </a:xfrm>
          <a:prstGeom prst="rect">
            <a:avLst/>
          </a:prstGeom>
        </p:spPr>
      </p:pic>
      <p:sp>
        <p:nvSpPr>
          <p:cNvPr id="3" name="Oval 2">
            <a:extLst>
              <a:ext uri="{FF2B5EF4-FFF2-40B4-BE49-F238E27FC236}">
                <a16:creationId xmlns:a16="http://schemas.microsoft.com/office/drawing/2014/main" id="{C76719DC-51C4-4D53-AC50-F78871F769BD}"/>
              </a:ext>
            </a:extLst>
          </p:cNvPr>
          <p:cNvSpPr/>
          <p:nvPr/>
        </p:nvSpPr>
        <p:spPr>
          <a:xfrm>
            <a:off x="3947336" y="2728127"/>
            <a:ext cx="226088" cy="226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64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4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305017" y="727969"/>
            <a:ext cx="9424977" cy="847770"/>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Find the “Library” button</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8628239" y="3432412"/>
            <a:ext cx="1566639" cy="547308"/>
          </a:xfrm>
          <a:prstGeom prst="rect">
            <a:avLst/>
          </a:prstGeom>
          <a:solidFill>
            <a:srgbClr val="111111"/>
          </a:solidFill>
          <a:effectLst/>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FFFF66"/>
                </a:solidFill>
                <a:effectLst/>
                <a:latin typeface="Bahnschrift SemiLight" panose="020B0502040204020203" pitchFamily="34" charset="0"/>
                <a:cs typeface="Arial" panose="020B0604020202020204" pitchFamily="34" charset="0"/>
              </a:rPr>
              <a:t>Click it!</a:t>
            </a:r>
          </a:p>
        </p:txBody>
      </p:sp>
      <p:pic>
        <p:nvPicPr>
          <p:cNvPr id="3" name="Picture 2">
            <a:extLst>
              <a:ext uri="{FF2B5EF4-FFF2-40B4-BE49-F238E27FC236}">
                <a16:creationId xmlns:a16="http://schemas.microsoft.com/office/drawing/2014/main" id="{5E379603-9B73-4974-B465-846E7538CE5E}"/>
              </a:ext>
            </a:extLst>
          </p:cNvPr>
          <p:cNvPicPr/>
          <p:nvPr/>
        </p:nvPicPr>
        <p:blipFill rotWithShape="1">
          <a:blip r:embed="rId2"/>
          <a:srcRect l="15499" t="30425" r="17671" b="14888"/>
          <a:stretch/>
        </p:blipFill>
        <p:spPr bwMode="auto">
          <a:xfrm>
            <a:off x="620168" y="2000819"/>
            <a:ext cx="6775450" cy="4435475"/>
          </a:xfrm>
          <a:prstGeom prst="rect">
            <a:avLst/>
          </a:prstGeom>
          <a:ln>
            <a:no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240B0664-4D18-4044-A6DC-7F71D0B09A49}"/>
              </a:ext>
            </a:extLst>
          </p:cNvPr>
          <p:cNvSpPr/>
          <p:nvPr/>
        </p:nvSpPr>
        <p:spPr>
          <a:xfrm>
            <a:off x="2461847" y="4032760"/>
            <a:ext cx="432079" cy="125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8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4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1709791" y="506028"/>
            <a:ext cx="8772417" cy="902095"/>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Enter your search term </a:t>
            </a:r>
          </a:p>
        </p:txBody>
      </p:sp>
      <p:sp>
        <p:nvSpPr>
          <p:cNvPr id="4" name="Title 1">
            <a:extLst>
              <a:ext uri="{FF2B5EF4-FFF2-40B4-BE49-F238E27FC236}">
                <a16:creationId xmlns:a16="http://schemas.microsoft.com/office/drawing/2014/main" id="{FF49EA9E-8D47-476B-B89D-78602C3822CB}"/>
              </a:ext>
            </a:extLst>
          </p:cNvPr>
          <p:cNvSpPr txBox="1">
            <a:spLocks/>
          </p:cNvSpPr>
          <p:nvPr/>
        </p:nvSpPr>
        <p:spPr>
          <a:xfrm>
            <a:off x="7738281" y="3002507"/>
            <a:ext cx="3248167" cy="1624084"/>
          </a:xfrm>
          <a:prstGeom prst="rect">
            <a:avLst/>
          </a:prstGeom>
          <a:solidFill>
            <a:srgbClr val="111111"/>
          </a:solidFill>
          <a:effectLst/>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FFFF66"/>
                </a:solidFill>
                <a:effectLst/>
                <a:latin typeface="Bahnschrift SemiLight" panose="020B0502040204020203" pitchFamily="34" charset="0"/>
                <a:cs typeface="Arial" panose="020B0604020202020204" pitchFamily="34" charset="0"/>
              </a:rPr>
              <a:t>Enter your search term into the power search bar</a:t>
            </a:r>
          </a:p>
        </p:txBody>
      </p:sp>
      <p:pic>
        <p:nvPicPr>
          <p:cNvPr id="11" name="Picture 10">
            <a:extLst>
              <a:ext uri="{FF2B5EF4-FFF2-40B4-BE49-F238E27FC236}">
                <a16:creationId xmlns:a16="http://schemas.microsoft.com/office/drawing/2014/main" id="{D4703708-7FE8-476C-9F1C-5C44A86ED52B}"/>
              </a:ext>
            </a:extLst>
          </p:cNvPr>
          <p:cNvPicPr/>
          <p:nvPr/>
        </p:nvPicPr>
        <p:blipFill rotWithShape="1">
          <a:blip r:embed="rId3"/>
          <a:srcRect l="12006" t="22899" r="6798" b="14515"/>
          <a:stretch/>
        </p:blipFill>
        <p:spPr bwMode="auto">
          <a:xfrm>
            <a:off x="417228" y="1950001"/>
            <a:ext cx="7057470" cy="4442925"/>
          </a:xfrm>
          <a:prstGeom prst="rect">
            <a:avLst/>
          </a:prstGeom>
          <a:ln>
            <a:noFill/>
          </a:ln>
          <a:extLst>
            <a:ext uri="{53640926-AAD7-44D8-BBD7-CCE9431645EC}">
              <a14:shadowObscured xmlns:a14="http://schemas.microsoft.com/office/drawing/2010/main"/>
            </a:ext>
          </a:extLst>
        </p:spPr>
      </p:pic>
      <p:sp>
        <p:nvSpPr>
          <p:cNvPr id="3" name="Arrow: Down 2">
            <a:extLst>
              <a:ext uri="{FF2B5EF4-FFF2-40B4-BE49-F238E27FC236}">
                <a16:creationId xmlns:a16="http://schemas.microsoft.com/office/drawing/2014/main" id="{D2217A1B-23E1-4018-98CD-710B1D80AACB}"/>
              </a:ext>
            </a:extLst>
          </p:cNvPr>
          <p:cNvSpPr/>
          <p:nvPr/>
        </p:nvSpPr>
        <p:spPr>
          <a:xfrm rot="17130532">
            <a:off x="2116340" y="3667780"/>
            <a:ext cx="115556" cy="552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0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4000" fill="hold"/>
                                        <p:tgtEl>
                                          <p:spTgt spid="3"/>
                                        </p:tgtEl>
                                        <p:attrNameLst>
                                          <p:attrName>ppt_w</p:attrName>
                                        </p:attrNameLst>
                                      </p:cBhvr>
                                      <p:tavLst>
                                        <p:tav tm="0">
                                          <p:val>
                                            <p:fltVal val="0"/>
                                          </p:val>
                                        </p:tav>
                                        <p:tav tm="100000">
                                          <p:val>
                                            <p:strVal val="#ppt_w"/>
                                          </p:val>
                                        </p:tav>
                                      </p:tavLst>
                                    </p:anim>
                                    <p:anim calcmode="lin" valueType="num">
                                      <p:cBhvr>
                                        <p:cTn id="8" dur="4000" fill="hold"/>
                                        <p:tgtEl>
                                          <p:spTgt spid="3"/>
                                        </p:tgtEl>
                                        <p:attrNameLst>
                                          <p:attrName>ppt_h</p:attrName>
                                        </p:attrNameLst>
                                      </p:cBhvr>
                                      <p:tavLst>
                                        <p:tav tm="0">
                                          <p:val>
                                            <p:fltVal val="0"/>
                                          </p:val>
                                        </p:tav>
                                        <p:tav tm="100000">
                                          <p:val>
                                            <p:strVal val="#ppt_h"/>
                                          </p:val>
                                        </p:tav>
                                      </p:tavLst>
                                    </p:anim>
                                    <p:anim calcmode="lin" valueType="num">
                                      <p:cBhvr>
                                        <p:cTn id="9" dur="4000" fill="hold"/>
                                        <p:tgtEl>
                                          <p:spTgt spid="3"/>
                                        </p:tgtEl>
                                        <p:attrNameLst>
                                          <p:attrName>style.rotation</p:attrName>
                                        </p:attrNameLst>
                                      </p:cBhvr>
                                      <p:tavLst>
                                        <p:tav tm="0">
                                          <p:val>
                                            <p:fltVal val="90"/>
                                          </p:val>
                                        </p:tav>
                                        <p:tav tm="100000">
                                          <p:val>
                                            <p:fltVal val="0"/>
                                          </p:val>
                                        </p:tav>
                                      </p:tavLst>
                                    </p:anim>
                                    <p:animEffect transition="in" filter="fade">
                                      <p:cBhvr>
                                        <p:cTn id="10"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2203342" y="767146"/>
            <a:ext cx="7785316" cy="906998"/>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Consider your results</a:t>
            </a:r>
          </a:p>
        </p:txBody>
      </p:sp>
      <p:pic>
        <p:nvPicPr>
          <p:cNvPr id="5" name="Picture 4">
            <a:extLst>
              <a:ext uri="{FF2B5EF4-FFF2-40B4-BE49-F238E27FC236}">
                <a16:creationId xmlns:a16="http://schemas.microsoft.com/office/drawing/2014/main" id="{ACCC777E-1489-4D7B-BDD1-70E68A9BD62F}"/>
              </a:ext>
            </a:extLst>
          </p:cNvPr>
          <p:cNvPicPr>
            <a:picLocks noChangeAspect="1"/>
          </p:cNvPicPr>
          <p:nvPr/>
        </p:nvPicPr>
        <p:blipFill>
          <a:blip r:embed="rId3"/>
          <a:stretch>
            <a:fillRect/>
          </a:stretch>
        </p:blipFill>
        <p:spPr>
          <a:xfrm>
            <a:off x="712703" y="2483893"/>
            <a:ext cx="4973864" cy="3606961"/>
          </a:xfrm>
          <a:prstGeom prst="rect">
            <a:avLst/>
          </a:prstGeom>
        </p:spPr>
      </p:pic>
      <p:pic>
        <p:nvPicPr>
          <p:cNvPr id="8" name="Picture 7">
            <a:extLst>
              <a:ext uri="{FF2B5EF4-FFF2-40B4-BE49-F238E27FC236}">
                <a16:creationId xmlns:a16="http://schemas.microsoft.com/office/drawing/2014/main" id="{AAB09D96-8021-4F37-A8B6-3ED7BD1F4863}"/>
              </a:ext>
            </a:extLst>
          </p:cNvPr>
          <p:cNvPicPr/>
          <p:nvPr/>
        </p:nvPicPr>
        <p:blipFill rotWithShape="1">
          <a:blip r:embed="rId4"/>
          <a:srcRect t="10115" b="5173"/>
          <a:stretch/>
        </p:blipFill>
        <p:spPr bwMode="auto">
          <a:xfrm>
            <a:off x="6345498" y="2483892"/>
            <a:ext cx="4973864" cy="36069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197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2203342" y="375314"/>
            <a:ext cx="7785316" cy="906998"/>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Refine your search</a:t>
            </a:r>
          </a:p>
        </p:txBody>
      </p:sp>
      <p:pic>
        <p:nvPicPr>
          <p:cNvPr id="3" name="Picture 2">
            <a:extLst>
              <a:ext uri="{FF2B5EF4-FFF2-40B4-BE49-F238E27FC236}">
                <a16:creationId xmlns:a16="http://schemas.microsoft.com/office/drawing/2014/main" id="{8A950C8C-CC5D-4B96-BCF6-3E93E5ED0790}"/>
              </a:ext>
            </a:extLst>
          </p:cNvPr>
          <p:cNvPicPr/>
          <p:nvPr/>
        </p:nvPicPr>
        <p:blipFill rotWithShape="1">
          <a:blip r:embed="rId3"/>
          <a:srcRect t="9893" r="54380" b="4177"/>
          <a:stretch/>
        </p:blipFill>
        <p:spPr bwMode="auto">
          <a:xfrm>
            <a:off x="998059" y="1822933"/>
            <a:ext cx="4515636" cy="4659753"/>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FD2D0D3B-5511-4DD3-8CF7-AF8EECAB7B64}"/>
              </a:ext>
            </a:extLst>
          </p:cNvPr>
          <p:cNvSpPr txBox="1">
            <a:spLocks/>
          </p:cNvSpPr>
          <p:nvPr/>
        </p:nvSpPr>
        <p:spPr>
          <a:xfrm>
            <a:off x="6096000" y="1822933"/>
            <a:ext cx="5649157" cy="4220326"/>
          </a:xfrm>
          <a:prstGeom prst="rect">
            <a:avLst/>
          </a:prstGeom>
          <a:solidFill>
            <a:srgbClr val="11111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rgbClr val="FFFF66"/>
                </a:solidFill>
                <a:effectLst/>
                <a:latin typeface="Bahnschrift SemiLight" panose="020B0502040204020203" pitchFamily="34" charset="0"/>
                <a:cs typeface="Arial" panose="020B0604020202020204" pitchFamily="34" charset="0"/>
              </a:rPr>
              <a:t>Narrow your search results by: </a:t>
            </a:r>
          </a:p>
          <a:p>
            <a:pPr algn="l"/>
            <a:r>
              <a:rPr lang="en-US" sz="3000" dirty="0">
                <a:solidFill>
                  <a:srgbClr val="FFFF66"/>
                </a:solidFill>
                <a:effectLst/>
                <a:latin typeface="Bahnschrift SemiLight" panose="020B0502040204020203" pitchFamily="34" charset="0"/>
                <a:cs typeface="Arial" panose="020B0604020202020204" pitchFamily="34" charset="0"/>
              </a:rPr>
              <a:t>-relevance</a:t>
            </a:r>
          </a:p>
          <a:p>
            <a:pPr algn="l"/>
            <a:r>
              <a:rPr lang="en-US" sz="3000" dirty="0">
                <a:solidFill>
                  <a:srgbClr val="FFFF66"/>
                </a:solidFill>
                <a:latin typeface="Bahnschrift SemiLight" panose="020B0502040204020203" pitchFamily="34" charset="0"/>
                <a:cs typeface="Arial" panose="020B0604020202020204" pitchFamily="34" charset="0"/>
              </a:rPr>
              <a:t>-d</a:t>
            </a:r>
            <a:r>
              <a:rPr lang="en-US" sz="3000" dirty="0">
                <a:solidFill>
                  <a:srgbClr val="FFFF66"/>
                </a:solidFill>
                <a:effectLst/>
                <a:latin typeface="Bahnschrift SemiLight" panose="020B0502040204020203" pitchFamily="34" charset="0"/>
                <a:cs typeface="Arial" panose="020B0604020202020204" pitchFamily="34" charset="0"/>
              </a:rPr>
              <a:t>ate </a:t>
            </a:r>
          </a:p>
          <a:p>
            <a:pPr algn="l"/>
            <a:r>
              <a:rPr lang="en-US" sz="3000" dirty="0">
                <a:solidFill>
                  <a:srgbClr val="FFFF66"/>
                </a:solidFill>
                <a:effectLst/>
                <a:latin typeface="Bahnschrift SemiLight" panose="020B0502040204020203" pitchFamily="34" charset="0"/>
                <a:cs typeface="Arial" panose="020B0604020202020204" pitchFamily="34" charset="0"/>
              </a:rPr>
              <a:t>-author </a:t>
            </a:r>
          </a:p>
          <a:p>
            <a:pPr algn="l"/>
            <a:r>
              <a:rPr lang="en-US" sz="3000" dirty="0">
                <a:solidFill>
                  <a:srgbClr val="FFFF66"/>
                </a:solidFill>
                <a:effectLst/>
                <a:latin typeface="Bahnschrift SemiLight" panose="020B0502040204020203" pitchFamily="34" charset="0"/>
                <a:cs typeface="Arial" panose="020B0604020202020204" pitchFamily="34" charset="0"/>
              </a:rPr>
              <a:t>-title </a:t>
            </a:r>
          </a:p>
          <a:p>
            <a:pPr algn="l"/>
            <a:r>
              <a:rPr lang="en-US" sz="3000" dirty="0">
                <a:solidFill>
                  <a:srgbClr val="FFFF66"/>
                </a:solidFill>
                <a:effectLst/>
                <a:latin typeface="Bahnschrift SemiLight" panose="020B0502040204020203" pitchFamily="34" charset="0"/>
                <a:cs typeface="Arial" panose="020B0604020202020204" pitchFamily="34" charset="0"/>
              </a:rPr>
              <a:t>-availability </a:t>
            </a:r>
          </a:p>
          <a:p>
            <a:pPr algn="l"/>
            <a:r>
              <a:rPr lang="en-US" sz="3000" dirty="0">
                <a:solidFill>
                  <a:srgbClr val="FFFF66"/>
                </a:solidFill>
                <a:latin typeface="Bahnschrift SemiLight" panose="020B0502040204020203" pitchFamily="34" charset="0"/>
                <a:cs typeface="Arial" panose="020B0604020202020204" pitchFamily="34" charset="0"/>
              </a:rPr>
              <a:t>-resource type (newspaper article, articles, reports, dissertation, web resources, </a:t>
            </a:r>
            <a:r>
              <a:rPr lang="en-US" sz="3000" dirty="0" err="1">
                <a:solidFill>
                  <a:srgbClr val="FFFF66"/>
                </a:solidFill>
                <a:latin typeface="Bahnschrift SemiLight" panose="020B0502040204020203" pitchFamily="34" charset="0"/>
                <a:cs typeface="Arial" panose="020B0604020202020204" pitchFamily="34" charset="0"/>
              </a:rPr>
              <a:t>etc</a:t>
            </a:r>
            <a:r>
              <a:rPr lang="en-US" sz="2000" dirty="0">
                <a:solidFill>
                  <a:srgbClr val="FFFF66"/>
                </a:solidFill>
                <a:latin typeface="Bahnschrift SemiLight" panose="020B0502040204020203" pitchFamily="34" charset="0"/>
                <a:cs typeface="Arial" panose="020B0604020202020204" pitchFamily="34" charset="0"/>
              </a:rPr>
              <a:t>)</a:t>
            </a:r>
            <a:endParaRPr lang="en-US" sz="2000" dirty="0">
              <a:solidFill>
                <a:srgbClr val="FFFF66"/>
              </a:solidFill>
              <a:effectLst/>
              <a:latin typeface="Bahnschrift SemiLight" panose="020B0502040204020203" pitchFamily="34" charset="0"/>
              <a:cs typeface="Arial" panose="020B0604020202020204" pitchFamily="34" charset="0"/>
            </a:endParaRPr>
          </a:p>
        </p:txBody>
      </p:sp>
      <p:sp>
        <p:nvSpPr>
          <p:cNvPr id="19" name="Arrow: Down 18">
            <a:extLst>
              <a:ext uri="{FF2B5EF4-FFF2-40B4-BE49-F238E27FC236}">
                <a16:creationId xmlns:a16="http://schemas.microsoft.com/office/drawing/2014/main" id="{C6ACE20A-4833-4C4E-9248-B3A419F32D23}"/>
              </a:ext>
            </a:extLst>
          </p:cNvPr>
          <p:cNvSpPr/>
          <p:nvPr/>
        </p:nvSpPr>
        <p:spPr>
          <a:xfrm rot="5400000">
            <a:off x="2506098" y="5569409"/>
            <a:ext cx="109182" cy="757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4DE6F6-1653-4322-85CA-74E87EEE8690}"/>
              </a:ext>
            </a:extLst>
          </p:cNvPr>
          <p:cNvSpPr/>
          <p:nvPr/>
        </p:nvSpPr>
        <p:spPr>
          <a:xfrm>
            <a:off x="1364776" y="5873835"/>
            <a:ext cx="450376" cy="148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FF5FF64-4038-4C13-8C59-EDBE2B347355}"/>
              </a:ext>
            </a:extLst>
          </p:cNvPr>
          <p:cNvSpPr/>
          <p:nvPr/>
        </p:nvSpPr>
        <p:spPr>
          <a:xfrm>
            <a:off x="1374376" y="5873834"/>
            <a:ext cx="450376" cy="148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34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0"/>
                                        <p:tgtEl>
                                          <p:spTgt spid="4"/>
                                        </p:tgtEl>
                                      </p:cBhvr>
                                    </p:animEffect>
                                    <p:anim calcmode="lin" valueType="num">
                                      <p:cBhvr>
                                        <p:cTn id="8" dur="6000" fill="hold"/>
                                        <p:tgtEl>
                                          <p:spTgt spid="4"/>
                                        </p:tgtEl>
                                        <p:attrNameLst>
                                          <p:attrName>ppt_w</p:attrName>
                                        </p:attrNameLst>
                                      </p:cBhvr>
                                      <p:tavLst>
                                        <p:tav tm="0" fmla="#ppt_w*sin(2.5*pi*$)">
                                          <p:val>
                                            <p:fltVal val="0"/>
                                          </p:val>
                                        </p:tav>
                                        <p:tav tm="100000">
                                          <p:val>
                                            <p:fltVal val="1"/>
                                          </p:val>
                                        </p:tav>
                                      </p:tavLst>
                                    </p:anim>
                                    <p:anim calcmode="lin" valueType="num">
                                      <p:cBhvr>
                                        <p:cTn id="9" dur="6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920C-34BA-489C-A694-A34870708361}"/>
              </a:ext>
            </a:extLst>
          </p:cNvPr>
          <p:cNvSpPr>
            <a:spLocks noGrp="1"/>
          </p:cNvSpPr>
          <p:nvPr>
            <p:ph type="ctrTitle"/>
          </p:nvPr>
        </p:nvSpPr>
        <p:spPr>
          <a:xfrm>
            <a:off x="2704090" y="767146"/>
            <a:ext cx="6783819" cy="906998"/>
          </a:xfrm>
          <a:solidFill>
            <a:srgbClr val="111111"/>
          </a:solidFill>
          <a:effectLst/>
        </p:spPr>
        <p:txBody>
          <a:bodyPr>
            <a:noAutofit/>
          </a:bodyPr>
          <a:lstStyle/>
          <a:p>
            <a:r>
              <a:rPr lang="en-US" dirty="0">
                <a:solidFill>
                  <a:srgbClr val="00B0F0"/>
                </a:solidFill>
                <a:effectLst/>
                <a:latin typeface="Bahnschrift SemiLight" panose="020B0502040204020203" pitchFamily="34" charset="0"/>
                <a:cs typeface="Arial" panose="020B0604020202020204" pitchFamily="34" charset="0"/>
              </a:rPr>
              <a:t>Refine your search</a:t>
            </a:r>
          </a:p>
        </p:txBody>
      </p:sp>
      <p:sp>
        <p:nvSpPr>
          <p:cNvPr id="11" name="Title 1">
            <a:extLst>
              <a:ext uri="{FF2B5EF4-FFF2-40B4-BE49-F238E27FC236}">
                <a16:creationId xmlns:a16="http://schemas.microsoft.com/office/drawing/2014/main" id="{FD2D0D3B-5511-4DD3-8CF7-AF8EECAB7B64}"/>
              </a:ext>
            </a:extLst>
          </p:cNvPr>
          <p:cNvSpPr txBox="1">
            <a:spLocks/>
          </p:cNvSpPr>
          <p:nvPr/>
        </p:nvSpPr>
        <p:spPr>
          <a:xfrm>
            <a:off x="7820168" y="3429000"/>
            <a:ext cx="2593074" cy="1323499"/>
          </a:xfrm>
          <a:prstGeom prst="rect">
            <a:avLst/>
          </a:prstGeom>
          <a:solidFill>
            <a:srgbClr val="11111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rgbClr val="FFFF66"/>
                </a:solidFill>
                <a:effectLst/>
                <a:latin typeface="Bahnschrift SemiLight" panose="020B0502040204020203" pitchFamily="34" charset="0"/>
                <a:cs typeface="Arial" panose="020B0604020202020204" pitchFamily="34" charset="0"/>
              </a:rPr>
              <a:t>Find the “sort by” drop down box </a:t>
            </a:r>
            <a:endParaRPr lang="en-US" sz="2000" dirty="0">
              <a:solidFill>
                <a:srgbClr val="FFFF66"/>
              </a:solidFill>
              <a:effectLst/>
              <a:latin typeface="Bahnschrift SemiLight" panose="020B0502040204020203" pitchFamily="34" charset="0"/>
              <a:cs typeface="Arial" panose="020B0604020202020204" pitchFamily="34" charset="0"/>
            </a:endParaRPr>
          </a:p>
        </p:txBody>
      </p:sp>
      <p:pic>
        <p:nvPicPr>
          <p:cNvPr id="6" name="Picture 5">
            <a:extLst>
              <a:ext uri="{FF2B5EF4-FFF2-40B4-BE49-F238E27FC236}">
                <a16:creationId xmlns:a16="http://schemas.microsoft.com/office/drawing/2014/main" id="{010F3623-C101-431E-8CE2-BCA2F350AB6E}"/>
              </a:ext>
            </a:extLst>
          </p:cNvPr>
          <p:cNvPicPr>
            <a:picLocks noChangeAspect="1"/>
          </p:cNvPicPr>
          <p:nvPr/>
        </p:nvPicPr>
        <p:blipFill rotWithShape="1">
          <a:blip r:embed="rId3"/>
          <a:srcRect l="1017" t="10261" r="1549" b="4565"/>
          <a:stretch/>
        </p:blipFill>
        <p:spPr>
          <a:xfrm>
            <a:off x="464024" y="2164586"/>
            <a:ext cx="6045958" cy="4228219"/>
          </a:xfrm>
          <a:prstGeom prst="rect">
            <a:avLst/>
          </a:prstGeom>
        </p:spPr>
      </p:pic>
      <p:sp>
        <p:nvSpPr>
          <p:cNvPr id="19" name="Arrow: Down 18">
            <a:extLst>
              <a:ext uri="{FF2B5EF4-FFF2-40B4-BE49-F238E27FC236}">
                <a16:creationId xmlns:a16="http://schemas.microsoft.com/office/drawing/2014/main" id="{C6ACE20A-4833-4C4E-9248-B3A419F32D23}"/>
              </a:ext>
            </a:extLst>
          </p:cNvPr>
          <p:cNvSpPr/>
          <p:nvPr/>
        </p:nvSpPr>
        <p:spPr>
          <a:xfrm rot="5400000">
            <a:off x="1724167" y="4373679"/>
            <a:ext cx="109182" cy="757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8D36394-DE3E-4837-B125-C568429C960B}"/>
              </a:ext>
            </a:extLst>
          </p:cNvPr>
          <p:cNvSpPr/>
          <p:nvPr/>
        </p:nvSpPr>
        <p:spPr>
          <a:xfrm>
            <a:off x="836773" y="4667009"/>
            <a:ext cx="653007" cy="128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4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4000" fill="hold"/>
                                        <p:tgtEl>
                                          <p:spTgt spid="3"/>
                                        </p:tgtEl>
                                        <p:attrNameLst>
                                          <p:attrName>ppt_w</p:attrName>
                                        </p:attrNameLst>
                                      </p:cBhvr>
                                      <p:tavLst>
                                        <p:tav tm="0">
                                          <p:val>
                                            <p:fltVal val="0"/>
                                          </p:val>
                                        </p:tav>
                                        <p:tav tm="100000">
                                          <p:val>
                                            <p:strVal val="#ppt_w"/>
                                          </p:val>
                                        </p:tav>
                                      </p:tavLst>
                                    </p:anim>
                                    <p:anim calcmode="lin" valueType="num">
                                      <p:cBhvr>
                                        <p:cTn id="8" dur="4000" fill="hold"/>
                                        <p:tgtEl>
                                          <p:spTgt spid="3"/>
                                        </p:tgtEl>
                                        <p:attrNameLst>
                                          <p:attrName>ppt_h</p:attrName>
                                        </p:attrNameLst>
                                      </p:cBhvr>
                                      <p:tavLst>
                                        <p:tav tm="0">
                                          <p:val>
                                            <p:fltVal val="0"/>
                                          </p:val>
                                        </p:tav>
                                        <p:tav tm="100000">
                                          <p:val>
                                            <p:strVal val="#ppt_h"/>
                                          </p:val>
                                        </p:tav>
                                      </p:tavLst>
                                    </p:anim>
                                    <p:anim calcmode="lin" valueType="num">
                                      <p:cBhvr>
                                        <p:cTn id="9" dur="4000" fill="hold"/>
                                        <p:tgtEl>
                                          <p:spTgt spid="3"/>
                                        </p:tgtEl>
                                        <p:attrNameLst>
                                          <p:attrName>style.rotation</p:attrName>
                                        </p:attrNameLst>
                                      </p:cBhvr>
                                      <p:tavLst>
                                        <p:tav tm="0">
                                          <p:val>
                                            <p:fltVal val="90"/>
                                          </p:val>
                                        </p:tav>
                                        <p:tav tm="100000">
                                          <p:val>
                                            <p:fltVal val="0"/>
                                          </p:val>
                                        </p:tav>
                                      </p:tavLst>
                                    </p:anim>
                                    <p:animEffect transition="in" filter="fade">
                                      <p:cBhvr>
                                        <p:cTn id="10"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643</Words>
  <Application>Microsoft Office PowerPoint</Application>
  <PresentationFormat>Widescreen</PresentationFormat>
  <Paragraphs>58</Paragraphs>
  <Slides>22</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Bahnschrift SemiLight</vt:lpstr>
      <vt:lpstr>Bahnschrift SemiLight Condensed</vt:lpstr>
      <vt:lpstr>Calibri</vt:lpstr>
      <vt:lpstr>Calibri Light</vt:lpstr>
      <vt:lpstr>Office Theme</vt:lpstr>
      <vt:lpstr>Using the Online Library</vt:lpstr>
      <vt:lpstr>Who cares?</vt:lpstr>
      <vt:lpstr>Access the MSUB Homepage</vt:lpstr>
      <vt:lpstr>Find the “Academics” tab</vt:lpstr>
      <vt:lpstr>Find the “Library” button</vt:lpstr>
      <vt:lpstr>Enter your search term </vt:lpstr>
      <vt:lpstr>Consider your results</vt:lpstr>
      <vt:lpstr>Refine your search</vt:lpstr>
      <vt:lpstr>Refine your search</vt:lpstr>
      <vt:lpstr>Databases</vt:lpstr>
      <vt:lpstr>Databases</vt:lpstr>
      <vt:lpstr>PowerPoint Presentation</vt:lpstr>
      <vt:lpstr>Databases by subject</vt:lpstr>
      <vt:lpstr>The Big 8 </vt:lpstr>
      <vt:lpstr>Academic OneFile</vt:lpstr>
      <vt:lpstr>Academic Search Complete</vt:lpstr>
      <vt:lpstr>Business Insights: Essentials</vt:lpstr>
      <vt:lpstr>Business Source Complete</vt:lpstr>
      <vt:lpstr>JSTOR</vt:lpstr>
      <vt:lpstr>Nexis UNI</vt:lpstr>
      <vt:lpstr>Project MUSE</vt:lpstr>
      <vt:lpstr>Wallstreet Journal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Online Library</dc:title>
  <dc:creator>Wade, Mike S</dc:creator>
  <cp:lastModifiedBy>Wade, Mike S</cp:lastModifiedBy>
  <cp:revision>41</cp:revision>
  <cp:lastPrinted>2020-10-06T18:23:37Z</cp:lastPrinted>
  <dcterms:created xsi:type="dcterms:W3CDTF">2020-08-28T19:41:43Z</dcterms:created>
  <dcterms:modified xsi:type="dcterms:W3CDTF">2020-11-19T18:37:47Z</dcterms:modified>
</cp:coreProperties>
</file>