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 id="2147483844" r:id="rId2"/>
  </p:sldMasterIdLst>
  <p:notesMasterIdLst>
    <p:notesMasterId r:id="rId11"/>
  </p:notesMasterIdLst>
  <p:sldIdLst>
    <p:sldId id="256" r:id="rId3"/>
    <p:sldId id="263" r:id="rId4"/>
    <p:sldId id="264" r:id="rId5"/>
    <p:sldId id="260" r:id="rId6"/>
    <p:sldId id="261" r:id="rId7"/>
    <p:sldId id="257" r:id="rId8"/>
    <p:sldId id="258" r:id="rId9"/>
    <p:sldId id="262"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48" autoAdjust="0"/>
  </p:normalViewPr>
  <p:slideViewPr>
    <p:cSldViewPr>
      <p:cViewPr varScale="1">
        <p:scale>
          <a:sx n="57" d="100"/>
          <a:sy n="57"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25BF2C25-9B2D-4C5D-A26F-C8D99D28E5C9}" type="slidenum">
              <a:rPr lang="en-US"/>
              <a:pPr>
                <a:defRPr/>
              </a:pPr>
              <a:t>‹#›</a:t>
            </a:fld>
            <a:endParaRPr lang="en-US"/>
          </a:p>
        </p:txBody>
      </p:sp>
    </p:spTree>
    <p:extLst>
      <p:ext uri="{BB962C8B-B14F-4D97-AF65-F5344CB8AC3E}">
        <p14:creationId xmlns:p14="http://schemas.microsoft.com/office/powerpoint/2010/main" val="4098622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2DFEC23-20CD-4B99-87FB-C32971198863}" type="slidenum">
              <a:rPr lang="en-US"/>
              <a:pPr/>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What is an apprenticeship?</a:t>
            </a:r>
          </a:p>
          <a:p>
            <a:pPr eaLnBrk="1" hangingPunct="1"/>
            <a:r>
              <a:rPr lang="en-US" smtClean="0"/>
              <a:t>R: period of service in which a person works with another to learn a trade or art.</a:t>
            </a:r>
          </a:p>
          <a:p>
            <a:pPr eaLnBrk="1" hangingPunct="1"/>
            <a:endParaRPr lang="en-US" smtClean="0"/>
          </a:p>
          <a:p>
            <a:pPr eaLnBrk="1" hangingPunct="1"/>
            <a:r>
              <a:rPr lang="en-US" smtClean="0"/>
              <a:t>Academic learning can be seen as a sort of cognitive apprenticeship in which student and teacher work together to master “authentic” academic tasks.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BCD5845-AAB8-45E3-BB35-C7060D449DD3}" type="slidenum">
              <a:rPr lang="en-US"/>
              <a:pPr/>
              <a:t>4</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dirty="0" smtClean="0"/>
              <a:t>If we remember- </a:t>
            </a:r>
            <a:r>
              <a:rPr lang="en-US" dirty="0" err="1" smtClean="0"/>
              <a:t>Vygotsky</a:t>
            </a:r>
            <a:r>
              <a:rPr lang="en-US" dirty="0" smtClean="0"/>
              <a:t> emphasized the social context in which learning occurs. For example, a student reading with an adult- it is within the context of this shared activity that intellectual life occurs. As the child tries to read and understand the story, by discussing the story under the guidance of the adult or more capable other, they participate in a sort of collective sense making. In the process of learning important reading strategies that they will use in the future.</a:t>
            </a:r>
          </a:p>
          <a:p>
            <a:pPr eaLnBrk="1" hangingPunct="1"/>
            <a:r>
              <a:rPr lang="en-US" dirty="0" smtClean="0"/>
              <a:t>In addition, </a:t>
            </a:r>
            <a:r>
              <a:rPr lang="en-US" dirty="0" err="1" smtClean="0"/>
              <a:t>Vygotsky</a:t>
            </a:r>
            <a:r>
              <a:rPr lang="en-US" dirty="0" smtClean="0"/>
              <a:t> said that learning occurs within the Zone of Proximal development. While the child may not be able to successfully read the story completely alone, with the guidance, coaching, modeling, prompting of the more capable other (the adult in this case) in which the adult is focusing on helping the child move from their current level to their potential level of reading performance, then the child is able to perform the more complex cognitive task. When we discussed </a:t>
            </a:r>
            <a:r>
              <a:rPr lang="en-US" dirty="0" err="1" smtClean="0"/>
              <a:t>Vygotsky</a:t>
            </a:r>
            <a:r>
              <a:rPr lang="en-US" dirty="0" smtClean="0"/>
              <a:t> we said that we can think of him a proposing a definition of teaching as one in which the teacher provides assistance and teaching consists of “assisting performance”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18F10B3-A3D7-4C92-9575-2E3F727B7BFC}" type="slidenum">
              <a:rPr lang="en-US"/>
              <a:pPr/>
              <a:t>5</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mtClean="0"/>
              <a:t>If we think about our role as teachers in guiding the learner through the ZPD by providing the right level of assistance and then slowly turning more responsibility over to the learner as they become more capable- then students may be seen as apprentices; learning to perform intellectually like the expert members of their society.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C7186B7-D487-4A75-9E87-5F4FE6CF9CA3}" type="slidenum">
              <a:rPr lang="en-US"/>
              <a:pPr/>
              <a:t>6</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z="1000" b="1" dirty="0" smtClean="0"/>
              <a:t>Modeling-</a:t>
            </a:r>
            <a:r>
              <a:rPr lang="en-US" sz="1000" dirty="0" smtClean="0"/>
              <a:t> Involves showing the student how to solve a problem or accomplish a task, but also involves talking about it as you show. We often call this method a “think aloud”- as the teacher describes out loud to the student the cognitive process in the course of carrying out a task. </a:t>
            </a:r>
          </a:p>
          <a:p>
            <a:pPr eaLnBrk="1" hangingPunct="1"/>
            <a:r>
              <a:rPr lang="en-US" sz="1000" u="sng" dirty="0" smtClean="0"/>
              <a:t>Do: Math problem example. </a:t>
            </a:r>
          </a:p>
          <a:p>
            <a:pPr eaLnBrk="1" hangingPunct="1"/>
            <a:r>
              <a:rPr lang="en-US" sz="1000" b="1" dirty="0" smtClean="0"/>
              <a:t>Scaffolding</a:t>
            </a:r>
            <a:r>
              <a:rPr lang="en-US" sz="1000" dirty="0" smtClean="0"/>
              <a:t>- needed when a student is working on a task but is not yet able to manage each part without some kind of support. Scaffolding is the support that is provided- in which the teacher performs the portions of the task that the student is not able to accomplish unaided. Do so by providing the student with tools to use independently later on- prompting and guiding the student along the way.</a:t>
            </a:r>
          </a:p>
          <a:p>
            <a:pPr eaLnBrk="1" hangingPunct="1"/>
            <a:r>
              <a:rPr lang="en-US" sz="1000" dirty="0" smtClean="0"/>
              <a:t>We discussed ways in which scaffolding is provided when we discussed </a:t>
            </a:r>
            <a:r>
              <a:rPr lang="en-US" sz="1000" dirty="0" err="1" smtClean="0"/>
              <a:t>Vygotsky</a:t>
            </a:r>
            <a:r>
              <a:rPr lang="en-US" sz="1000" dirty="0" smtClean="0"/>
              <a:t> at the beginning of the semester.</a:t>
            </a:r>
          </a:p>
          <a:p>
            <a:pPr eaLnBrk="1" hangingPunct="1"/>
            <a:r>
              <a:rPr lang="en-US" sz="1000" dirty="0" smtClean="0"/>
              <a:t> </a:t>
            </a:r>
          </a:p>
          <a:p>
            <a:pPr eaLnBrk="1" hangingPunct="1"/>
            <a:r>
              <a:rPr lang="en-US" sz="1000" b="1" dirty="0" smtClean="0"/>
              <a:t>Coaching</a:t>
            </a:r>
            <a:r>
              <a:rPr lang="en-US" sz="1000" dirty="0" smtClean="0"/>
              <a:t>- teacher or expert learner asks questions, offers hints, guides, comments, critiques and feedback to a student who is carrying out a task.</a:t>
            </a:r>
          </a:p>
          <a:p>
            <a:pPr eaLnBrk="1" hangingPunct="1"/>
            <a:endParaRPr lang="en-US" sz="1000" dirty="0" smtClean="0"/>
          </a:p>
          <a:p>
            <a:pPr eaLnBrk="1" hangingPunct="1"/>
            <a:r>
              <a:rPr lang="en-US" sz="1000" i="1" dirty="0" smtClean="0"/>
              <a:t>Two additional not discussed in the book but addressed in the film we will view:</a:t>
            </a:r>
          </a:p>
          <a:p>
            <a:pPr eaLnBrk="1" hangingPunct="1"/>
            <a:r>
              <a:rPr lang="en-US" sz="1000" b="1" dirty="0" smtClean="0"/>
              <a:t>Reflection</a:t>
            </a:r>
            <a:r>
              <a:rPr lang="en-US" sz="1000" dirty="0" smtClean="0"/>
              <a:t>- asking students to reflect on their own performance and learning. Engage the student in what aspects of their performance is of good quality and where they need improvement or alternative strategies.</a:t>
            </a:r>
          </a:p>
          <a:p>
            <a:pPr eaLnBrk="1" hangingPunct="1"/>
            <a:r>
              <a:rPr lang="en-US" sz="1000" u="sng" dirty="0" smtClean="0"/>
              <a:t>Example of stopping children mid-work period to have self evaluate and make adjustments.</a:t>
            </a:r>
          </a:p>
          <a:p>
            <a:pPr eaLnBrk="1" hangingPunct="1"/>
            <a:endParaRPr lang="en-US" sz="1000" u="sng" dirty="0" smtClean="0"/>
          </a:p>
          <a:p>
            <a:pPr eaLnBrk="1" hangingPunct="1"/>
            <a:r>
              <a:rPr lang="en-US" sz="1000" b="1" dirty="0" smtClean="0"/>
              <a:t>Fading</a:t>
            </a:r>
            <a:r>
              <a:rPr lang="en-US" sz="1000" dirty="0" smtClean="0"/>
              <a:t>- could also be called </a:t>
            </a:r>
            <a:r>
              <a:rPr lang="en-US" sz="1000" dirty="0" err="1" smtClean="0"/>
              <a:t>descaffolding</a:t>
            </a:r>
            <a:r>
              <a:rPr lang="en-US" sz="1000" dirty="0" smtClean="0"/>
              <a:t>; when the teacher or expert learner begins to withdraw from the amount of guidance and/or assistance that is given. When we discussed the concept of scaffolding we said that scaffolding assumes that the teacher lessons the amount of assistance as the student becomes more competent.  Thus we said that assistance is responsive.</a:t>
            </a:r>
          </a:p>
          <a:p>
            <a:pPr eaLnBrk="1" hangingPunct="1"/>
            <a:r>
              <a:rPr lang="en-US" sz="1000" dirty="0" smtClean="0"/>
              <a:t>Ask: what are the benefits, “Allows the student to become independent in their thinking and learning and to self-regulate their learning”. Why is it potentially harmful if do not fade?</a:t>
            </a:r>
          </a:p>
          <a:p>
            <a:pPr eaLnBrk="1" hangingPunct="1"/>
            <a:endParaRPr lang="en-US"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DB91663-8B48-42DF-9634-EB3C55A404A1}" type="slidenum">
              <a:rPr lang="en-US"/>
              <a:pPr/>
              <a:t>7</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z="1000" b="1" dirty="0" smtClean="0"/>
              <a:t>Before explaining each one- have students turn to a partner and explain what they understand each to be based upon their reading. Then ask what they know about it.</a:t>
            </a:r>
          </a:p>
          <a:p>
            <a:pPr eaLnBrk="1" hangingPunct="1"/>
            <a:endParaRPr lang="en-US" sz="1000" b="1" dirty="0" smtClean="0"/>
          </a:p>
          <a:p>
            <a:pPr eaLnBrk="1" hangingPunct="1"/>
            <a:r>
              <a:rPr lang="en-US" sz="1000" b="1" dirty="0" smtClean="0"/>
              <a:t>Reciprocal Teaching-</a:t>
            </a:r>
            <a:r>
              <a:rPr lang="en-US" sz="1000" dirty="0" smtClean="0"/>
              <a:t> instructional technique in which teacher and student take turns leading dialogue about a topic. Often used with literature. The group members engage in a discussion in which the group leader models cognitive strategies including questioning, clarifying, summarizing and predicting. At first the teacher leads this discussion but eventually turns the job over to members of the group. The teacher is then there to coach the discussion, providing feedback and guidance. Prompting the discussion leader and providing support- scaffolding. </a:t>
            </a:r>
          </a:p>
          <a:p>
            <a:pPr eaLnBrk="1" hangingPunct="1"/>
            <a:endParaRPr lang="en-US" sz="1000" dirty="0" smtClean="0"/>
          </a:p>
          <a:p>
            <a:pPr eaLnBrk="1" hangingPunct="1"/>
            <a:r>
              <a:rPr lang="en-US" sz="1000" dirty="0" smtClean="0"/>
              <a:t>Remind them of the video clip we</a:t>
            </a:r>
            <a:r>
              <a:rPr lang="en-US" sz="1000" baseline="0" dirty="0" smtClean="0"/>
              <a:t> watched where the teacher first demonstrated leading the discussion and then turned that responsibility over to one of the students. </a:t>
            </a:r>
            <a:r>
              <a:rPr lang="en-US" sz="1000" dirty="0" smtClean="0"/>
              <a:t>Discuss how this follows the model of cognitive structuring or cognitive apprenticeships. </a:t>
            </a:r>
          </a:p>
          <a:p>
            <a:pPr eaLnBrk="1" hangingPunct="1"/>
            <a:endParaRPr lang="en-US" sz="1000" dirty="0" smtClean="0"/>
          </a:p>
          <a:p>
            <a:pPr eaLnBrk="1" hangingPunct="1"/>
            <a:r>
              <a:rPr lang="en-US" sz="1000" dirty="0" smtClean="0"/>
              <a:t>Research by </a:t>
            </a:r>
            <a:r>
              <a:rPr lang="en-US" sz="1000" dirty="0" err="1" smtClean="0"/>
              <a:t>Palinscar</a:t>
            </a:r>
            <a:r>
              <a:rPr lang="en-US" sz="1000" dirty="0" smtClean="0"/>
              <a:t> and others suggests that this approach is affective especially when used in teaching reading comprehension skills. </a:t>
            </a:r>
          </a:p>
          <a:p>
            <a:pPr eaLnBrk="1" hangingPunct="1"/>
            <a:endParaRPr lang="en-US" sz="1000" dirty="0" smtClean="0"/>
          </a:p>
          <a:p>
            <a:pPr eaLnBrk="1" hangingPunct="1"/>
            <a:r>
              <a:rPr lang="en-US" sz="1000" b="1" dirty="0" smtClean="0"/>
              <a:t>Cooperative Learning-</a:t>
            </a:r>
            <a:r>
              <a:rPr lang="en-US" sz="1000" dirty="0" smtClean="0"/>
              <a:t> small groups of students work together as a group on an academic task. Not competing against each other for the right answers, rather they all contribute to the discussion filling in blanks for each other and making sure all participate in the process of working toward the finished product. </a:t>
            </a:r>
            <a:r>
              <a:rPr lang="en-US" sz="1000" u="sng" dirty="0" smtClean="0"/>
              <a:t>Important to the success of cooperative learning is that there is a cooperative task structure and a cooperative incentive structure</a:t>
            </a:r>
            <a:r>
              <a:rPr lang="en-US" sz="1000" dirty="0" smtClean="0"/>
              <a:t>. </a:t>
            </a:r>
            <a:r>
              <a:rPr lang="en-US" sz="1000" i="1" dirty="0" smtClean="0"/>
              <a:t>A cooperative task structure is when two or more people work together to complete a given task</a:t>
            </a:r>
            <a:r>
              <a:rPr lang="en-US" sz="1000" dirty="0" smtClean="0"/>
              <a:t>. </a:t>
            </a:r>
            <a:r>
              <a:rPr lang="en-US" sz="1000" b="1" dirty="0" smtClean="0"/>
              <a:t>Cooperative incentive </a:t>
            </a:r>
          </a:p>
          <a:p>
            <a:pPr eaLnBrk="1" hangingPunct="1"/>
            <a:r>
              <a:rPr lang="en-US" sz="1000" b="1" dirty="0" smtClean="0"/>
              <a:t>structure involves group rewards (</a:t>
            </a:r>
            <a:r>
              <a:rPr lang="en-US" sz="1000" b="1" dirty="0" err="1" smtClean="0"/>
              <a:t>ie</a:t>
            </a:r>
            <a:r>
              <a:rPr lang="en-US" sz="1000" b="1" dirty="0" smtClean="0"/>
              <a:t> rewards depending upon the group as a whole- but based upon individual accountability among group members </a:t>
            </a:r>
            <a:r>
              <a:rPr lang="en-US" sz="1000" dirty="0" smtClean="0"/>
              <a:t>Example used in this class is the Seminar discussion leader project. Individual elements and group elements. </a:t>
            </a:r>
            <a:r>
              <a:rPr lang="en-US" sz="1000" b="1" dirty="0" smtClean="0"/>
              <a:t>(</a:t>
            </a:r>
            <a:r>
              <a:rPr lang="en-US" sz="1000" dirty="0" smtClean="0"/>
              <a:t> Why? Are both of these aspects important?)</a:t>
            </a:r>
          </a:p>
          <a:p>
            <a:pPr eaLnBrk="1" hangingPunct="1"/>
            <a:endParaRPr lang="en-US" sz="1000" dirty="0" smtClean="0"/>
          </a:p>
          <a:p>
            <a:pPr eaLnBrk="1" hangingPunct="1"/>
            <a:r>
              <a:rPr lang="en-US" sz="1000" b="1" dirty="0" smtClean="0"/>
              <a:t>Participatory Modeling</a:t>
            </a:r>
            <a:r>
              <a:rPr lang="en-US" sz="1000" dirty="0" smtClean="0"/>
              <a:t> – Similar to reciprocal teaching in the teacher and student take turns modeling strategies. </a:t>
            </a:r>
          </a:p>
          <a:p>
            <a:pPr eaLnBrk="1" hangingPunct="1"/>
            <a:r>
              <a:rPr lang="en-US" sz="1000" dirty="0" smtClean="0"/>
              <a:t>It often uses think aloud procedure in modeling the cognitive process that goes in to performing a task correctly this is done as a joint conference in which afterwards students evaluate what occurred. </a:t>
            </a:r>
          </a:p>
          <a:p>
            <a:pPr eaLnBrk="1" hangingPunct="1"/>
            <a:r>
              <a:rPr lang="en-US" sz="1000" u="sng" dirty="0" smtClean="0"/>
              <a:t>Example of building the poster for Writing conferences- Reader/Writer; Listener/Advisor (Build poster).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D4C0C800-8695-409F-9222-F281316B4A5F}"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1737F500-206E-4B6F-9F75-995E41FCA5FE}"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A0E734-3010-41BD-A7E3-6C2484BE570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3597349-7896-4906-B825-A6C1FCE9B285}"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EF44AABD-A5E3-42CD-8DDF-0E80A24818A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939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n-US"/>
          </a:p>
        </p:txBody>
      </p:sp>
      <p:pic>
        <p:nvPicPr>
          <p:cNvPr id="59395" name="Picture 3" descr="minispir"/>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5939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endParaRPr kumimoji="1" lang="en-US"/>
          </a:p>
        </p:txBody>
      </p:sp>
      <p:pic>
        <p:nvPicPr>
          <p:cNvPr id="59397" name="Picture 5" descr="minispir"/>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59398" name="Rectangle 6"/>
          <p:cNvSpPr>
            <a:spLocks noGrp="1" noChangeArrowheads="1"/>
          </p:cNvSpPr>
          <p:nvPr>
            <p:ph type="ctrTitle"/>
          </p:nvPr>
        </p:nvSpPr>
        <p:spPr>
          <a:xfrm>
            <a:off x="914400" y="2057400"/>
            <a:ext cx="7721600" cy="1143000"/>
          </a:xfrm>
        </p:spPr>
        <p:txBody>
          <a:bodyPr/>
          <a:lstStyle>
            <a:lvl1pPr>
              <a:defRPr/>
            </a:lvl1pPr>
          </a:lstStyle>
          <a:p>
            <a:r>
              <a:rPr lang="en-US" smtClean="0"/>
              <a:t>Click to edit Master title style</a:t>
            </a:r>
            <a:endParaRPr lang="en-US"/>
          </a:p>
        </p:txBody>
      </p:sp>
      <p:sp>
        <p:nvSpPr>
          <p:cNvPr id="5939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smtClean="0"/>
              <a:t>Click to edit Master subtitle style</a:t>
            </a:r>
            <a:endParaRPr lang="en-US"/>
          </a:p>
        </p:txBody>
      </p:sp>
      <p:sp>
        <p:nvSpPr>
          <p:cNvPr id="59400" name="Rectangle 8"/>
          <p:cNvSpPr>
            <a:spLocks noGrp="1" noChangeArrowheads="1"/>
          </p:cNvSpPr>
          <p:nvPr>
            <p:ph type="dt" sz="quarter" idx="2"/>
          </p:nvPr>
        </p:nvSpPr>
        <p:spPr>
          <a:xfrm>
            <a:off x="1084263" y="6096000"/>
            <a:ext cx="1905000" cy="457200"/>
          </a:xfrm>
        </p:spPr>
        <p:txBody>
          <a:bodyPr/>
          <a:lstStyle>
            <a:lvl1pPr>
              <a:defRPr/>
            </a:lvl1pPr>
          </a:lstStyle>
          <a:p>
            <a:pPr>
              <a:defRPr/>
            </a:pPr>
            <a:endParaRPr lang="en-US"/>
          </a:p>
        </p:txBody>
      </p:sp>
      <p:sp>
        <p:nvSpPr>
          <p:cNvPr id="59401" name="Rectangle 9"/>
          <p:cNvSpPr>
            <a:spLocks noGrp="1" noChangeArrowheads="1"/>
          </p:cNvSpPr>
          <p:nvPr>
            <p:ph type="ftr" sz="quarter" idx="3"/>
          </p:nvPr>
        </p:nvSpPr>
        <p:spPr>
          <a:xfrm>
            <a:off x="3522663" y="6096000"/>
            <a:ext cx="2895600" cy="457200"/>
          </a:xfrm>
        </p:spPr>
        <p:txBody>
          <a:bodyPr/>
          <a:lstStyle>
            <a:lvl1pPr>
              <a:defRPr/>
            </a:lvl1pPr>
          </a:lstStyle>
          <a:p>
            <a:pPr>
              <a:defRPr/>
            </a:pPr>
            <a:endParaRPr lang="en-US"/>
          </a:p>
        </p:txBody>
      </p:sp>
      <p:sp>
        <p:nvSpPr>
          <p:cNvPr id="59402" name="Rectangle 10"/>
          <p:cNvSpPr>
            <a:spLocks noGrp="1" noChangeArrowheads="1"/>
          </p:cNvSpPr>
          <p:nvPr>
            <p:ph type="sldNum" sz="quarter" idx="4"/>
          </p:nvPr>
        </p:nvSpPr>
        <p:spPr>
          <a:xfrm>
            <a:off x="6951663" y="6096000"/>
            <a:ext cx="1905000" cy="457200"/>
          </a:xfrm>
        </p:spPr>
        <p:txBody>
          <a:bodyPr/>
          <a:lstStyle>
            <a:lvl1pPr>
              <a:defRPr/>
            </a:lvl1pPr>
          </a:lstStyle>
          <a:p>
            <a:pPr>
              <a:defRPr/>
            </a:pPr>
            <a:fld id="{1737F500-206E-4B6F-9F75-995E41FCA5FE}"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4B5833-FBBA-46F6-A6E8-8C2031E24C54}"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391F55-0E8B-4B7C-B3E3-D4BFC764F4F0}"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E2D00E9-D064-445B-82AD-9D069167E17E}"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9260A28-D46C-4E49-9EF7-DDEB38003A41}"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204DDB7-8BC7-4B73-90C0-88ECED65A852}"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BBE37F8-33F6-4913-82F6-70272CC56E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394B5833-FBBA-46F6-A6E8-8C2031E24C54}"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670A2FB-7FC5-4152-A9B0-6E9A050C9560}" type="slidenum">
              <a:rPr lang="en-US"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1C5DD07-208A-4E34-88A6-E35F255E8DA7}"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A0E734-3010-41BD-A7E3-6C2484BE5700}"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597349-7896-4906-B825-A6C1FCE9B28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391F55-0E8B-4B7C-B3E3-D4BFC764F4F0}"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E2D00E9-D064-445B-82AD-9D069167E17E}"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99260A28-D46C-4E49-9EF7-DDEB38003A41}"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204DDB7-8BC7-4B73-90C0-88ECED65A852}"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BBE37F8-33F6-4913-82F6-70272CC56E0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1670A2FB-7FC5-4152-A9B0-6E9A050C9560}"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B1C5DD07-208A-4E34-88A6-E35F255E8DA7}"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14C70434-2509-4225-8B7D-5F10A9BED618}"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8370"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endParaRPr kumimoji="1" lang="en-US"/>
          </a:p>
        </p:txBody>
      </p:sp>
      <p:sp>
        <p:nvSpPr>
          <p:cNvPr id="5837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US"/>
          </a:p>
        </p:txBody>
      </p:sp>
      <p:pic>
        <p:nvPicPr>
          <p:cNvPr id="58372" name="Picture 4" descr="minispir"/>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p:spPr>
      </p:pic>
      <p:pic>
        <p:nvPicPr>
          <p:cNvPr id="58373" name="Picture 5" descr="minispir"/>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p:spPr>
      </p:pic>
      <p:sp>
        <p:nvSpPr>
          <p:cNvPr id="58374"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375"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837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8378"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4C70434-2509-4225-8B7D-5F10A9BED61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pPr>
              <a:defRPr/>
            </a:pPr>
            <a:r>
              <a:rPr lang="en-US" dirty="0" smtClean="0"/>
              <a:t>EDU 221</a:t>
            </a:r>
            <a:endParaRPr lang="en-US" dirty="0" smtClean="0"/>
          </a:p>
        </p:txBody>
      </p:sp>
      <p:sp>
        <p:nvSpPr>
          <p:cNvPr id="2050" name="Rectangle 2"/>
          <p:cNvSpPr>
            <a:spLocks noGrp="1" noChangeArrowheads="1"/>
          </p:cNvSpPr>
          <p:nvPr>
            <p:ph type="ctrTitle"/>
          </p:nvPr>
        </p:nvSpPr>
        <p:spPr/>
        <p:txBody>
          <a:bodyPr/>
          <a:lstStyle/>
          <a:p>
            <a:pPr>
              <a:defRPr/>
            </a:pPr>
            <a:r>
              <a:rPr lang="en-US" sz="5400" dirty="0" smtClean="0"/>
              <a:t>Cognitive Apprenticeships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Problem Solving review</a:t>
            </a:r>
          </a:p>
          <a:p>
            <a:r>
              <a:rPr lang="en-US" sz="3200" dirty="0" smtClean="0"/>
              <a:t>Chapter  13 Group Presentation</a:t>
            </a:r>
          </a:p>
          <a:p>
            <a:r>
              <a:rPr lang="en-US" sz="3200" dirty="0" smtClean="0"/>
              <a:t>Barfield’s PP </a:t>
            </a:r>
          </a:p>
          <a:p>
            <a:pPr lvl="1"/>
            <a:r>
              <a:rPr lang="en-US" sz="3200" dirty="0" err="1" smtClean="0"/>
              <a:t>Vygotsky</a:t>
            </a:r>
            <a:r>
              <a:rPr lang="en-US" sz="3200" dirty="0" smtClean="0"/>
              <a:t> and the ZPD</a:t>
            </a:r>
          </a:p>
          <a:p>
            <a:pPr lvl="1"/>
            <a:r>
              <a:rPr lang="en-US" sz="3200" dirty="0" smtClean="0"/>
              <a:t>Core Methods</a:t>
            </a:r>
          </a:p>
          <a:p>
            <a:pPr lvl="1"/>
            <a:r>
              <a:rPr lang="en-US" sz="3200" dirty="0" smtClean="0"/>
              <a:t>Examples</a:t>
            </a:r>
          </a:p>
          <a:p>
            <a:pPr lvl="1"/>
            <a:r>
              <a:rPr lang="en-US" sz="3200" dirty="0" smtClean="0"/>
              <a:t>Writing Conferences</a:t>
            </a:r>
          </a:p>
          <a:p>
            <a:pPr marL="777240" lvl="2" indent="0">
              <a:buNone/>
            </a:pPr>
            <a:endParaRPr lang="en-US" sz="3200" dirty="0" smtClean="0"/>
          </a:p>
          <a:p>
            <a:pPr marL="777240" lvl="2" indent="0">
              <a:buNone/>
            </a:pPr>
            <a:r>
              <a:rPr lang="en-US" sz="3200" dirty="0" smtClean="0"/>
              <a:t>For Thursday: </a:t>
            </a:r>
            <a:r>
              <a:rPr lang="en-US" sz="3200" smtClean="0"/>
              <a:t>Read Chapter 14</a:t>
            </a:r>
            <a:endParaRPr lang="en-US" sz="3200" dirty="0"/>
          </a:p>
        </p:txBody>
      </p:sp>
      <p:sp>
        <p:nvSpPr>
          <p:cNvPr id="3" name="Title 2"/>
          <p:cNvSpPr>
            <a:spLocks noGrp="1"/>
          </p:cNvSpPr>
          <p:nvPr>
            <p:ph type="title"/>
          </p:nvPr>
        </p:nvSpPr>
        <p:spPr/>
        <p:txBody>
          <a:bodyPr/>
          <a:lstStyle/>
          <a:p>
            <a:r>
              <a:rPr lang="en-US" dirty="0" smtClean="0"/>
              <a:t>Cognitive Apprenticeships</a:t>
            </a:r>
            <a:endParaRPr lang="en-US" dirty="0"/>
          </a:p>
        </p:txBody>
      </p:sp>
    </p:spTree>
    <p:extLst>
      <p:ext uri="{BB962C8B-B14F-4D97-AF65-F5344CB8AC3E}">
        <p14:creationId xmlns:p14="http://schemas.microsoft.com/office/powerpoint/2010/main" val="1982256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Thinking skills instructional principles:</a:t>
            </a:r>
          </a:p>
          <a:p>
            <a:pPr lvl="1"/>
            <a:r>
              <a:rPr lang="en-US" sz="3200" dirty="0" smtClean="0"/>
              <a:t>Focus on a few well-designed skills</a:t>
            </a:r>
          </a:p>
          <a:p>
            <a:pPr lvl="1"/>
            <a:r>
              <a:rPr lang="en-US" sz="3200" dirty="0" smtClean="0"/>
              <a:t>Contextualize the skills within authentic tasks</a:t>
            </a:r>
          </a:p>
          <a:p>
            <a:pPr lvl="1"/>
            <a:r>
              <a:rPr lang="en-US" sz="3200" dirty="0" smtClean="0"/>
              <a:t>Personalize the skills</a:t>
            </a:r>
          </a:p>
          <a:p>
            <a:pPr lvl="1"/>
            <a:r>
              <a:rPr lang="en-US" sz="3200" dirty="0" smtClean="0"/>
              <a:t>Accelerate the skills so that students learn them along with lower-level skills (Mayer, 2008, p. 454-455)</a:t>
            </a:r>
            <a:endParaRPr lang="en-US" sz="3200" dirty="0"/>
          </a:p>
        </p:txBody>
      </p:sp>
      <p:sp>
        <p:nvSpPr>
          <p:cNvPr id="3" name="Title 2"/>
          <p:cNvSpPr>
            <a:spLocks noGrp="1"/>
          </p:cNvSpPr>
          <p:nvPr>
            <p:ph type="title"/>
          </p:nvPr>
        </p:nvSpPr>
        <p:spPr/>
        <p:txBody>
          <a:bodyPr/>
          <a:lstStyle/>
          <a:p>
            <a:r>
              <a:rPr lang="en-US" dirty="0" smtClean="0"/>
              <a:t>Problem Solving Review</a:t>
            </a:r>
            <a:endParaRPr lang="en-US" dirty="0"/>
          </a:p>
        </p:txBody>
      </p:sp>
    </p:spTree>
    <p:extLst>
      <p:ext uri="{BB962C8B-B14F-4D97-AF65-F5344CB8AC3E}">
        <p14:creationId xmlns:p14="http://schemas.microsoft.com/office/powerpoint/2010/main" val="3747952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941387"/>
          </a:xfrm>
        </p:spPr>
        <p:txBody>
          <a:bodyPr>
            <a:normAutofit/>
          </a:bodyPr>
          <a:lstStyle/>
          <a:p>
            <a:pPr>
              <a:defRPr/>
            </a:pPr>
            <a:r>
              <a:rPr lang="en-US" sz="4800" dirty="0" err="1" smtClean="0"/>
              <a:t>Vygotsky</a:t>
            </a:r>
            <a:r>
              <a:rPr lang="en-US" sz="4800" dirty="0" smtClean="0"/>
              <a:t> and the ZPD</a:t>
            </a:r>
          </a:p>
        </p:txBody>
      </p:sp>
      <p:sp>
        <p:nvSpPr>
          <p:cNvPr id="14339" name="Rectangle 3"/>
          <p:cNvSpPr>
            <a:spLocks noGrp="1" noChangeArrowheads="1"/>
          </p:cNvSpPr>
          <p:nvPr>
            <p:ph type="body" sz="half" idx="1"/>
          </p:nvPr>
        </p:nvSpPr>
        <p:spPr>
          <a:xfrm>
            <a:off x="457200" y="1600200"/>
            <a:ext cx="4038600" cy="4724400"/>
          </a:xfrm>
        </p:spPr>
        <p:txBody>
          <a:bodyPr>
            <a:noAutofit/>
          </a:bodyPr>
          <a:lstStyle/>
          <a:p>
            <a:pPr>
              <a:defRPr/>
            </a:pPr>
            <a:r>
              <a:rPr lang="en-US" sz="3200" dirty="0" smtClean="0"/>
              <a:t>Social Context of Learning</a:t>
            </a:r>
          </a:p>
          <a:p>
            <a:pPr>
              <a:defRPr/>
            </a:pPr>
            <a:endParaRPr lang="en-US" sz="2800" dirty="0" smtClean="0"/>
          </a:p>
          <a:p>
            <a:pPr>
              <a:defRPr/>
            </a:pPr>
            <a:r>
              <a:rPr lang="en-US" sz="3200" dirty="0" smtClean="0"/>
              <a:t>Learning occurs within the ZPD</a:t>
            </a:r>
          </a:p>
          <a:p>
            <a:pPr>
              <a:defRPr/>
            </a:pPr>
            <a:endParaRPr lang="en-US" sz="2800" dirty="0" smtClean="0"/>
          </a:p>
          <a:p>
            <a:pPr>
              <a:defRPr/>
            </a:pPr>
            <a:r>
              <a:rPr lang="en-US" sz="3200" dirty="0" smtClean="0"/>
              <a:t>Teaching as assisting performance</a:t>
            </a:r>
          </a:p>
        </p:txBody>
      </p:sp>
      <p:pic>
        <p:nvPicPr>
          <p:cNvPr id="6148" name="Picture 20" descr="reading"/>
          <p:cNvPicPr>
            <a:picLocks noGrp="1" noChangeAspect="1" noChangeArrowheads="1"/>
          </p:cNvPicPr>
          <p:nvPr>
            <p:ph sz="half" idx="2"/>
          </p:nvPr>
        </p:nvPicPr>
        <p:blipFill>
          <a:blip r:embed="rId3" cstate="print"/>
          <a:srcRect/>
          <a:stretch>
            <a:fillRect/>
          </a:stretch>
        </p:blipFill>
        <p:spPr>
          <a:xfrm>
            <a:off x="5105400" y="1676400"/>
            <a:ext cx="2378075" cy="24701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828800"/>
            <a:ext cx="8229600" cy="4302125"/>
          </a:xfrm>
        </p:spPr>
        <p:txBody>
          <a:bodyPr/>
          <a:lstStyle/>
          <a:p>
            <a:pPr>
              <a:defRPr/>
            </a:pPr>
            <a:r>
              <a:rPr lang="en-US" sz="3200" dirty="0" smtClean="0"/>
              <a:t>Students as cognitive apprentices </a:t>
            </a:r>
          </a:p>
          <a:p>
            <a:pPr>
              <a:defRPr/>
            </a:pPr>
            <a:endParaRPr lang="en-US" sz="3200" dirty="0" smtClean="0"/>
          </a:p>
          <a:p>
            <a:pPr>
              <a:defRPr/>
            </a:pPr>
            <a:r>
              <a:rPr lang="en-US" sz="3200" dirty="0" smtClean="0"/>
              <a:t>Instructional methods used that focus on cognitive skills </a:t>
            </a:r>
          </a:p>
          <a:p>
            <a:pPr>
              <a:defRPr/>
            </a:pPr>
            <a:endParaRPr lang="en-US" dirty="0" smtClean="0"/>
          </a:p>
        </p:txBody>
      </p:sp>
      <p:sp>
        <p:nvSpPr>
          <p:cNvPr id="16386" name="Rectangle 2"/>
          <p:cNvSpPr>
            <a:spLocks noGrp="1" noChangeArrowheads="1"/>
          </p:cNvSpPr>
          <p:nvPr>
            <p:ph type="title"/>
          </p:nvPr>
        </p:nvSpPr>
        <p:spPr/>
        <p:txBody>
          <a:bodyPr>
            <a:normAutofit/>
          </a:bodyPr>
          <a:lstStyle/>
          <a:p>
            <a:pPr>
              <a:defRPr/>
            </a:pPr>
            <a:r>
              <a:rPr lang="en-US" sz="4800" dirty="0" smtClean="0"/>
              <a:t>Cognitive Apprenticeships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752600"/>
            <a:ext cx="8229600" cy="4343400"/>
          </a:xfrm>
        </p:spPr>
        <p:txBody>
          <a:bodyPr>
            <a:normAutofit/>
          </a:bodyPr>
          <a:lstStyle/>
          <a:p>
            <a:pPr>
              <a:spcAft>
                <a:spcPct val="50000"/>
              </a:spcAft>
              <a:defRPr/>
            </a:pPr>
            <a:r>
              <a:rPr lang="en-US" sz="3600" dirty="0" smtClean="0"/>
              <a:t>Modeling</a:t>
            </a:r>
          </a:p>
          <a:p>
            <a:pPr>
              <a:spcAft>
                <a:spcPct val="50000"/>
              </a:spcAft>
              <a:defRPr/>
            </a:pPr>
            <a:r>
              <a:rPr lang="en-US" sz="3600" dirty="0" smtClean="0"/>
              <a:t>Scaffolding</a:t>
            </a:r>
          </a:p>
          <a:p>
            <a:pPr>
              <a:spcAft>
                <a:spcPct val="50000"/>
              </a:spcAft>
              <a:defRPr/>
            </a:pPr>
            <a:r>
              <a:rPr lang="en-US" sz="3600" dirty="0" smtClean="0"/>
              <a:t>Coaching</a:t>
            </a:r>
          </a:p>
          <a:p>
            <a:pPr>
              <a:spcAft>
                <a:spcPct val="50000"/>
              </a:spcAft>
              <a:defRPr/>
            </a:pPr>
            <a:r>
              <a:rPr lang="en-US" sz="3600" dirty="0" smtClean="0"/>
              <a:t>Reflection</a:t>
            </a:r>
          </a:p>
          <a:p>
            <a:pPr>
              <a:spcAft>
                <a:spcPct val="50000"/>
              </a:spcAft>
              <a:defRPr/>
            </a:pPr>
            <a:r>
              <a:rPr lang="en-US" sz="3600" dirty="0" smtClean="0"/>
              <a:t>Fading</a:t>
            </a:r>
          </a:p>
        </p:txBody>
      </p:sp>
      <p:sp>
        <p:nvSpPr>
          <p:cNvPr id="3074" name="Rectangle 2"/>
          <p:cNvSpPr>
            <a:spLocks noGrp="1" noChangeArrowheads="1"/>
          </p:cNvSpPr>
          <p:nvPr>
            <p:ph type="title"/>
          </p:nvPr>
        </p:nvSpPr>
        <p:spPr>
          <a:xfrm>
            <a:off x="457200" y="152400"/>
            <a:ext cx="8229600" cy="1143000"/>
          </a:xfrm>
        </p:spPr>
        <p:txBody>
          <a:bodyPr>
            <a:normAutofit/>
          </a:bodyPr>
          <a:lstStyle/>
          <a:p>
            <a:pPr>
              <a:defRPr/>
            </a:pPr>
            <a:r>
              <a:rPr lang="en-US" sz="4800" dirty="0" smtClean="0"/>
              <a:t>Core Methods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905000"/>
            <a:ext cx="8229600" cy="4191000"/>
          </a:xfrm>
        </p:spPr>
        <p:txBody>
          <a:bodyPr>
            <a:normAutofit/>
          </a:bodyPr>
          <a:lstStyle/>
          <a:p>
            <a:pPr>
              <a:spcAft>
                <a:spcPct val="50000"/>
              </a:spcAft>
              <a:defRPr/>
            </a:pPr>
            <a:r>
              <a:rPr lang="en-US" sz="3600" dirty="0" smtClean="0"/>
              <a:t>Reciprocal Teaching</a:t>
            </a:r>
          </a:p>
          <a:p>
            <a:pPr>
              <a:spcAft>
                <a:spcPct val="50000"/>
              </a:spcAft>
              <a:defRPr/>
            </a:pPr>
            <a:r>
              <a:rPr lang="en-US" sz="3600" dirty="0" smtClean="0"/>
              <a:t>Cooperative Learning</a:t>
            </a:r>
          </a:p>
          <a:p>
            <a:pPr>
              <a:spcAft>
                <a:spcPct val="50000"/>
              </a:spcAft>
              <a:defRPr/>
            </a:pPr>
            <a:r>
              <a:rPr lang="en-US" sz="3600" dirty="0" smtClean="0"/>
              <a:t>Participatory Modeling</a:t>
            </a:r>
          </a:p>
        </p:txBody>
      </p:sp>
      <p:sp>
        <p:nvSpPr>
          <p:cNvPr id="4098" name="Rectangle 2"/>
          <p:cNvSpPr>
            <a:spLocks noGrp="1" noChangeArrowheads="1"/>
          </p:cNvSpPr>
          <p:nvPr>
            <p:ph type="title"/>
          </p:nvPr>
        </p:nvSpPr>
        <p:spPr>
          <a:xfrm>
            <a:off x="457200" y="304800"/>
            <a:ext cx="8229600" cy="990600"/>
          </a:xfrm>
        </p:spPr>
        <p:txBody>
          <a:bodyPr>
            <a:normAutofit/>
          </a:bodyPr>
          <a:lstStyle/>
          <a:p>
            <a:pPr>
              <a:defRPr/>
            </a:pPr>
            <a:r>
              <a:rPr lang="en-US" sz="4800" dirty="0" smtClean="0"/>
              <a:t>Examples from Text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smtClean="0"/>
              <a:t>Writing Conference</a:t>
            </a:r>
          </a:p>
        </p:txBody>
      </p:sp>
      <p:sp>
        <p:nvSpPr>
          <p:cNvPr id="10243" name="Content Placeholder 7"/>
          <p:cNvSpPr>
            <a:spLocks noGrp="1"/>
          </p:cNvSpPr>
          <p:nvPr>
            <p:ph sz="half" idx="1"/>
          </p:nvPr>
        </p:nvSpPr>
        <p:spPr/>
        <p:txBody>
          <a:bodyPr/>
          <a:lstStyle/>
          <a:p>
            <a:r>
              <a:rPr lang="en-US" dirty="0" smtClean="0"/>
              <a:t>Reader/Writer</a:t>
            </a:r>
          </a:p>
          <a:p>
            <a:pPr lvl="1"/>
            <a:r>
              <a:rPr lang="en-US" dirty="0" smtClean="0"/>
              <a:t>Comes with a purpose</a:t>
            </a:r>
          </a:p>
          <a:p>
            <a:pPr lvl="1"/>
            <a:r>
              <a:rPr lang="en-US" dirty="0" smtClean="0"/>
              <a:t>Reads the story/piece</a:t>
            </a:r>
          </a:p>
          <a:p>
            <a:pPr lvl="1"/>
            <a:r>
              <a:rPr lang="en-US" dirty="0" smtClean="0"/>
              <a:t>Makes changes</a:t>
            </a:r>
          </a:p>
          <a:p>
            <a:pPr lvl="1"/>
            <a:r>
              <a:rPr lang="en-US" dirty="0" smtClean="0"/>
              <a:t>Thanks partner</a:t>
            </a:r>
          </a:p>
          <a:p>
            <a:pPr lvl="1"/>
            <a:endParaRPr lang="en-US" dirty="0" smtClean="0"/>
          </a:p>
          <a:p>
            <a:pPr lvl="1"/>
            <a:endParaRPr lang="en-US" dirty="0" smtClean="0"/>
          </a:p>
        </p:txBody>
      </p:sp>
      <p:sp>
        <p:nvSpPr>
          <p:cNvPr id="10244" name="Content Placeholder 8"/>
          <p:cNvSpPr>
            <a:spLocks noGrp="1"/>
          </p:cNvSpPr>
          <p:nvPr>
            <p:ph sz="half" idx="2"/>
          </p:nvPr>
        </p:nvSpPr>
        <p:spPr/>
        <p:txBody>
          <a:bodyPr/>
          <a:lstStyle/>
          <a:p>
            <a:r>
              <a:rPr lang="en-US" smtClean="0"/>
              <a:t>Listener/Helper</a:t>
            </a:r>
          </a:p>
          <a:p>
            <a:pPr lvl="1"/>
            <a:r>
              <a:rPr lang="en-US" smtClean="0"/>
              <a:t>Sits close to see the story</a:t>
            </a:r>
          </a:p>
          <a:p>
            <a:pPr lvl="1"/>
            <a:r>
              <a:rPr lang="en-US" smtClean="0"/>
              <a:t>Listens while the story is read</a:t>
            </a:r>
          </a:p>
          <a:p>
            <a:pPr lvl="1"/>
            <a:r>
              <a:rPr lang="en-US" smtClean="0"/>
              <a:t>Helps Revise &amp; Edit</a:t>
            </a:r>
          </a:p>
          <a:p>
            <a:pPr lvl="2"/>
            <a:r>
              <a:rPr lang="en-US" smtClean="0"/>
              <a:t>Gives Compliments</a:t>
            </a:r>
          </a:p>
          <a:p>
            <a:pPr lvl="2"/>
            <a:r>
              <a:rPr lang="en-US" smtClean="0"/>
              <a:t>Asks questions</a:t>
            </a:r>
          </a:p>
          <a:p>
            <a:pPr lvl="2"/>
            <a:r>
              <a:rPr lang="en-US" smtClean="0"/>
              <a:t>Makes suggestions</a:t>
            </a:r>
          </a:p>
          <a:p>
            <a:pPr lvl="1"/>
            <a:endParaRPr lang="en-US" smtClean="0"/>
          </a:p>
          <a:p>
            <a:pPr lvl="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writing tablet">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671</TotalTime>
  <Words>1217</Words>
  <Application>Microsoft Office PowerPoint</Application>
  <PresentationFormat>On-screen Show (4:3)</PresentationFormat>
  <Paragraphs>91</Paragraphs>
  <Slides>8</Slides>
  <Notes>6</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Paper</vt:lpstr>
      <vt:lpstr>writing tablet</vt:lpstr>
      <vt:lpstr>Cognitive Apprenticeships</vt:lpstr>
      <vt:lpstr>Cognitive Apprenticeships</vt:lpstr>
      <vt:lpstr>Problem Solving Review</vt:lpstr>
      <vt:lpstr>Vygotsky and the ZPD</vt:lpstr>
      <vt:lpstr>Cognitive Apprenticeships</vt:lpstr>
      <vt:lpstr>Core Methods</vt:lpstr>
      <vt:lpstr>Examples from Text</vt:lpstr>
      <vt:lpstr>Writing Conference</vt:lpstr>
    </vt:vector>
  </TitlesOfParts>
  <Company>MSU-Billings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Apprenticeships</dc:title>
  <dc:creator>itlocal</dc:creator>
  <cp:lastModifiedBy>Susan Barfield</cp:lastModifiedBy>
  <cp:revision>32</cp:revision>
  <dcterms:created xsi:type="dcterms:W3CDTF">2007-10-29T17:43:12Z</dcterms:created>
  <dcterms:modified xsi:type="dcterms:W3CDTF">2010-11-29T20:54:01Z</dcterms:modified>
</cp:coreProperties>
</file>