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9" r:id="rId4"/>
    <p:sldId id="258" r:id="rId5"/>
    <p:sldId id="260"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12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5130" name="Rectangle 10"/>
          <p:cNvSpPr>
            <a:spLocks noGrp="1" noChangeArrowheads="1"/>
          </p:cNvSpPr>
          <p:nvPr>
            <p:ph type="ftr" sz="quarter" idx="3"/>
          </p:nvPr>
        </p:nvSpPr>
        <p:spPr/>
        <p:txBody>
          <a:bodyPr/>
          <a:lstStyle>
            <a:lvl1pPr algn="r">
              <a:defRPr/>
            </a:lvl1pPr>
          </a:lstStyle>
          <a:p>
            <a:endParaRPr lang="en-US"/>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E74FE766-5E35-4FBD-A649-4C55BC8F7397}" type="slidenum">
              <a:rPr lang="en-US"/>
              <a:pPr/>
              <a:t>‹#›</a:t>
            </a:fld>
            <a:endParaRPr lang="en-U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A3594D-D52E-43F5-9E19-428B19DA1402}" type="slidenum">
              <a:rPr lang="en-US"/>
              <a:pPr/>
              <a:t>‹#›</a:t>
            </a:fld>
            <a:endParaRPr lang="en-US"/>
          </a:p>
        </p:txBody>
      </p:sp>
    </p:spTree>
    <p:extLst>
      <p:ext uri="{BB962C8B-B14F-4D97-AF65-F5344CB8AC3E}">
        <p14:creationId xmlns:p14="http://schemas.microsoft.com/office/powerpoint/2010/main" val="372046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57FB4D-4787-47F1-A846-0A822184AE00}" type="slidenum">
              <a:rPr lang="en-US"/>
              <a:pPr/>
              <a:t>‹#›</a:t>
            </a:fld>
            <a:endParaRPr lang="en-US"/>
          </a:p>
        </p:txBody>
      </p:sp>
    </p:spTree>
    <p:extLst>
      <p:ext uri="{BB962C8B-B14F-4D97-AF65-F5344CB8AC3E}">
        <p14:creationId xmlns:p14="http://schemas.microsoft.com/office/powerpoint/2010/main" val="145176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62AEA1-2ED1-44DD-BDF2-D41522F4A931}" type="slidenum">
              <a:rPr lang="en-US"/>
              <a:pPr/>
              <a:t>‹#›</a:t>
            </a:fld>
            <a:endParaRPr lang="en-US"/>
          </a:p>
        </p:txBody>
      </p:sp>
    </p:spTree>
    <p:extLst>
      <p:ext uri="{BB962C8B-B14F-4D97-AF65-F5344CB8AC3E}">
        <p14:creationId xmlns:p14="http://schemas.microsoft.com/office/powerpoint/2010/main" val="83115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0B4C8E-1E4E-4C07-8073-4CC9B94EE2B3}" type="slidenum">
              <a:rPr lang="en-US"/>
              <a:pPr/>
              <a:t>‹#›</a:t>
            </a:fld>
            <a:endParaRPr lang="en-US"/>
          </a:p>
        </p:txBody>
      </p:sp>
    </p:spTree>
    <p:extLst>
      <p:ext uri="{BB962C8B-B14F-4D97-AF65-F5344CB8AC3E}">
        <p14:creationId xmlns:p14="http://schemas.microsoft.com/office/powerpoint/2010/main" val="52353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238DC7-5D2C-4DCA-AF26-9524F9C09657}" type="slidenum">
              <a:rPr lang="en-US"/>
              <a:pPr/>
              <a:t>‹#›</a:t>
            </a:fld>
            <a:endParaRPr lang="en-US"/>
          </a:p>
        </p:txBody>
      </p:sp>
    </p:spTree>
    <p:extLst>
      <p:ext uri="{BB962C8B-B14F-4D97-AF65-F5344CB8AC3E}">
        <p14:creationId xmlns:p14="http://schemas.microsoft.com/office/powerpoint/2010/main" val="322294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229ED51-073D-4469-8C67-2E438897741B}" type="slidenum">
              <a:rPr lang="en-US"/>
              <a:pPr/>
              <a:t>‹#›</a:t>
            </a:fld>
            <a:endParaRPr lang="en-US"/>
          </a:p>
        </p:txBody>
      </p:sp>
    </p:spTree>
    <p:extLst>
      <p:ext uri="{BB962C8B-B14F-4D97-AF65-F5344CB8AC3E}">
        <p14:creationId xmlns:p14="http://schemas.microsoft.com/office/powerpoint/2010/main" val="55591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7DDF9A-919B-4989-A6DE-3742588DE9F4}" type="slidenum">
              <a:rPr lang="en-US"/>
              <a:pPr/>
              <a:t>‹#›</a:t>
            </a:fld>
            <a:endParaRPr lang="en-US"/>
          </a:p>
        </p:txBody>
      </p:sp>
    </p:spTree>
    <p:extLst>
      <p:ext uri="{BB962C8B-B14F-4D97-AF65-F5344CB8AC3E}">
        <p14:creationId xmlns:p14="http://schemas.microsoft.com/office/powerpoint/2010/main" val="46323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3B13D8-574D-42D0-8929-AAE7572740D2}" type="slidenum">
              <a:rPr lang="en-US"/>
              <a:pPr/>
              <a:t>‹#›</a:t>
            </a:fld>
            <a:endParaRPr lang="en-US"/>
          </a:p>
        </p:txBody>
      </p:sp>
    </p:spTree>
    <p:extLst>
      <p:ext uri="{BB962C8B-B14F-4D97-AF65-F5344CB8AC3E}">
        <p14:creationId xmlns:p14="http://schemas.microsoft.com/office/powerpoint/2010/main" val="185663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1CC1F6-EDC8-4F17-98B4-89EFE682C03A}" type="slidenum">
              <a:rPr lang="en-US"/>
              <a:pPr/>
              <a:t>‹#›</a:t>
            </a:fld>
            <a:endParaRPr lang="en-US"/>
          </a:p>
        </p:txBody>
      </p:sp>
    </p:spTree>
    <p:extLst>
      <p:ext uri="{BB962C8B-B14F-4D97-AF65-F5344CB8AC3E}">
        <p14:creationId xmlns:p14="http://schemas.microsoft.com/office/powerpoint/2010/main" val="371124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CE03E2-AD38-4660-9DB3-531AD71EE055}" type="slidenum">
              <a:rPr lang="en-US"/>
              <a:pPr/>
              <a:t>‹#›</a:t>
            </a:fld>
            <a:endParaRPr lang="en-US"/>
          </a:p>
        </p:txBody>
      </p:sp>
    </p:spTree>
    <p:extLst>
      <p:ext uri="{BB962C8B-B14F-4D97-AF65-F5344CB8AC3E}">
        <p14:creationId xmlns:p14="http://schemas.microsoft.com/office/powerpoint/2010/main" val="393825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2644DBFD-880A-45E4-A0A4-0B7D255175A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dirty="0" smtClean="0"/>
              <a:t>EDU 397F</a:t>
            </a:r>
            <a:endParaRPr lang="en-US" dirty="0"/>
          </a:p>
        </p:txBody>
      </p:sp>
      <p:sp>
        <p:nvSpPr>
          <p:cNvPr id="2051" name="Rectangle 3"/>
          <p:cNvSpPr>
            <a:spLocks noGrp="1" noChangeArrowheads="1"/>
          </p:cNvSpPr>
          <p:nvPr>
            <p:ph type="subTitle" idx="1"/>
          </p:nvPr>
        </p:nvSpPr>
        <p:spPr/>
        <p:txBody>
          <a:bodyPr/>
          <a:lstStyle/>
          <a:p>
            <a:r>
              <a:rPr lang="en-US"/>
              <a:t>Chapter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Fundamentals</a:t>
            </a:r>
          </a:p>
        </p:txBody>
      </p:sp>
      <p:sp>
        <p:nvSpPr>
          <p:cNvPr id="7171" name="Rectangle 3"/>
          <p:cNvSpPr>
            <a:spLocks noGrp="1" noChangeArrowheads="1"/>
          </p:cNvSpPr>
          <p:nvPr>
            <p:ph type="body" idx="1"/>
          </p:nvPr>
        </p:nvSpPr>
        <p:spPr>
          <a:xfrm>
            <a:off x="838200" y="2362200"/>
            <a:ext cx="7693025" cy="4343400"/>
          </a:xfrm>
        </p:spPr>
        <p:txBody>
          <a:bodyPr/>
          <a:lstStyle/>
          <a:p>
            <a:pPr marL="381000" indent="-381000">
              <a:lnSpc>
                <a:spcPct val="90000"/>
              </a:lnSpc>
              <a:buFont typeface="Wingdings" pitchFamily="2" charset="2"/>
              <a:buNone/>
            </a:pPr>
            <a:r>
              <a:rPr lang="en-US" sz="2000"/>
              <a:t>Objectives:  </a:t>
            </a:r>
          </a:p>
          <a:p>
            <a:pPr marL="381000" indent="-381000">
              <a:lnSpc>
                <a:spcPct val="90000"/>
              </a:lnSpc>
              <a:buFont typeface="Wingdings" pitchFamily="2" charset="2"/>
              <a:buAutoNum type="arabicParenR"/>
            </a:pPr>
            <a:r>
              <a:rPr lang="en-US" sz="2000"/>
              <a:t>TSW define rhythm, melody,and texture as measured by the music skills assessment.</a:t>
            </a:r>
          </a:p>
          <a:p>
            <a:pPr marL="381000" indent="-381000">
              <a:lnSpc>
                <a:spcPct val="90000"/>
              </a:lnSpc>
              <a:buFont typeface="Wingdings" pitchFamily="2" charset="2"/>
              <a:buAutoNum type="arabicParenR"/>
            </a:pPr>
            <a:r>
              <a:rPr lang="en-US" sz="2000"/>
              <a:t>TSW learn about eighth notes and La (solfege) as evidenced by rhythmic and melodic composition assignments.</a:t>
            </a:r>
          </a:p>
          <a:p>
            <a:pPr marL="381000" indent="-381000">
              <a:lnSpc>
                <a:spcPct val="90000"/>
              </a:lnSpc>
              <a:buFont typeface="Wingdings" pitchFamily="2" charset="2"/>
              <a:buNone/>
            </a:pPr>
            <a:endParaRPr lang="en-US" sz="2000"/>
          </a:p>
          <a:p>
            <a:pPr marL="381000" indent="-381000">
              <a:lnSpc>
                <a:spcPct val="90000"/>
              </a:lnSpc>
            </a:pPr>
            <a:r>
              <a:rPr lang="en-US" sz="2000"/>
              <a:t>Classroom Management – Lights/Bells</a:t>
            </a:r>
          </a:p>
          <a:p>
            <a:pPr marL="381000" indent="-381000">
              <a:lnSpc>
                <a:spcPct val="90000"/>
              </a:lnSpc>
            </a:pPr>
            <a:r>
              <a:rPr lang="en-US" sz="2000"/>
              <a:t>Microteaching Lesson Plan-Teaching Models </a:t>
            </a:r>
          </a:p>
          <a:p>
            <a:pPr marL="800100" lvl="1" indent="-342900">
              <a:lnSpc>
                <a:spcPct val="90000"/>
              </a:lnSpc>
            </a:pPr>
            <a:r>
              <a:rPr lang="en-US" sz="1800"/>
              <a:t>Finalize class evaluation form</a:t>
            </a:r>
          </a:p>
          <a:p>
            <a:pPr marL="381000" indent="-381000">
              <a:lnSpc>
                <a:spcPct val="90000"/>
              </a:lnSpc>
            </a:pPr>
            <a:r>
              <a:rPr lang="en-US" sz="2000"/>
              <a:t>Chapter 3 (Rhythm, Melody, Texture)</a:t>
            </a:r>
          </a:p>
          <a:p>
            <a:pPr marL="381000" indent="-381000">
              <a:lnSpc>
                <a:spcPct val="90000"/>
              </a:lnSpc>
            </a:pPr>
            <a:r>
              <a:rPr lang="en-US" sz="2000"/>
              <a:t>Rhythmic Dictation – Ti Ti</a:t>
            </a:r>
          </a:p>
          <a:p>
            <a:pPr marL="381000" indent="-381000">
              <a:lnSpc>
                <a:spcPct val="90000"/>
              </a:lnSpc>
            </a:pPr>
            <a:r>
              <a:rPr lang="en-US" sz="2000"/>
              <a:t>Melodic Dictation – Sol, Mi, La</a:t>
            </a:r>
          </a:p>
          <a:p>
            <a:pPr marL="381000" indent="-381000">
              <a:lnSpc>
                <a:spcPct val="90000"/>
              </a:lnSpc>
            </a:pPr>
            <a:r>
              <a:rPr lang="en-US" sz="2000"/>
              <a:t>Keyboards (if we have time)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Chapter 3 - Rhythm</a:t>
            </a:r>
          </a:p>
        </p:txBody>
      </p:sp>
      <p:sp>
        <p:nvSpPr>
          <p:cNvPr id="9219" name="Rectangle 3"/>
          <p:cNvSpPr>
            <a:spLocks noGrp="1" noChangeArrowheads="1"/>
          </p:cNvSpPr>
          <p:nvPr>
            <p:ph type="body" idx="1"/>
          </p:nvPr>
        </p:nvSpPr>
        <p:spPr/>
        <p:txBody>
          <a:bodyPr/>
          <a:lstStyle/>
          <a:p>
            <a:r>
              <a:rPr lang="en-US"/>
              <a:t>Beat</a:t>
            </a:r>
          </a:p>
          <a:p>
            <a:r>
              <a:rPr lang="en-US"/>
              <a:t>Tempo</a:t>
            </a:r>
          </a:p>
          <a:p>
            <a:r>
              <a:rPr lang="en-US"/>
              <a:t>Meter</a:t>
            </a:r>
          </a:p>
          <a:p>
            <a:r>
              <a:rPr lang="en-US"/>
              <a:t>Reading Rhythms</a:t>
            </a:r>
          </a:p>
          <a:p>
            <a:r>
              <a:rPr lang="en-US"/>
              <a:t>Syncopation</a:t>
            </a:r>
          </a:p>
          <a:p>
            <a:pPr>
              <a:buFont typeface="Wingdings" pitchFamily="2" charset="2"/>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Chapter 3 - Melody</a:t>
            </a:r>
          </a:p>
        </p:txBody>
      </p:sp>
      <p:sp>
        <p:nvSpPr>
          <p:cNvPr id="8195" name="Rectangle 3"/>
          <p:cNvSpPr>
            <a:spLocks noGrp="1" noChangeArrowheads="1"/>
          </p:cNvSpPr>
          <p:nvPr>
            <p:ph type="body" idx="1"/>
          </p:nvPr>
        </p:nvSpPr>
        <p:spPr/>
        <p:txBody>
          <a:bodyPr/>
          <a:lstStyle/>
          <a:p>
            <a:r>
              <a:rPr lang="en-US"/>
              <a:t>Pitch</a:t>
            </a:r>
          </a:p>
          <a:p>
            <a:r>
              <a:rPr lang="en-US"/>
              <a:t>Steps and Skips</a:t>
            </a:r>
          </a:p>
          <a:p>
            <a:r>
              <a:rPr lang="en-US"/>
              <a:t>Shape</a:t>
            </a:r>
          </a:p>
          <a:p>
            <a:r>
              <a:rPr lang="en-US"/>
              <a:t>Range</a:t>
            </a:r>
          </a:p>
          <a:p>
            <a:r>
              <a:rPr lang="en-US"/>
              <a:t>Phrases</a:t>
            </a:r>
          </a:p>
          <a:p>
            <a:r>
              <a:rPr lang="en-US"/>
              <a:t>Scale</a:t>
            </a:r>
          </a:p>
          <a:p>
            <a:r>
              <a:rPr lang="en-US"/>
              <a:t>Accidentals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Chapter 3 - Texture</a:t>
            </a:r>
          </a:p>
        </p:txBody>
      </p:sp>
      <p:sp>
        <p:nvSpPr>
          <p:cNvPr id="10243" name="Rectangle 3"/>
          <p:cNvSpPr>
            <a:spLocks noGrp="1" noChangeArrowheads="1"/>
          </p:cNvSpPr>
          <p:nvPr>
            <p:ph type="body" idx="1"/>
          </p:nvPr>
        </p:nvSpPr>
        <p:spPr/>
        <p:txBody>
          <a:bodyPr/>
          <a:lstStyle/>
          <a:p>
            <a:r>
              <a:rPr lang="en-US"/>
              <a:t>Monophonic – one musical line</a:t>
            </a:r>
          </a:p>
          <a:p>
            <a:endParaRPr lang="en-US"/>
          </a:p>
          <a:p>
            <a:r>
              <a:rPr lang="en-US"/>
              <a:t>Homophonic/Harmonic – melodies accompanied by chords</a:t>
            </a:r>
          </a:p>
          <a:p>
            <a:endParaRPr lang="en-US"/>
          </a:p>
          <a:p>
            <a:r>
              <a:rPr lang="en-US"/>
              <a:t>Polyphonic – two or more musical lines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Fundamentals</a:t>
            </a:r>
          </a:p>
        </p:txBody>
      </p:sp>
      <p:sp>
        <p:nvSpPr>
          <p:cNvPr id="12291" name="Rectangle 3"/>
          <p:cNvSpPr>
            <a:spLocks noGrp="1" noChangeArrowheads="1"/>
          </p:cNvSpPr>
          <p:nvPr>
            <p:ph type="body" idx="1"/>
          </p:nvPr>
        </p:nvSpPr>
        <p:spPr/>
        <p:txBody>
          <a:bodyPr/>
          <a:lstStyle/>
          <a:p>
            <a:pPr>
              <a:lnSpc>
                <a:spcPct val="80000"/>
              </a:lnSpc>
            </a:pPr>
            <a:r>
              <a:rPr lang="en-US" sz="2000"/>
              <a:t>Classroom Management – Lights/Bells</a:t>
            </a:r>
          </a:p>
          <a:p>
            <a:pPr>
              <a:lnSpc>
                <a:spcPct val="80000"/>
              </a:lnSpc>
            </a:pPr>
            <a:r>
              <a:rPr lang="en-US" sz="2000"/>
              <a:t>Teaching Models</a:t>
            </a:r>
          </a:p>
          <a:p>
            <a:pPr>
              <a:lnSpc>
                <a:spcPct val="80000"/>
              </a:lnSpc>
            </a:pPr>
            <a:r>
              <a:rPr lang="en-US" sz="2000"/>
              <a:t>Chapter 3 (rhythm, melody, texture)</a:t>
            </a:r>
          </a:p>
          <a:p>
            <a:pPr>
              <a:lnSpc>
                <a:spcPct val="80000"/>
              </a:lnSpc>
            </a:pPr>
            <a:r>
              <a:rPr lang="en-US" sz="2000"/>
              <a:t>Rhythmic Dictation – Write 4 measures using quarter (ta), quarter rest (rest) and two-eighth notes (ti-ti) symbols.</a:t>
            </a:r>
          </a:p>
          <a:p>
            <a:pPr>
              <a:lnSpc>
                <a:spcPct val="80000"/>
              </a:lnSpc>
            </a:pPr>
            <a:r>
              <a:rPr lang="en-US" sz="2000"/>
              <a:t>Melodic Dictation – Write 4 measures using Sol, Mi, and La. Start on Sol and end on Sol.</a:t>
            </a:r>
          </a:p>
          <a:p>
            <a:pPr>
              <a:lnSpc>
                <a:spcPct val="80000"/>
              </a:lnSpc>
              <a:buFont typeface="Wingdings" pitchFamily="2" charset="2"/>
              <a:buNone/>
            </a:pPr>
            <a:r>
              <a:rPr lang="en-US" sz="2000"/>
              <a:t>Read the rest of Chapter 3 (tone color, dynamics, and musical forms)</a:t>
            </a:r>
          </a:p>
          <a:p>
            <a:pPr>
              <a:lnSpc>
                <a:spcPct val="80000"/>
              </a:lnSpc>
              <a:buFont typeface="Wingdings" pitchFamily="2" charset="2"/>
              <a:buNone/>
            </a:pPr>
            <a:r>
              <a:rPr lang="en-US" sz="2000"/>
              <a:t>Read the directions for getting into D2l on the electronic syllabus and see that you have access.  If you have difficulty or can’t get in, go to COE Room 401 for assistance.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p:cNvSpPr>
            <a:spLocks noGrp="1" noChangeArrowheads="1"/>
          </p:cNvSpPr>
          <p:nvPr>
            <p:ph type="title"/>
          </p:nvPr>
        </p:nvSpPr>
        <p:spPr>
          <a:xfrm>
            <a:off x="762000" y="762000"/>
            <a:ext cx="7924800" cy="5638800"/>
          </a:xfrm>
        </p:spPr>
        <p:txBody>
          <a:bodyPr/>
          <a:lstStyle/>
          <a:p>
            <a:r>
              <a:rPr lang="en-US"/>
              <a:t>“Music is your own experiences, your own thoughts; your wisdom.  If you don’t live it, it won’t come out of your horn.”</a:t>
            </a:r>
            <a:br>
              <a:rPr lang="en-US"/>
            </a:br>
            <a:r>
              <a:rPr lang="en-US"/>
              <a:t/>
            </a:r>
            <a:br>
              <a:rPr lang="en-US"/>
            </a:br>
            <a:r>
              <a:rPr lang="en-US"/>
              <a:t>Charlie Parker</a:t>
            </a:r>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93</TotalTime>
  <Words>267</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Wingdings</vt:lpstr>
      <vt:lpstr>Times New Roman</vt:lpstr>
      <vt:lpstr>Capsules</vt:lpstr>
      <vt:lpstr>EDU 397F</vt:lpstr>
      <vt:lpstr>Fundamentals</vt:lpstr>
      <vt:lpstr>Chapter 3 - Rhythm</vt:lpstr>
      <vt:lpstr>Chapter 3 - Melody</vt:lpstr>
      <vt:lpstr>Chapter 3 - Texture</vt:lpstr>
      <vt:lpstr>Fundamentals</vt:lpstr>
      <vt:lpstr>“Music is your own experiences, your own thoughts; your wisdom.  If you don’t live it, it won’t come out of your horn.”  Charlie Parker</vt:lpstr>
    </vt:vector>
  </TitlesOfParts>
  <Company>Montana State University-Billings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EDCI 306</dc:title>
  <dc:creator>sbarfield</dc:creator>
  <cp:lastModifiedBy>Information Technology</cp:lastModifiedBy>
  <cp:revision>13</cp:revision>
  <dcterms:created xsi:type="dcterms:W3CDTF">2005-01-31T22:04:36Z</dcterms:created>
  <dcterms:modified xsi:type="dcterms:W3CDTF">2010-09-16T20:42:16Z</dcterms:modified>
</cp:coreProperties>
</file>