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24"/>
  </p:notesMasterIdLst>
  <p:handoutMasterIdLst>
    <p:handoutMasterId r:id="rId25"/>
  </p:handoutMasterIdLst>
  <p:sldIdLst>
    <p:sldId id="256" r:id="rId5"/>
    <p:sldId id="284" r:id="rId6"/>
    <p:sldId id="28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267" r:id="rId16"/>
    <p:sldId id="314" r:id="rId17"/>
    <p:sldId id="268" r:id="rId18"/>
    <p:sldId id="316" r:id="rId19"/>
    <p:sldId id="315" r:id="rId20"/>
    <p:sldId id="317" r:id="rId21"/>
    <p:sldId id="279" r:id="rId22"/>
    <p:sldId id="305" r:id="rId23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86145" autoAdjust="0"/>
  </p:normalViewPr>
  <p:slideViewPr>
    <p:cSldViewPr snapToGrid="0" snapToObjects="1">
      <p:cViewPr varScale="1">
        <p:scale>
          <a:sx n="122" d="100"/>
          <a:sy n="122" d="100"/>
        </p:scale>
        <p:origin x="108" y="17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A0F062-4317-45EF-8100-BEE145283A82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AB871F-29A5-4E1E-9963-97562BC5103F}">
      <dgm:prSet phldrT="[Text]"/>
      <dgm:spPr/>
      <dgm:t>
        <a:bodyPr/>
        <a:lstStyle/>
        <a:p>
          <a:r>
            <a:rPr lang="en-US" dirty="0" smtClean="0"/>
            <a:t>$150,000 MSU Billings Purchasing</a:t>
          </a:r>
          <a:endParaRPr lang="en-US" dirty="0"/>
        </a:p>
      </dgm:t>
    </dgm:pt>
    <dgm:pt modelId="{DF4BA8AF-F193-492A-8460-BA9D23BD4D4F}" type="parTrans" cxnId="{7953E45F-2D9A-46CB-A664-B13E16C7B4C0}">
      <dgm:prSet/>
      <dgm:spPr/>
      <dgm:t>
        <a:bodyPr/>
        <a:lstStyle/>
        <a:p>
          <a:endParaRPr lang="en-US"/>
        </a:p>
      </dgm:t>
    </dgm:pt>
    <dgm:pt modelId="{655A5260-5D78-4729-ACCC-503628E08358}" type="sibTrans" cxnId="{7953E45F-2D9A-46CB-A664-B13E16C7B4C0}">
      <dgm:prSet/>
      <dgm:spPr/>
      <dgm:t>
        <a:bodyPr/>
        <a:lstStyle/>
        <a:p>
          <a:endParaRPr lang="en-US"/>
        </a:p>
      </dgm:t>
    </dgm:pt>
    <dgm:pt modelId="{B3A8F563-04D2-4784-9758-F011B737A214}">
      <dgm:prSet phldrT="[Text]"/>
      <dgm:spPr/>
      <dgm:t>
        <a:bodyPr/>
        <a:lstStyle/>
        <a:p>
          <a:r>
            <a:rPr lang="en-US" dirty="0" smtClean="0"/>
            <a:t>$500,000 MSU</a:t>
          </a:r>
          <a:endParaRPr lang="en-US" dirty="0"/>
        </a:p>
      </dgm:t>
    </dgm:pt>
    <dgm:pt modelId="{62DDA770-5365-4822-8021-AC9BB2A85A33}" type="parTrans" cxnId="{8B4BD7F4-25E2-45A9-9DD5-61C193B2E3B7}">
      <dgm:prSet/>
      <dgm:spPr/>
      <dgm:t>
        <a:bodyPr/>
        <a:lstStyle/>
        <a:p>
          <a:endParaRPr lang="en-US"/>
        </a:p>
      </dgm:t>
    </dgm:pt>
    <dgm:pt modelId="{771EECD8-F3BB-4E17-99B6-BE1B148B8D57}" type="sibTrans" cxnId="{8B4BD7F4-25E2-45A9-9DD5-61C193B2E3B7}">
      <dgm:prSet/>
      <dgm:spPr/>
      <dgm:t>
        <a:bodyPr/>
        <a:lstStyle/>
        <a:p>
          <a:endParaRPr lang="en-US"/>
        </a:p>
      </dgm:t>
    </dgm:pt>
    <dgm:pt modelId="{E6783DE6-8CCF-45B7-9C63-F39D45677851}">
      <dgm:prSet phldrT="[Text]"/>
      <dgm:spPr/>
      <dgm:t>
        <a:bodyPr/>
        <a:lstStyle/>
        <a:p>
          <a:r>
            <a:rPr lang="en-US" dirty="0" smtClean="0"/>
            <a:t>$500,001 and up   State of MT</a:t>
          </a:r>
          <a:endParaRPr lang="en-US" dirty="0"/>
        </a:p>
      </dgm:t>
    </dgm:pt>
    <dgm:pt modelId="{6D72A304-9D5F-4D23-836D-8B5AF664DD28}" type="parTrans" cxnId="{0F8D0456-5CD6-457F-BD82-B4887923E4C9}">
      <dgm:prSet/>
      <dgm:spPr/>
      <dgm:t>
        <a:bodyPr/>
        <a:lstStyle/>
        <a:p>
          <a:endParaRPr lang="en-US"/>
        </a:p>
      </dgm:t>
    </dgm:pt>
    <dgm:pt modelId="{43A97259-1065-4831-B5D5-49B354314A1B}" type="sibTrans" cxnId="{0F8D0456-5CD6-457F-BD82-B4887923E4C9}">
      <dgm:prSet/>
      <dgm:spPr/>
      <dgm:t>
        <a:bodyPr/>
        <a:lstStyle/>
        <a:p>
          <a:endParaRPr lang="en-US"/>
        </a:p>
      </dgm:t>
    </dgm:pt>
    <dgm:pt modelId="{4469396A-0057-4CA7-AC42-A4BB06B19A1E}">
      <dgm:prSet phldrT="[Text]"/>
      <dgm:spPr/>
      <dgm:t>
        <a:bodyPr/>
        <a:lstStyle/>
        <a:p>
          <a:r>
            <a:rPr lang="en-US" dirty="0" smtClean="0"/>
            <a:t>$5,000   MSU Billings Departments</a:t>
          </a:r>
          <a:endParaRPr lang="en-US" dirty="0"/>
        </a:p>
      </dgm:t>
    </dgm:pt>
    <dgm:pt modelId="{0F41A85E-7F63-4FE6-9FF1-885CC20D4547}" type="parTrans" cxnId="{669CB2F9-7F82-4141-AEA1-D87A1EEC41B4}">
      <dgm:prSet/>
      <dgm:spPr/>
      <dgm:t>
        <a:bodyPr/>
        <a:lstStyle/>
        <a:p>
          <a:endParaRPr lang="en-US"/>
        </a:p>
      </dgm:t>
    </dgm:pt>
    <dgm:pt modelId="{65D132E6-CD23-4D12-8E8D-E6ABD7492245}" type="sibTrans" cxnId="{669CB2F9-7F82-4141-AEA1-D87A1EEC41B4}">
      <dgm:prSet/>
      <dgm:spPr/>
      <dgm:t>
        <a:bodyPr/>
        <a:lstStyle/>
        <a:p>
          <a:endParaRPr lang="en-US"/>
        </a:p>
      </dgm:t>
    </dgm:pt>
    <dgm:pt modelId="{4405187D-10ED-4053-AC2C-BFE5156082E7}" type="pres">
      <dgm:prSet presAssocID="{68A0F062-4317-45EF-8100-BEE145283A8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BF922E0-C2BE-4EE7-A514-213BC7687B8B}" type="pres">
      <dgm:prSet presAssocID="{4469396A-0057-4CA7-AC42-A4BB06B19A1E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992C0E-63A1-40BE-BC5C-73F88066ED00}" type="pres">
      <dgm:prSet presAssocID="{65D132E6-CD23-4D12-8E8D-E6ABD7492245}" presName="space" presStyleCnt="0"/>
      <dgm:spPr/>
    </dgm:pt>
    <dgm:pt modelId="{308E95A5-6C79-4FB2-B796-5122CE3972FE}" type="pres">
      <dgm:prSet presAssocID="{EDAB871F-29A5-4E1E-9963-97562BC5103F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B16682-2621-4166-AADE-AF3FD4C91EDB}" type="pres">
      <dgm:prSet presAssocID="{655A5260-5D78-4729-ACCC-503628E08358}" presName="space" presStyleCnt="0"/>
      <dgm:spPr/>
    </dgm:pt>
    <dgm:pt modelId="{4845F6B3-7998-4AF4-B94A-B894181829FA}" type="pres">
      <dgm:prSet presAssocID="{B3A8F563-04D2-4784-9758-F011B737A214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446109-3A22-420C-B68A-434BC4F23DB7}" type="pres">
      <dgm:prSet presAssocID="{771EECD8-F3BB-4E17-99B6-BE1B148B8D57}" presName="space" presStyleCnt="0"/>
      <dgm:spPr/>
    </dgm:pt>
    <dgm:pt modelId="{2B85FC41-806D-49DE-A7C1-9DE65D4BE8AF}" type="pres">
      <dgm:prSet presAssocID="{E6783DE6-8CCF-45B7-9C63-F39D45677851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F8D0456-5CD6-457F-BD82-B4887923E4C9}" srcId="{68A0F062-4317-45EF-8100-BEE145283A82}" destId="{E6783DE6-8CCF-45B7-9C63-F39D45677851}" srcOrd="3" destOrd="0" parTransId="{6D72A304-9D5F-4D23-836D-8B5AF664DD28}" sibTransId="{43A97259-1065-4831-B5D5-49B354314A1B}"/>
    <dgm:cxn modelId="{532ED110-7F36-45A5-A226-36F0F5C2609C}" type="presOf" srcId="{EDAB871F-29A5-4E1E-9963-97562BC5103F}" destId="{308E95A5-6C79-4FB2-B796-5122CE3972FE}" srcOrd="0" destOrd="0" presId="urn:microsoft.com/office/officeart/2005/8/layout/venn3"/>
    <dgm:cxn modelId="{D8AD242E-02D3-4DA5-A43A-65CF63B6136F}" type="presOf" srcId="{4469396A-0057-4CA7-AC42-A4BB06B19A1E}" destId="{FBF922E0-C2BE-4EE7-A514-213BC7687B8B}" srcOrd="0" destOrd="0" presId="urn:microsoft.com/office/officeart/2005/8/layout/venn3"/>
    <dgm:cxn modelId="{A3A2D497-C7C4-4B30-9FB4-F3F137073B98}" type="presOf" srcId="{E6783DE6-8CCF-45B7-9C63-F39D45677851}" destId="{2B85FC41-806D-49DE-A7C1-9DE65D4BE8AF}" srcOrd="0" destOrd="0" presId="urn:microsoft.com/office/officeart/2005/8/layout/venn3"/>
    <dgm:cxn modelId="{669CB2F9-7F82-4141-AEA1-D87A1EEC41B4}" srcId="{68A0F062-4317-45EF-8100-BEE145283A82}" destId="{4469396A-0057-4CA7-AC42-A4BB06B19A1E}" srcOrd="0" destOrd="0" parTransId="{0F41A85E-7F63-4FE6-9FF1-885CC20D4547}" sibTransId="{65D132E6-CD23-4D12-8E8D-E6ABD7492245}"/>
    <dgm:cxn modelId="{C54A7DFE-128E-4CD6-B7E3-63FE4138D9F4}" type="presOf" srcId="{68A0F062-4317-45EF-8100-BEE145283A82}" destId="{4405187D-10ED-4053-AC2C-BFE5156082E7}" srcOrd="0" destOrd="0" presId="urn:microsoft.com/office/officeart/2005/8/layout/venn3"/>
    <dgm:cxn modelId="{8B4BD7F4-25E2-45A9-9DD5-61C193B2E3B7}" srcId="{68A0F062-4317-45EF-8100-BEE145283A82}" destId="{B3A8F563-04D2-4784-9758-F011B737A214}" srcOrd="2" destOrd="0" parTransId="{62DDA770-5365-4822-8021-AC9BB2A85A33}" sibTransId="{771EECD8-F3BB-4E17-99B6-BE1B148B8D57}"/>
    <dgm:cxn modelId="{52C3FA61-4EA4-4E8D-A70D-85BD1270B3D6}" type="presOf" srcId="{B3A8F563-04D2-4784-9758-F011B737A214}" destId="{4845F6B3-7998-4AF4-B94A-B894181829FA}" srcOrd="0" destOrd="0" presId="urn:microsoft.com/office/officeart/2005/8/layout/venn3"/>
    <dgm:cxn modelId="{7953E45F-2D9A-46CB-A664-B13E16C7B4C0}" srcId="{68A0F062-4317-45EF-8100-BEE145283A82}" destId="{EDAB871F-29A5-4E1E-9963-97562BC5103F}" srcOrd="1" destOrd="0" parTransId="{DF4BA8AF-F193-492A-8460-BA9D23BD4D4F}" sibTransId="{655A5260-5D78-4729-ACCC-503628E08358}"/>
    <dgm:cxn modelId="{CBA51E38-0E67-4841-8980-1519BC83EF5A}" type="presParOf" srcId="{4405187D-10ED-4053-AC2C-BFE5156082E7}" destId="{FBF922E0-C2BE-4EE7-A514-213BC7687B8B}" srcOrd="0" destOrd="0" presId="urn:microsoft.com/office/officeart/2005/8/layout/venn3"/>
    <dgm:cxn modelId="{4E4D03DA-5DB2-4E8D-85AF-60956D33BCFD}" type="presParOf" srcId="{4405187D-10ED-4053-AC2C-BFE5156082E7}" destId="{AC992C0E-63A1-40BE-BC5C-73F88066ED00}" srcOrd="1" destOrd="0" presId="urn:microsoft.com/office/officeart/2005/8/layout/venn3"/>
    <dgm:cxn modelId="{622C8169-0FDF-45FF-8F95-B1292BA4F65B}" type="presParOf" srcId="{4405187D-10ED-4053-AC2C-BFE5156082E7}" destId="{308E95A5-6C79-4FB2-B796-5122CE3972FE}" srcOrd="2" destOrd="0" presId="urn:microsoft.com/office/officeart/2005/8/layout/venn3"/>
    <dgm:cxn modelId="{4DB5068C-CCA2-412A-A4B7-F2C767D526BC}" type="presParOf" srcId="{4405187D-10ED-4053-AC2C-BFE5156082E7}" destId="{56B16682-2621-4166-AADE-AF3FD4C91EDB}" srcOrd="3" destOrd="0" presId="urn:microsoft.com/office/officeart/2005/8/layout/venn3"/>
    <dgm:cxn modelId="{F082A023-88C9-452F-8E52-5981A6B6950E}" type="presParOf" srcId="{4405187D-10ED-4053-AC2C-BFE5156082E7}" destId="{4845F6B3-7998-4AF4-B94A-B894181829FA}" srcOrd="4" destOrd="0" presId="urn:microsoft.com/office/officeart/2005/8/layout/venn3"/>
    <dgm:cxn modelId="{CE1D3C39-A227-4199-B492-A6F040C10119}" type="presParOf" srcId="{4405187D-10ED-4053-AC2C-BFE5156082E7}" destId="{C2446109-3A22-420C-B68A-434BC4F23DB7}" srcOrd="5" destOrd="0" presId="urn:microsoft.com/office/officeart/2005/8/layout/venn3"/>
    <dgm:cxn modelId="{1481B61E-FF95-438F-ABCD-47C287140338}" type="presParOf" srcId="{4405187D-10ED-4053-AC2C-BFE5156082E7}" destId="{2B85FC41-806D-49DE-A7C1-9DE65D4BE8AF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F922E0-C2BE-4EE7-A514-213BC7687B8B}">
      <dsp:nvSpPr>
        <dsp:cNvPr id="0" name=""/>
        <dsp:cNvSpPr/>
      </dsp:nvSpPr>
      <dsp:spPr>
        <a:xfrm>
          <a:off x="2411" y="348605"/>
          <a:ext cx="2419052" cy="241905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129" tIns="26670" rIns="133129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$5,000   MSU Billings Departments</a:t>
          </a:r>
          <a:endParaRPr lang="en-US" sz="2100" kern="1200" dirty="0"/>
        </a:p>
      </dsp:txBody>
      <dsp:txXfrm>
        <a:off x="356673" y="702867"/>
        <a:ext cx="1710528" cy="1710528"/>
      </dsp:txXfrm>
    </dsp:sp>
    <dsp:sp modelId="{308E95A5-6C79-4FB2-B796-5122CE3972FE}">
      <dsp:nvSpPr>
        <dsp:cNvPr id="0" name=""/>
        <dsp:cNvSpPr/>
      </dsp:nvSpPr>
      <dsp:spPr>
        <a:xfrm>
          <a:off x="1937652" y="348605"/>
          <a:ext cx="2419052" cy="241905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129" tIns="26670" rIns="133129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$150,000 MSU Billings Purchasing</a:t>
          </a:r>
          <a:endParaRPr lang="en-US" sz="2100" kern="1200" dirty="0"/>
        </a:p>
      </dsp:txBody>
      <dsp:txXfrm>
        <a:off x="2291914" y="702867"/>
        <a:ext cx="1710528" cy="1710528"/>
      </dsp:txXfrm>
    </dsp:sp>
    <dsp:sp modelId="{4845F6B3-7998-4AF4-B94A-B894181829FA}">
      <dsp:nvSpPr>
        <dsp:cNvPr id="0" name=""/>
        <dsp:cNvSpPr/>
      </dsp:nvSpPr>
      <dsp:spPr>
        <a:xfrm>
          <a:off x="3872894" y="348605"/>
          <a:ext cx="2419052" cy="241905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129" tIns="26670" rIns="133129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$500,000 MSU</a:t>
          </a:r>
          <a:endParaRPr lang="en-US" sz="2100" kern="1200" dirty="0"/>
        </a:p>
      </dsp:txBody>
      <dsp:txXfrm>
        <a:off x="4227156" y="702867"/>
        <a:ext cx="1710528" cy="1710528"/>
      </dsp:txXfrm>
    </dsp:sp>
    <dsp:sp modelId="{2B85FC41-806D-49DE-A7C1-9DE65D4BE8AF}">
      <dsp:nvSpPr>
        <dsp:cNvPr id="0" name=""/>
        <dsp:cNvSpPr/>
      </dsp:nvSpPr>
      <dsp:spPr>
        <a:xfrm>
          <a:off x="5808136" y="348605"/>
          <a:ext cx="2419052" cy="241905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129" tIns="26670" rIns="133129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$500,001 and up   State of MT</a:t>
          </a:r>
          <a:endParaRPr lang="en-US" sz="2100" kern="1200" dirty="0"/>
        </a:p>
      </dsp:txBody>
      <dsp:txXfrm>
        <a:off x="6162398" y="702867"/>
        <a:ext cx="1710528" cy="17105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B8053B9-2E09-4A39-8CD9-4D0DD1CCA781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EDC7FF1-1FAA-4AAD-A53C-0AC7FB546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681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404645E-32E2-45FA-B92A-5EC2701400C6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D308FE0-BF87-4610-9D97-42DE790C9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48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08FE0-BF87-4610-9D97-42DE790C95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3272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Personal Costco Membership</a:t>
            </a:r>
            <a:r>
              <a:rPr lang="en-US" baseline="0" dirty="0" smtClean="0"/>
              <a:t> cards can be used.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Check out the University membership card in Business Services. 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Airline Purchases – Please work with Jill Brown</a:t>
            </a:r>
          </a:p>
          <a:p>
            <a:endParaRPr lang="en-US" baseline="0" dirty="0" smtClean="0"/>
          </a:p>
          <a:p>
            <a:r>
              <a:rPr lang="en-US" baseline="0" dirty="0" smtClean="0"/>
              <a:t>Travel Only Cards are available for Administrative staff to make Travel Arrangements.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08FE0-BF87-4610-9D97-42DE790C955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4788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Airline Purchases are required</a:t>
            </a:r>
            <a:r>
              <a:rPr lang="en-US" baseline="0" dirty="0" smtClean="0"/>
              <a:t> to be purchased on the University </a:t>
            </a:r>
            <a:r>
              <a:rPr lang="en-US" baseline="0" dirty="0" err="1" smtClean="0"/>
              <a:t>Pcard</a:t>
            </a:r>
            <a:r>
              <a:rPr lang="en-US" baseline="0" dirty="0" smtClean="0"/>
              <a:t> with certain exceptions.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08FE0-BF87-4610-9D97-42DE790C955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81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</a:t>
            </a:r>
            <a:r>
              <a:rPr lang="en-US" baseline="0" dirty="0" smtClean="0"/>
              <a:t> TA is now available online. Both in the Business Services site as well as VCSA site. 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Remember the TA for Employees contains the Lodging at actual cost form. 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FEB91-19EE-460B-8C51-00359690B29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8961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We recommend setting up the ACH</a:t>
            </a:r>
            <a:r>
              <a:rPr lang="en-US" baseline="0" dirty="0" smtClean="0"/>
              <a:t> for Reimbursements.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08FE0-BF87-4610-9D97-42DE790C955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6977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8027" indent="-178027">
              <a:buFontTx/>
              <a:buChar char="-"/>
            </a:pPr>
            <a:r>
              <a:rPr lang="en-US" baseline="0" dirty="0" smtClean="0"/>
              <a:t>Hotel Reservations – Standard Rate for Montana is still $91 plus tax.  With the exception for the high cost cities. </a:t>
            </a:r>
          </a:p>
          <a:p>
            <a:pPr marL="643914" lvl="1" indent="-178027">
              <a:buFontTx/>
              <a:buChar char="-"/>
            </a:pPr>
            <a:r>
              <a:rPr lang="en-US" baseline="0" dirty="0" smtClean="0"/>
              <a:t>Big Sky/West Yellowstone</a:t>
            </a:r>
          </a:p>
          <a:p>
            <a:pPr marL="643914" lvl="1" indent="-178027">
              <a:buFontTx/>
              <a:buChar char="-"/>
            </a:pPr>
            <a:r>
              <a:rPr lang="en-US" dirty="0" smtClean="0"/>
              <a:t>Butte</a:t>
            </a:r>
          </a:p>
          <a:p>
            <a:pPr marL="643914" lvl="1" indent="-178027">
              <a:buFontTx/>
              <a:buChar char="-"/>
            </a:pPr>
            <a:r>
              <a:rPr lang="en-US" dirty="0" smtClean="0"/>
              <a:t>Glendive/Sidney  </a:t>
            </a:r>
          </a:p>
          <a:p>
            <a:pPr marL="643914" lvl="1" indent="-178027">
              <a:buFontTx/>
              <a:buChar char="-"/>
            </a:pPr>
            <a:r>
              <a:rPr lang="en-US" dirty="0" smtClean="0"/>
              <a:t>Helena</a:t>
            </a:r>
          </a:p>
          <a:p>
            <a:pPr marL="643914" lvl="1" indent="-178027">
              <a:buFontTx/>
              <a:buChar char="-"/>
            </a:pPr>
            <a:r>
              <a:rPr lang="en-US" dirty="0" smtClean="0"/>
              <a:t>Missoula/Polson/Kalispell</a:t>
            </a:r>
          </a:p>
          <a:p>
            <a:pPr marL="186714" lvl="0" indent="-178027">
              <a:buFontTx/>
              <a:buChar char="-"/>
            </a:pPr>
            <a:endParaRPr lang="en-US" dirty="0" smtClean="0"/>
          </a:p>
          <a:p>
            <a:pPr marL="186714" lvl="0" indent="-178027">
              <a:buFontTx/>
              <a:buChar char="-"/>
            </a:pPr>
            <a:endParaRPr lang="en-US" baseline="0" dirty="0" smtClean="0"/>
          </a:p>
          <a:p>
            <a:pPr marL="186714" lvl="0" indent="-178027">
              <a:buFontTx/>
              <a:buChar char="-"/>
            </a:pPr>
            <a:r>
              <a:rPr lang="en-US" baseline="0" dirty="0" smtClean="0"/>
              <a:t>Remember the State policy on travel is to have the least expense means. The University does not cover</a:t>
            </a:r>
          </a:p>
          <a:p>
            <a:pPr marL="643914" lvl="1" indent="-178027">
              <a:buFontTx/>
              <a:buChar char="-"/>
            </a:pPr>
            <a:r>
              <a:rPr lang="en-US" baseline="0" dirty="0" smtClean="0"/>
              <a:t>Seat upgrades</a:t>
            </a:r>
          </a:p>
          <a:p>
            <a:pPr marL="643914" lvl="1" indent="-178027">
              <a:buFontTx/>
              <a:buChar char="-"/>
            </a:pPr>
            <a:r>
              <a:rPr lang="en-US" baseline="0" dirty="0" smtClean="0"/>
              <a:t>Insurance</a:t>
            </a:r>
          </a:p>
          <a:p>
            <a:pPr marL="643914" lvl="1" indent="-178027">
              <a:buFontTx/>
              <a:buChar char="-"/>
            </a:pPr>
            <a:r>
              <a:rPr lang="en-US" baseline="0" dirty="0" smtClean="0"/>
              <a:t>Pet Lodging</a:t>
            </a:r>
          </a:p>
          <a:p>
            <a:pPr marL="643914" lvl="1" indent="-178027">
              <a:buFontTx/>
              <a:buChar char="-"/>
            </a:pPr>
            <a:r>
              <a:rPr lang="en-US" baseline="0" dirty="0" smtClean="0"/>
              <a:t>Meals covered in Conference Registration expenses.</a:t>
            </a:r>
          </a:p>
          <a:p>
            <a:pPr marL="643914" lvl="1" indent="-178027">
              <a:buFontTx/>
              <a:buChar char="-"/>
            </a:pPr>
            <a:r>
              <a:rPr lang="en-US" baseline="0" dirty="0" smtClean="0"/>
              <a:t>Etc.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FEB91-19EE-460B-8C51-00359690B29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366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Please work with Jill to be compliant. </a:t>
            </a:r>
          </a:p>
          <a:p>
            <a:endParaRPr lang="en-US" dirty="0" smtClean="0"/>
          </a:p>
          <a:p>
            <a:r>
              <a:rPr lang="en-US" dirty="0" smtClean="0"/>
              <a:t>Traveler must have their TA on file with the Business Office and send</a:t>
            </a:r>
            <a:r>
              <a:rPr lang="en-US" baseline="0" dirty="0" smtClean="0"/>
              <a:t> an email request to Jill with preferred Itinerary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08FE0-BF87-4610-9D97-42DE790C955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1395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your University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Pcard</a:t>
            </a:r>
            <a:r>
              <a:rPr lang="en-US" baseline="0" dirty="0" smtClean="0"/>
              <a:t> as available or Direct Bill the University.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08FE0-BF87-4610-9D97-42DE790C955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105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With Registration they require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Emergency Contact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Passport #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 smtClean="0"/>
              <a:t>Itinerery</a:t>
            </a: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These</a:t>
            </a:r>
            <a:r>
              <a:rPr lang="en-US" baseline="0" dirty="0" smtClean="0"/>
              <a:t> are all for internal use in the case of an incident.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08FE0-BF87-4610-9D97-42DE790C955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51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Contact Jill Brown or myself to have an</a:t>
            </a:r>
            <a:r>
              <a:rPr lang="en-US" baseline="0" dirty="0" smtClean="0"/>
              <a:t> account set up.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08FE0-BF87-4610-9D97-42DE790C955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256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08FE0-BF87-4610-9D97-42DE790C955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297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08FE0-BF87-4610-9D97-42DE790C955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602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08FE0-BF87-4610-9D97-42DE790C955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318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08FE0-BF87-4610-9D97-42DE790C955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83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08FE0-BF87-4610-9D97-42DE790C955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6432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Already competitively bid contracts.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08FE0-BF87-4610-9D97-42DE790C955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997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PCARD $5,000 and below or within your limit</a:t>
            </a:r>
          </a:p>
          <a:p>
            <a:endParaRPr lang="en-US" dirty="0" smtClean="0"/>
          </a:p>
          <a:p>
            <a:r>
              <a:rPr lang="en-US" dirty="0" smtClean="0"/>
              <a:t>Limited Solicitations</a:t>
            </a:r>
            <a:r>
              <a:rPr lang="en-US" baseline="0" dirty="0" smtClean="0"/>
              <a:t> processed in the Purchasing Department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Services $5,000 to $25,000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Goods $5,000 to $50,000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EMACS System must be used for all IFB &amp; RFP’s</a:t>
            </a:r>
            <a:br>
              <a:rPr lang="en-US" baseline="0" dirty="0" smtClean="0"/>
            </a:b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 Services</a:t>
            </a:r>
            <a:r>
              <a:rPr lang="en-US" baseline="0" dirty="0" smtClean="0"/>
              <a:t> $25,000 and above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Goods $50,000 and above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08FE0-BF87-4610-9D97-42DE790C955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0670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1200" dirty="0" smtClean="0"/>
              <a:t>Step 1 – Write objective Requirements.  The object goal of purchasing is to encourage competitive bidding.  This is where all purchases begin</a:t>
            </a:r>
          </a:p>
          <a:p>
            <a:pPr eaLnBrk="1" hangingPunct="1"/>
            <a:r>
              <a:rPr lang="en-US" altLang="en-US" sz="1200" dirty="0" smtClean="0"/>
              <a:t>Step 2 – Is the purchase exempt from bidding?</a:t>
            </a:r>
          </a:p>
          <a:p>
            <a:pPr eaLnBrk="1" hangingPunct="1"/>
            <a:r>
              <a:rPr lang="en-US" altLang="en-US" sz="1200" dirty="0" smtClean="0"/>
              <a:t>Step 3 – If not exempt, is there only one brand that can meet the requirements?</a:t>
            </a:r>
          </a:p>
          <a:p>
            <a:pPr eaLnBrk="1" hangingPunct="1"/>
            <a:r>
              <a:rPr lang="en-US" altLang="en-US" sz="1200" dirty="0" smtClean="0"/>
              <a:t>Step 4 – How do you know this?  Must perform an objective thorough search for products or service providers that could meet</a:t>
            </a:r>
          </a:p>
          <a:p>
            <a:pPr eaLnBrk="1" hangingPunct="1"/>
            <a:r>
              <a:rPr lang="en-US" altLang="en-US" sz="1200" dirty="0" smtClean="0"/>
              <a:t>Step 5 – If only one brand or service provider is proven, is there more than 1 vendor who sells the good or service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08FE0-BF87-4610-9D97-42DE790C955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7249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dirty="0" smtClean="0"/>
              <a:t>Must be approved by Purchasing In Advance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 smtClean="0"/>
              <a:t>Purchasing must maintain records for sole source procurements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 smtClean="0"/>
              <a:t>Purchases of $5,000.00 or more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100" dirty="0" smtClean="0"/>
              <a:t>Submit DPO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100" dirty="0" smtClean="0"/>
              <a:t>Submit Sole Source Justification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 smtClean="0"/>
              <a:t>If an exempt category (see top box of PD-14) vendor is </a:t>
            </a:r>
            <a:r>
              <a:rPr lang="en-US" altLang="en-US" sz="2600" i="1" dirty="0" smtClean="0"/>
              <a:t>always</a:t>
            </a:r>
            <a:r>
              <a:rPr lang="en-US" altLang="en-US" sz="2600" dirty="0" smtClean="0"/>
              <a:t> a sole source, State requirement; identify as exempt and sign form.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08FE0-BF87-4610-9D97-42DE790C955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087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40443"/>
            <a:ext cx="2057400" cy="40541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0443"/>
            <a:ext cx="6019800" cy="382824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7587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8891"/>
            <a:ext cx="4040188" cy="7025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92884"/>
            <a:ext cx="4040188" cy="26017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08891"/>
            <a:ext cx="4041775" cy="7025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992884"/>
            <a:ext cx="4041775" cy="26017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67465"/>
            <a:ext cx="5111750" cy="402715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1903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116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72495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Trebuchet MS"/>
              </a:defRPr>
            </a:lvl1pPr>
          </a:lstStyle>
          <a:p>
            <a:fld id="{68C2560D-EC28-3B41-86E8-18F1CE0113B4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91199" y="4368686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2780" y="4767263"/>
            <a:ext cx="8440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latin typeface="Trebuchet MS"/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Trebuchet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Trebuchet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Trebuchet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Trebuchet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rebuchet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Trebuchet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ubillings.edu/boffice/forms.ht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ubillings.edu/boffice/rental_car.htm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ntana.edu/policy/international_travel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subillings.edu/boffice/travel.htm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mt.gov/epass/Authn/selectIDP.html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BUSINESS</a:t>
            </a:r>
            <a:r>
              <a:rPr lang="en-US" dirty="0">
                <a:solidFill>
                  <a:srgbClr val="0066CC"/>
                </a:solidFill>
              </a:rPr>
              <a:t> </a:t>
            </a:r>
            <a:r>
              <a:rPr lang="en-US" dirty="0"/>
              <a:t>SERVICES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274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128" y="182447"/>
            <a:ext cx="8229600" cy="857250"/>
          </a:xfrm>
        </p:spPr>
        <p:txBody>
          <a:bodyPr/>
          <a:lstStyle/>
          <a:p>
            <a:pPr algn="l"/>
            <a:r>
              <a:rPr lang="en-US" dirty="0" smtClean="0"/>
              <a:t>Purchasing Cards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COSTCO </a:t>
            </a:r>
          </a:p>
          <a:p>
            <a:pPr lvl="1"/>
            <a:r>
              <a:rPr lang="en-US" dirty="0" smtClean="0"/>
              <a:t>Only University Accounts may be used. </a:t>
            </a:r>
          </a:p>
          <a:p>
            <a:pPr lvl="1"/>
            <a:r>
              <a:rPr lang="en-US" dirty="0" smtClean="0"/>
              <a:t>University </a:t>
            </a:r>
            <a:r>
              <a:rPr lang="en-US" dirty="0" err="1" smtClean="0"/>
              <a:t>Pcard</a:t>
            </a:r>
            <a:r>
              <a:rPr lang="en-US" dirty="0" smtClean="0"/>
              <a:t> is accepted. 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Airline Purchases Required	</a:t>
            </a:r>
          </a:p>
        </p:txBody>
      </p:sp>
    </p:spTree>
    <p:extLst>
      <p:ext uri="{BB962C8B-B14F-4D97-AF65-F5344CB8AC3E}">
        <p14:creationId xmlns:p14="http://schemas.microsoft.com/office/powerpoint/2010/main" val="165296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21487"/>
            <a:ext cx="8229600" cy="857250"/>
          </a:xfrm>
        </p:spPr>
        <p:txBody>
          <a:bodyPr/>
          <a:lstStyle/>
          <a:p>
            <a:pPr algn="l"/>
            <a:r>
              <a:rPr lang="en-US" dirty="0" smtClean="0"/>
              <a:t>Travel Updates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Airline Purchases</a:t>
            </a:r>
          </a:p>
          <a:p>
            <a:r>
              <a:rPr lang="en-US" dirty="0" smtClean="0"/>
              <a:t>Travel Forms</a:t>
            </a:r>
          </a:p>
          <a:p>
            <a:r>
              <a:rPr lang="en-US" dirty="0" smtClean="0"/>
              <a:t>Hotel Rates</a:t>
            </a:r>
          </a:p>
          <a:p>
            <a:r>
              <a:rPr lang="en-US" dirty="0" smtClean="0"/>
              <a:t>Rental Cars </a:t>
            </a:r>
          </a:p>
          <a:p>
            <a:r>
              <a:rPr lang="en-US" dirty="0" smtClean="0"/>
              <a:t>Foreign Travel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654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26777" t="23601" r="39015" b="3354"/>
          <a:stretch/>
        </p:blipFill>
        <p:spPr>
          <a:xfrm>
            <a:off x="4952168" y="51670"/>
            <a:ext cx="3966364" cy="509183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l="28314" t="22834" r="41105" b="2313"/>
          <a:stretch/>
        </p:blipFill>
        <p:spPr>
          <a:xfrm>
            <a:off x="489046" y="51670"/>
            <a:ext cx="3536689" cy="5237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877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8900"/>
            <a:ext cx="8229600" cy="857250"/>
          </a:xfrm>
        </p:spPr>
        <p:txBody>
          <a:bodyPr/>
          <a:lstStyle/>
          <a:p>
            <a:pPr algn="l"/>
            <a:r>
              <a:rPr lang="en-US" dirty="0" smtClean="0"/>
              <a:t>ACH Deposit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Reimbursement through Accounts Payable, Including Travel.</a:t>
            </a:r>
          </a:p>
          <a:p>
            <a:endParaRPr lang="en-US" dirty="0"/>
          </a:p>
          <a:p>
            <a:r>
              <a:rPr lang="en-US" dirty="0" smtClean="0"/>
              <a:t>Business Services </a:t>
            </a:r>
            <a:r>
              <a:rPr lang="en-US" dirty="0" smtClean="0">
                <a:hlinkClick r:id="rId3"/>
              </a:rPr>
              <a:t>Forms</a:t>
            </a:r>
            <a:r>
              <a:rPr lang="en-US" dirty="0" smtClean="0"/>
              <a:t> site.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29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New Hotel Rates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Hotel </a:t>
            </a:r>
            <a:r>
              <a:rPr lang="en-US" dirty="0" smtClean="0"/>
              <a:t>(Most State </a:t>
            </a:r>
            <a:r>
              <a:rPr lang="en-US" dirty="0"/>
              <a:t>Hotels will waive taxes with the University TIN# 81-6001642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October 1</a:t>
            </a:r>
            <a:r>
              <a:rPr lang="en-US" baseline="30000" dirty="0" smtClean="0"/>
              <a:t>st</a:t>
            </a:r>
            <a:r>
              <a:rPr lang="en-US" dirty="0" smtClean="0"/>
              <a:t>, 2016 Hotel Rate is $91</a:t>
            </a:r>
          </a:p>
          <a:p>
            <a:pPr lvl="1"/>
            <a:r>
              <a:rPr lang="en-US" dirty="0" smtClean="0"/>
              <a:t>High Cost Cities (no change)</a:t>
            </a:r>
          </a:p>
        </p:txBody>
      </p:sp>
    </p:spTree>
    <p:extLst>
      <p:ext uri="{BB962C8B-B14F-4D97-AF65-F5344CB8AC3E}">
        <p14:creationId xmlns:p14="http://schemas.microsoft.com/office/powerpoint/2010/main" val="18541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Airline Purchases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All University Travel with Airline purchases must be purchased on the University </a:t>
            </a:r>
            <a:r>
              <a:rPr lang="en-US" dirty="0" err="1" smtClean="0"/>
              <a:t>Pcard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52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Car Rentals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Online </a:t>
            </a:r>
            <a:r>
              <a:rPr lang="en-US" dirty="0"/>
              <a:t>Car Rental Reservations</a:t>
            </a:r>
            <a:endParaRPr lang="en-US" dirty="0">
              <a:hlinkClick r:id="rId3"/>
            </a:endParaRPr>
          </a:p>
          <a:p>
            <a:pPr marL="0" indent="0">
              <a:buNone/>
            </a:pPr>
            <a:endParaRPr lang="en-US" sz="2400" dirty="0" smtClean="0">
              <a:hlinkClick r:id="rId3"/>
            </a:endParaRPr>
          </a:p>
          <a:p>
            <a:pPr marL="0" indent="0">
              <a:buNone/>
            </a:pPr>
            <a:r>
              <a:rPr lang="en-US" sz="2400" dirty="0" smtClean="0">
                <a:hlinkClick r:id="rId3"/>
              </a:rPr>
              <a:t>http</a:t>
            </a:r>
            <a:r>
              <a:rPr lang="en-US" sz="2400" dirty="0">
                <a:hlinkClick r:id="rId3"/>
              </a:rPr>
              <a:t>://</a:t>
            </a:r>
            <a:r>
              <a:rPr lang="en-US" sz="2400" dirty="0" smtClean="0">
                <a:hlinkClick r:id="rId3"/>
              </a:rPr>
              <a:t>www.msubillings.edu/boffice/rental_car.htm</a:t>
            </a:r>
            <a:endParaRPr lang="en-US" sz="24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41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Foreign Travel Requirements\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As part of the Montana State University International Travel Policy, all MSU students, faculty, and staff traveling internationally that is organized, sponsored or supported by the University, must register their travel. </a:t>
            </a:r>
            <a:endParaRPr lang="en-US" sz="2400" dirty="0" smtClean="0"/>
          </a:p>
          <a:p>
            <a:endParaRPr lang="en-US" sz="2400" dirty="0"/>
          </a:p>
          <a:p>
            <a:pPr lvl="1"/>
            <a:r>
              <a:rPr lang="en-US" sz="2000" dirty="0"/>
              <a:t>To read the policy, please visit </a:t>
            </a:r>
            <a:r>
              <a:rPr lang="en-US" sz="2000" dirty="0">
                <a:hlinkClick r:id="rId3"/>
              </a:rPr>
              <a:t>http://www.montana.edu/policy/international_travel/</a:t>
            </a:r>
            <a:r>
              <a:rPr lang="en-US" sz="2000" dirty="0"/>
              <a:t>. </a:t>
            </a:r>
            <a:endParaRPr lang="en-US" sz="2000" dirty="0" smtClean="0"/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To Register your International </a:t>
            </a:r>
            <a:r>
              <a:rPr lang="en-US" sz="2000" dirty="0" smtClean="0">
                <a:hlinkClick r:id="rId4"/>
              </a:rPr>
              <a:t>Travel</a:t>
            </a:r>
            <a:r>
              <a:rPr lang="en-US" sz="2000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65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err="1" smtClean="0"/>
              <a:t>eMarket</a:t>
            </a:r>
            <a:r>
              <a:rPr lang="en-US" dirty="0" smtClean="0"/>
              <a:t> is now in </a:t>
            </a:r>
            <a:r>
              <a:rPr lang="en-US" dirty="0" err="1" smtClean="0"/>
              <a:t>eMACS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Online ordering </a:t>
            </a:r>
            <a:endParaRPr lang="en-US" dirty="0"/>
          </a:p>
          <a:p>
            <a:r>
              <a:rPr lang="en-US" dirty="0" smtClean="0"/>
              <a:t>Fast shipping</a:t>
            </a:r>
          </a:p>
          <a:p>
            <a:r>
              <a:rPr lang="en-US" dirty="0" smtClean="0"/>
              <a:t>Saves Money</a:t>
            </a:r>
          </a:p>
          <a:p>
            <a:endParaRPr lang="en-US" dirty="0" smtClean="0"/>
          </a:p>
          <a:p>
            <a:r>
              <a:rPr lang="en-US" sz="2400" dirty="0">
                <a:hlinkClick r:id="rId3"/>
              </a:rPr>
              <a:t>https://</a:t>
            </a:r>
            <a:r>
              <a:rPr lang="en-US" sz="2400" dirty="0" smtClean="0">
                <a:hlinkClick r:id="rId3"/>
              </a:rPr>
              <a:t>app.mt.gov/epass/Authn/selectIDP.html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539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040"/>
            <a:ext cx="8229600" cy="247275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Barb Shafer 657-1710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Jill Brown 657-2151</a:t>
            </a:r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980351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200" dirty="0">
                <a:latin typeface="David" panose="020E0502060401010101" pitchFamily="34" charset="-79"/>
                <a:cs typeface="David" panose="020E0502060401010101" pitchFamily="34" charset="-79"/>
              </a:rPr>
              <a:t>Student Accounts/Cashier</a:t>
            </a:r>
          </a:p>
          <a:p>
            <a:pPr lvl="1"/>
            <a:r>
              <a:rPr lang="en-US" sz="1900" dirty="0">
                <a:latin typeface="David" panose="020E0502060401010101" pitchFamily="34" charset="-79"/>
                <a:cs typeface="David" panose="020E0502060401010101" pitchFamily="34" charset="-79"/>
              </a:rPr>
              <a:t>Mike Morgan  657-1711</a:t>
            </a:r>
          </a:p>
          <a:p>
            <a:pPr lvl="1"/>
            <a:r>
              <a:rPr lang="en-US" sz="1900" dirty="0">
                <a:latin typeface="David" panose="020E0502060401010101" pitchFamily="34" charset="-79"/>
                <a:cs typeface="David" panose="020E0502060401010101" pitchFamily="34" charset="-79"/>
              </a:rPr>
              <a:t>Treva Nemeth  657-1707</a:t>
            </a:r>
          </a:p>
          <a:p>
            <a:pPr lvl="1"/>
            <a:r>
              <a:rPr lang="en-US" sz="1900" dirty="0">
                <a:latin typeface="David" panose="020E0502060401010101" pitchFamily="34" charset="-79"/>
                <a:cs typeface="David" panose="020E0502060401010101" pitchFamily="34" charset="-79"/>
              </a:rPr>
              <a:t>Frankie Malmstrom  657-2140</a:t>
            </a:r>
          </a:p>
          <a:p>
            <a:pPr lvl="1"/>
            <a:r>
              <a:rPr lang="en-US" sz="1900" dirty="0">
                <a:latin typeface="David" panose="020E0502060401010101" pitchFamily="34" charset="-79"/>
                <a:cs typeface="David" panose="020E0502060401010101" pitchFamily="34" charset="-79"/>
              </a:rPr>
              <a:t>Carla Tilton  657-1709</a:t>
            </a:r>
          </a:p>
          <a:p>
            <a:pPr marL="457200" lvl="1" indent="0">
              <a:buNone/>
            </a:pPr>
            <a:endParaRPr lang="en-US" sz="19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en-US" sz="2200" dirty="0">
                <a:latin typeface="David" panose="020E0502060401010101" pitchFamily="34" charset="-79"/>
                <a:cs typeface="David" panose="020E0502060401010101" pitchFamily="34" charset="-79"/>
              </a:rPr>
              <a:t>System Analyst</a:t>
            </a:r>
          </a:p>
          <a:p>
            <a:pPr lvl="1"/>
            <a:r>
              <a:rPr lang="en-US" sz="1900" dirty="0">
                <a:latin typeface="David" panose="020E0502060401010101" pitchFamily="34" charset="-79"/>
                <a:cs typeface="David" panose="020E0502060401010101" pitchFamily="34" charset="-79"/>
              </a:rPr>
              <a:t>Connie Rohrdanz  657-2138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David" panose="020E0502060401010101" pitchFamily="34" charset="-79"/>
                <a:cs typeface="David" panose="020E0502060401010101" pitchFamily="34" charset="-79"/>
              </a:rPr>
              <a:t>Account Payable/Travel</a:t>
            </a:r>
          </a:p>
          <a:p>
            <a:pPr lvl="1"/>
            <a:r>
              <a:rPr lang="en-US" sz="1800" dirty="0">
                <a:latin typeface="David" panose="020E0502060401010101" pitchFamily="34" charset="-79"/>
                <a:cs typeface="David" panose="020E0502060401010101" pitchFamily="34" charset="-79"/>
              </a:rPr>
              <a:t>Jill Brown  657-2151</a:t>
            </a:r>
          </a:p>
          <a:p>
            <a:pPr lvl="1"/>
            <a:r>
              <a:rPr lang="en-US" sz="1800" dirty="0">
                <a:latin typeface="David" panose="020E0502060401010101" pitchFamily="34" charset="-79"/>
                <a:cs typeface="David" panose="020E0502060401010101" pitchFamily="34" charset="-79"/>
              </a:rPr>
              <a:t>Valerie Dekker 657-2301</a:t>
            </a:r>
          </a:p>
          <a:p>
            <a:pPr lvl="1"/>
            <a:r>
              <a:rPr lang="en-US" sz="1800" dirty="0">
                <a:latin typeface="David" panose="020E0502060401010101" pitchFamily="34" charset="-79"/>
                <a:cs typeface="David" panose="020E0502060401010101" pitchFamily="34" charset="-79"/>
              </a:rPr>
              <a:t>Tami Eller  657-1706</a:t>
            </a:r>
          </a:p>
          <a:p>
            <a:pPr lvl="1"/>
            <a:r>
              <a:rPr lang="en-US" sz="1800" dirty="0">
                <a:latin typeface="David" panose="020E0502060401010101" pitchFamily="34" charset="-79"/>
                <a:cs typeface="David" panose="020E0502060401010101" pitchFamily="34" charset="-79"/>
              </a:rPr>
              <a:t>JoAnn Rhodes  657-1683</a:t>
            </a:r>
          </a:p>
          <a:p>
            <a:r>
              <a:rPr lang="en-US" sz="2000" dirty="0">
                <a:latin typeface="David" panose="020E0502060401010101" pitchFamily="34" charset="-79"/>
                <a:cs typeface="David" panose="020E0502060401010101" pitchFamily="34" charset="-79"/>
              </a:rPr>
              <a:t>Mailroom/Print Shop</a:t>
            </a:r>
          </a:p>
          <a:p>
            <a:pPr lvl="1"/>
            <a:r>
              <a:rPr lang="en-US" sz="1800" dirty="0">
                <a:latin typeface="David" panose="020E0502060401010101" pitchFamily="34" charset="-79"/>
                <a:cs typeface="David" panose="020E0502060401010101" pitchFamily="34" charset="-79"/>
              </a:rPr>
              <a:t>Barb House  657-2330</a:t>
            </a:r>
          </a:p>
          <a:p>
            <a:pPr lvl="1"/>
            <a:r>
              <a:rPr lang="en-US" sz="1800" dirty="0">
                <a:latin typeface="David" panose="020E0502060401010101" pitchFamily="34" charset="-79"/>
                <a:cs typeface="David" panose="020E0502060401010101" pitchFamily="34" charset="-79"/>
              </a:rPr>
              <a:t>Kris Douglas 657-2241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08112" y="4121535"/>
            <a:ext cx="340633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900" dirty="0">
                <a:latin typeface="David" panose="020E0502060401010101" pitchFamily="34" charset="-79"/>
                <a:cs typeface="David" panose="020E0502060401010101" pitchFamily="34" charset="-79"/>
              </a:rPr>
              <a:t>Barb Shafer Director  657-1710</a:t>
            </a:r>
          </a:p>
        </p:txBody>
      </p:sp>
    </p:spTree>
    <p:extLst>
      <p:ext uri="{BB962C8B-B14F-4D97-AF65-F5344CB8AC3E}">
        <p14:creationId xmlns:p14="http://schemas.microsoft.com/office/powerpoint/2010/main" val="3881485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28750" y="116153"/>
            <a:ext cx="8229600" cy="857250"/>
          </a:xfrm>
        </p:spPr>
        <p:txBody>
          <a:bodyPr/>
          <a:lstStyle/>
          <a:p>
            <a:r>
              <a:rPr lang="en-US" dirty="0" smtClean="0"/>
              <a:t>Purchasing Department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330" y="973403"/>
            <a:ext cx="8572500" cy="334338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Clr>
                <a:srgbClr val="003399"/>
              </a:buClr>
              <a:buNone/>
            </a:pPr>
            <a:r>
              <a:rPr lang="en-US" altLang="en-US" sz="2800" b="1" dirty="0"/>
              <a:t>Responsibilities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 altLang="en-US" sz="2000" b="1" dirty="0">
                <a:solidFill>
                  <a:srgbClr val="003399"/>
                </a:solidFill>
              </a:rPr>
              <a:t>Oversee all purchasing functions for </a:t>
            </a:r>
            <a:r>
              <a:rPr lang="en-US" altLang="en-US" sz="2000" b="1" dirty="0" smtClean="0">
                <a:solidFill>
                  <a:srgbClr val="003399"/>
                </a:solidFill>
              </a:rPr>
              <a:t>MSU Billings</a:t>
            </a:r>
            <a:endParaRPr lang="en-US" altLang="en-US" sz="2000" b="1" dirty="0">
              <a:solidFill>
                <a:srgbClr val="003399"/>
              </a:solidFill>
            </a:endParaRPr>
          </a:p>
          <a:p>
            <a:pPr lvl="2">
              <a:lnSpc>
                <a:spcPct val="90000"/>
              </a:lnSpc>
              <a:spcBef>
                <a:spcPct val="30000"/>
              </a:spcBef>
            </a:pPr>
            <a:r>
              <a:rPr lang="en-US" altLang="en-US" b="1" dirty="0">
                <a:solidFill>
                  <a:srgbClr val="003399"/>
                </a:solidFill>
              </a:rPr>
              <a:t>Plan and Develop Purchasing Strategies</a:t>
            </a:r>
          </a:p>
          <a:p>
            <a:pPr lvl="2">
              <a:lnSpc>
                <a:spcPct val="90000"/>
              </a:lnSpc>
              <a:spcBef>
                <a:spcPct val="30000"/>
              </a:spcBef>
            </a:pPr>
            <a:r>
              <a:rPr lang="en-US" altLang="en-US" b="1" dirty="0">
                <a:solidFill>
                  <a:srgbClr val="003399"/>
                </a:solidFill>
              </a:rPr>
              <a:t>Assist with all purchases as needed</a:t>
            </a:r>
          </a:p>
          <a:p>
            <a:pPr lvl="2">
              <a:lnSpc>
                <a:spcPct val="90000"/>
              </a:lnSpc>
              <a:spcBef>
                <a:spcPct val="30000"/>
              </a:spcBef>
            </a:pPr>
            <a:r>
              <a:rPr lang="en-US" altLang="en-US" b="1" dirty="0">
                <a:solidFill>
                  <a:srgbClr val="003399"/>
                </a:solidFill>
              </a:rPr>
              <a:t>Issue </a:t>
            </a:r>
            <a:r>
              <a:rPr lang="en-US" altLang="en-US" b="1" dirty="0" smtClean="0">
                <a:solidFill>
                  <a:srgbClr val="003399"/>
                </a:solidFill>
              </a:rPr>
              <a:t>Informal and Formal </a:t>
            </a:r>
            <a:r>
              <a:rPr lang="en-US" altLang="en-US" b="1" dirty="0">
                <a:solidFill>
                  <a:srgbClr val="003399"/>
                </a:solidFill>
              </a:rPr>
              <a:t>Solicitations </a:t>
            </a:r>
          </a:p>
          <a:p>
            <a:pPr lvl="3">
              <a:lnSpc>
                <a:spcPct val="90000"/>
              </a:lnSpc>
              <a:spcBef>
                <a:spcPct val="30000"/>
              </a:spcBef>
            </a:pPr>
            <a:r>
              <a:rPr lang="en-US" altLang="en-US" b="1" dirty="0" smtClean="0">
                <a:solidFill>
                  <a:srgbClr val="003399"/>
                </a:solidFill>
              </a:rPr>
              <a:t>Limited Solicitations, IFBs </a:t>
            </a:r>
            <a:r>
              <a:rPr lang="en-US" altLang="en-US" b="1" dirty="0">
                <a:solidFill>
                  <a:srgbClr val="003399"/>
                </a:solidFill>
              </a:rPr>
              <a:t>and </a:t>
            </a:r>
            <a:r>
              <a:rPr lang="en-US" altLang="en-US" b="1" dirty="0" smtClean="0">
                <a:solidFill>
                  <a:srgbClr val="003399"/>
                </a:solidFill>
              </a:rPr>
              <a:t>RFPs </a:t>
            </a:r>
            <a:endParaRPr lang="en-US" altLang="en-US" b="1" dirty="0">
              <a:solidFill>
                <a:srgbClr val="003399"/>
              </a:solidFill>
            </a:endParaRPr>
          </a:p>
          <a:p>
            <a:pPr lvl="2">
              <a:lnSpc>
                <a:spcPct val="90000"/>
              </a:lnSpc>
              <a:spcBef>
                <a:spcPct val="30000"/>
              </a:spcBef>
            </a:pPr>
            <a:r>
              <a:rPr lang="en-US" altLang="en-US" b="1" dirty="0">
                <a:solidFill>
                  <a:srgbClr val="003399"/>
                </a:solidFill>
              </a:rPr>
              <a:t>Prepare/Assist and Award Contracts </a:t>
            </a:r>
          </a:p>
          <a:p>
            <a:pPr lvl="3">
              <a:lnSpc>
                <a:spcPct val="90000"/>
              </a:lnSpc>
              <a:spcBef>
                <a:spcPct val="30000"/>
              </a:spcBef>
              <a:buNone/>
            </a:pPr>
            <a:r>
              <a:rPr lang="en-US" altLang="en-US" b="1" dirty="0">
                <a:solidFill>
                  <a:srgbClr val="003399"/>
                </a:solidFill>
              </a:rPr>
              <a:t>(POs and Contracts)</a:t>
            </a:r>
          </a:p>
          <a:p>
            <a:pPr lvl="2">
              <a:lnSpc>
                <a:spcPct val="90000"/>
              </a:lnSpc>
              <a:spcBef>
                <a:spcPct val="30000"/>
              </a:spcBef>
            </a:pPr>
            <a:r>
              <a:rPr lang="en-US" altLang="en-US" b="1" dirty="0">
                <a:solidFill>
                  <a:srgbClr val="003399"/>
                </a:solidFill>
              </a:rPr>
              <a:t>Post-Award Contract Administration</a:t>
            </a:r>
          </a:p>
          <a:p>
            <a:pPr lvl="2">
              <a:lnSpc>
                <a:spcPct val="90000"/>
              </a:lnSpc>
              <a:spcBef>
                <a:spcPct val="30000"/>
              </a:spcBef>
            </a:pPr>
            <a:r>
              <a:rPr lang="en-US" altLang="en-US" b="1" dirty="0">
                <a:solidFill>
                  <a:srgbClr val="003399"/>
                </a:solidFill>
              </a:rPr>
              <a:t>Compliance with State Procurement Laws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388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" y="81863"/>
            <a:ext cx="8229600" cy="857250"/>
          </a:xfrm>
        </p:spPr>
        <p:txBody>
          <a:bodyPr/>
          <a:lstStyle/>
          <a:p>
            <a:pPr algn="l"/>
            <a:r>
              <a:rPr lang="en-US" dirty="0" smtClean="0"/>
              <a:t>Delegated Authority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6732341"/>
              </p:ext>
            </p:extLst>
          </p:nvPr>
        </p:nvGraphicFramePr>
        <p:xfrm>
          <a:off x="457200" y="1200150"/>
          <a:ext cx="8229600" cy="3116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78239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" y="150443"/>
            <a:ext cx="8229600" cy="857250"/>
          </a:xfrm>
        </p:spPr>
        <p:txBody>
          <a:bodyPr/>
          <a:lstStyle/>
          <a:p>
            <a:pPr algn="l"/>
            <a:r>
              <a:rPr lang="en-US" dirty="0" smtClean="0"/>
              <a:t>Total Contract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7693"/>
            <a:ext cx="8229600" cy="3309098"/>
          </a:xfrm>
        </p:spPr>
        <p:txBody>
          <a:bodyPr>
            <a:normAutofit fontScale="92500" lnSpcReduction="10000"/>
          </a:bodyPr>
          <a:lstStyle/>
          <a:p>
            <a:pPr marL="552450" indent="-552450">
              <a:lnSpc>
                <a:spcPct val="80000"/>
              </a:lnSpc>
              <a:buNone/>
            </a:pPr>
            <a:r>
              <a:rPr lang="en-US" altLang="en-US" sz="2400" b="1" dirty="0">
                <a:solidFill>
                  <a:srgbClr val="219797"/>
                </a:solidFill>
              </a:rPr>
              <a:t>What is Total Contract Value (TCV)?</a:t>
            </a:r>
            <a:r>
              <a:rPr lang="en-US" altLang="en-US" sz="2000" dirty="0"/>
              <a:t> </a:t>
            </a:r>
            <a:r>
              <a:rPr lang="en-US" altLang="en-US" sz="2000" b="1" dirty="0">
                <a:solidFill>
                  <a:srgbClr val="003399"/>
                </a:solidFill>
              </a:rPr>
              <a:t>	</a:t>
            </a:r>
          </a:p>
          <a:p>
            <a:pPr marL="552450" indent="-552450">
              <a:lnSpc>
                <a:spcPct val="80000"/>
              </a:lnSpc>
              <a:buNone/>
            </a:pPr>
            <a:r>
              <a:rPr lang="en-US" altLang="en-US" sz="2000" b="1" dirty="0">
                <a:solidFill>
                  <a:srgbClr val="003399"/>
                </a:solidFill>
              </a:rPr>
              <a:t>	TCV is defined as the initial contract period, plus renewals</a:t>
            </a:r>
          </a:p>
          <a:p>
            <a:pPr marL="1333500" lvl="2" indent="-419100">
              <a:lnSpc>
                <a:spcPct val="80000"/>
              </a:lnSpc>
            </a:pPr>
            <a:r>
              <a:rPr lang="en-US" altLang="en-US" sz="2100" b="1" dirty="0">
                <a:solidFill>
                  <a:srgbClr val="003399"/>
                </a:solidFill>
              </a:rPr>
              <a:t>Options to buy additional quantities</a:t>
            </a:r>
          </a:p>
          <a:p>
            <a:pPr marL="1333500" lvl="2" indent="-419100">
              <a:lnSpc>
                <a:spcPct val="80000"/>
              </a:lnSpc>
            </a:pPr>
            <a:r>
              <a:rPr lang="en-US" altLang="en-US" sz="2100" b="1" dirty="0">
                <a:solidFill>
                  <a:srgbClr val="003399"/>
                </a:solidFill>
              </a:rPr>
              <a:t>Options to obtain additional services</a:t>
            </a:r>
          </a:p>
          <a:p>
            <a:pPr marL="1333500" lvl="2" indent="-419100">
              <a:lnSpc>
                <a:spcPct val="80000"/>
              </a:lnSpc>
            </a:pPr>
            <a:r>
              <a:rPr lang="en-US" altLang="en-US" sz="2100" b="1" dirty="0">
                <a:solidFill>
                  <a:srgbClr val="003399"/>
                </a:solidFill>
              </a:rPr>
              <a:t>Options to extend contract term</a:t>
            </a:r>
            <a:br>
              <a:rPr lang="en-US" altLang="en-US" sz="2100" b="1" dirty="0">
                <a:solidFill>
                  <a:srgbClr val="003399"/>
                </a:solidFill>
              </a:rPr>
            </a:br>
            <a:endParaRPr lang="en-US" altLang="en-US" sz="2100" b="1" dirty="0">
              <a:solidFill>
                <a:srgbClr val="003399"/>
              </a:solidFill>
            </a:endParaRPr>
          </a:p>
          <a:p>
            <a:pPr marL="552450" indent="-552450">
              <a:lnSpc>
                <a:spcPct val="80000"/>
              </a:lnSpc>
              <a:buClr>
                <a:srgbClr val="219797"/>
              </a:buClr>
              <a:buNone/>
            </a:pPr>
            <a:r>
              <a:rPr lang="en-US" altLang="en-US" sz="2400" b="1" dirty="0">
                <a:solidFill>
                  <a:srgbClr val="219797"/>
                </a:solidFill>
              </a:rPr>
              <a:t>Calculating TCV</a:t>
            </a:r>
          </a:p>
          <a:p>
            <a:pPr marL="933450" lvl="1" indent="-476250">
              <a:lnSpc>
                <a:spcPct val="80000"/>
              </a:lnSpc>
              <a:buSzPct val="60000"/>
              <a:buFont typeface="Wingdings" panose="05000000000000000000" pitchFamily="2" charset="2"/>
              <a:buAutoNum type="arabicPeriod"/>
            </a:pPr>
            <a:r>
              <a:rPr lang="en-US" altLang="en-US" sz="2000" b="1" dirty="0">
                <a:solidFill>
                  <a:srgbClr val="003399"/>
                </a:solidFill>
              </a:rPr>
              <a:t>Estimate the value of the initial purchase or service </a:t>
            </a:r>
            <a:r>
              <a:rPr lang="en-US" altLang="en-US" sz="2000" b="1" u="sng" dirty="0">
                <a:solidFill>
                  <a:srgbClr val="003399"/>
                </a:solidFill>
              </a:rPr>
              <a:t>incoming</a:t>
            </a:r>
            <a:r>
              <a:rPr lang="en-US" altLang="en-US" sz="2000" b="1" dirty="0">
                <a:solidFill>
                  <a:srgbClr val="003399"/>
                </a:solidFill>
              </a:rPr>
              <a:t> to MSU Billings</a:t>
            </a:r>
          </a:p>
          <a:p>
            <a:pPr marL="933450" lvl="1" indent="-476250">
              <a:lnSpc>
                <a:spcPct val="80000"/>
              </a:lnSpc>
              <a:buSzPct val="60000"/>
              <a:buFont typeface="Wingdings" panose="05000000000000000000" pitchFamily="2" charset="2"/>
              <a:buAutoNum type="arabicPeriod"/>
            </a:pPr>
            <a:r>
              <a:rPr lang="en-US" altLang="en-US" sz="2000" b="1" dirty="0">
                <a:solidFill>
                  <a:srgbClr val="003399"/>
                </a:solidFill>
              </a:rPr>
              <a:t>Estimate the value of the </a:t>
            </a:r>
            <a:r>
              <a:rPr lang="en-US" altLang="en-US" sz="2000" b="1" u="sng" dirty="0">
                <a:solidFill>
                  <a:srgbClr val="003399"/>
                </a:solidFill>
              </a:rPr>
              <a:t>cost </a:t>
            </a:r>
            <a:r>
              <a:rPr lang="en-US" altLang="en-US" sz="2000" b="1" dirty="0">
                <a:solidFill>
                  <a:srgbClr val="003399"/>
                </a:solidFill>
              </a:rPr>
              <a:t>of all options that will be included in the contract </a:t>
            </a:r>
          </a:p>
          <a:p>
            <a:pPr marL="933450" lvl="1" indent="-476250">
              <a:lnSpc>
                <a:spcPct val="80000"/>
              </a:lnSpc>
              <a:buSzPct val="60000"/>
              <a:buFont typeface="Wingdings" panose="05000000000000000000" pitchFamily="2" charset="2"/>
              <a:buAutoNum type="arabicPeriod"/>
            </a:pPr>
            <a:r>
              <a:rPr lang="en-US" altLang="en-US" sz="2000" b="1" dirty="0">
                <a:solidFill>
                  <a:srgbClr val="003399"/>
                </a:solidFill>
              </a:rPr>
              <a:t>Add numbers together for “TCV”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547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125731"/>
            <a:ext cx="8229600" cy="857250"/>
          </a:xfrm>
        </p:spPr>
        <p:txBody>
          <a:bodyPr/>
          <a:lstStyle/>
          <a:p>
            <a:pPr algn="l"/>
            <a:r>
              <a:rPr lang="en-US" dirty="0" smtClean="0"/>
              <a:t>Term 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WSCA/NASPO</a:t>
            </a:r>
            <a:endParaRPr lang="en-US" dirty="0" smtClean="0"/>
          </a:p>
          <a:p>
            <a:r>
              <a:rPr lang="en-US" dirty="0" smtClean="0"/>
              <a:t>E &amp; I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816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Purchasing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Purchasing Card</a:t>
            </a:r>
          </a:p>
          <a:p>
            <a:r>
              <a:rPr lang="en-US" dirty="0" smtClean="0"/>
              <a:t>Limited Solicitation</a:t>
            </a:r>
          </a:p>
          <a:p>
            <a:r>
              <a:rPr lang="en-US" dirty="0" smtClean="0"/>
              <a:t>IFB  </a:t>
            </a:r>
          </a:p>
          <a:p>
            <a:r>
              <a:rPr lang="en-US" dirty="0" smtClean="0"/>
              <a:t>RFP	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085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112" y="150825"/>
            <a:ext cx="8229600" cy="857250"/>
          </a:xfrm>
        </p:spPr>
        <p:txBody>
          <a:bodyPr/>
          <a:lstStyle/>
          <a:p>
            <a:pPr algn="l"/>
            <a:r>
              <a:rPr lang="en-US" dirty="0" smtClean="0"/>
              <a:t>Sole Brand/Source Justifications</a:t>
            </a:r>
            <a:endParaRPr lang="en-US" dirty="0"/>
          </a:p>
        </p:txBody>
      </p:sp>
      <p:sp>
        <p:nvSpPr>
          <p:cNvPr id="37" name="Text Box 10"/>
          <p:cNvSpPr txBox="1">
            <a:spLocks noChangeArrowheads="1"/>
          </p:cNvSpPr>
          <p:nvPr/>
        </p:nvSpPr>
        <p:spPr bwMode="auto">
          <a:xfrm>
            <a:off x="444579" y="2058866"/>
            <a:ext cx="11430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" dirty="0">
                <a:ea typeface="Calibri" panose="020F0502020204030204" pitchFamily="34" charset="0"/>
                <a:cs typeface="Times New Roman" panose="02020603050405020304" pitchFamily="18" charset="0"/>
              </a:rPr>
              <a:t>Requirements</a:t>
            </a:r>
            <a:endParaRPr lang="en-US" alt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Text Box 1"/>
          <p:cNvSpPr txBox="1">
            <a:spLocks noChangeArrowheads="1"/>
          </p:cNvSpPr>
          <p:nvPr/>
        </p:nvSpPr>
        <p:spPr bwMode="auto">
          <a:xfrm>
            <a:off x="2108777" y="1147538"/>
            <a:ext cx="130175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100" dirty="0">
                <a:ea typeface="Calibri" panose="020F0502020204030204" pitchFamily="34" charset="0"/>
                <a:cs typeface="Times New Roman" panose="02020603050405020304" pitchFamily="18" charset="0"/>
              </a:rPr>
              <a:t>Non-brand or</a:t>
            </a:r>
          </a:p>
          <a:p>
            <a:pPr algn="ctr"/>
            <a:r>
              <a:rPr lang="en-US" altLang="en-US" sz="1100" dirty="0">
                <a:ea typeface="Calibri" panose="020F0502020204030204" pitchFamily="34" charset="0"/>
                <a:cs typeface="Times New Roman" panose="02020603050405020304" pitchFamily="18" charset="0"/>
              </a:rPr>
              <a:t>equivalent services</a:t>
            </a:r>
            <a:endParaRPr lang="en-US" alt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 Box 11"/>
          <p:cNvSpPr txBox="1">
            <a:spLocks noChangeArrowheads="1"/>
          </p:cNvSpPr>
          <p:nvPr/>
        </p:nvSpPr>
        <p:spPr bwMode="auto">
          <a:xfrm>
            <a:off x="2133400" y="2068491"/>
            <a:ext cx="12192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t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altLang="en-US" sz="1100" dirty="0">
                <a:ea typeface="Calibri" panose="020F0502020204030204" pitchFamily="34" charset="0"/>
                <a:cs typeface="Times New Roman" panose="02020603050405020304" pitchFamily="18" charset="0"/>
              </a:rPr>
              <a:t>Listed in Grant</a:t>
            </a:r>
            <a:endParaRPr lang="en-US" alt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Text Box 5"/>
          <p:cNvSpPr txBox="1">
            <a:spLocks noChangeArrowheads="1"/>
          </p:cNvSpPr>
          <p:nvPr/>
        </p:nvSpPr>
        <p:spPr bwMode="auto">
          <a:xfrm>
            <a:off x="2092125" y="3188986"/>
            <a:ext cx="1301750" cy="488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100" dirty="0">
                <a:ea typeface="Calibri" panose="020F0502020204030204" pitchFamily="34" charset="0"/>
                <a:cs typeface="Times New Roman" panose="02020603050405020304" pitchFamily="18" charset="0"/>
              </a:rPr>
              <a:t>Brand Justification</a:t>
            </a:r>
            <a:endParaRPr lang="en-US" alt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Text Box 2"/>
          <p:cNvSpPr txBox="1">
            <a:spLocks noChangeArrowheads="1"/>
          </p:cNvSpPr>
          <p:nvPr/>
        </p:nvSpPr>
        <p:spPr bwMode="auto">
          <a:xfrm>
            <a:off x="4446985" y="1082412"/>
            <a:ext cx="1220788" cy="4651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100" dirty="0">
                <a:ea typeface="Calibri" panose="020F0502020204030204" pitchFamily="34" charset="0"/>
                <a:cs typeface="Times New Roman" panose="02020603050405020304" pitchFamily="18" charset="0"/>
              </a:rPr>
              <a:t>More than one vendor could bid</a:t>
            </a:r>
            <a:endParaRPr lang="en-US" alt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7297322" y="934774"/>
            <a:ext cx="458788" cy="295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" dirty="0">
                <a:ea typeface="Calibri" panose="020F0502020204030204" pitchFamily="34" charset="0"/>
                <a:cs typeface="Times New Roman" panose="02020603050405020304" pitchFamily="18" charset="0"/>
              </a:rPr>
              <a:t>Bid</a:t>
            </a:r>
            <a:endParaRPr lang="en-US" alt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Text Box 3"/>
          <p:cNvSpPr txBox="1">
            <a:spLocks noChangeArrowheads="1"/>
          </p:cNvSpPr>
          <p:nvPr/>
        </p:nvSpPr>
        <p:spPr bwMode="auto">
          <a:xfrm>
            <a:off x="6200815" y="1449664"/>
            <a:ext cx="1014413" cy="6143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100" dirty="0">
                <a:ea typeface="Calibri" panose="020F0502020204030204" pitchFamily="34" charset="0"/>
                <a:cs typeface="Times New Roman" panose="02020603050405020304" pitchFamily="18" charset="0"/>
              </a:rPr>
              <a:t>No Bid - Sole Source Justification</a:t>
            </a:r>
            <a:endParaRPr lang="en-US" alt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Text Box 6"/>
          <p:cNvSpPr txBox="1">
            <a:spLocks noChangeArrowheads="1"/>
          </p:cNvSpPr>
          <p:nvPr/>
        </p:nvSpPr>
        <p:spPr bwMode="auto">
          <a:xfrm>
            <a:off x="5318126" y="2894492"/>
            <a:ext cx="1220787" cy="4651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100">
                <a:ea typeface="Calibri" panose="020F0502020204030204" pitchFamily="34" charset="0"/>
                <a:cs typeface="Times New Roman" panose="02020603050405020304" pitchFamily="18" charset="0"/>
              </a:rPr>
              <a:t>More than one vendor could bid</a:t>
            </a:r>
            <a:endParaRPr lang="en-US" altLang="en-US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Text Box 7"/>
          <p:cNvSpPr txBox="1">
            <a:spLocks noChangeArrowheads="1"/>
          </p:cNvSpPr>
          <p:nvPr/>
        </p:nvSpPr>
        <p:spPr bwMode="auto">
          <a:xfrm>
            <a:off x="7668261" y="2475828"/>
            <a:ext cx="458788" cy="295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" dirty="0">
                <a:ea typeface="Calibri" panose="020F0502020204030204" pitchFamily="34" charset="0"/>
                <a:cs typeface="Times New Roman" panose="02020603050405020304" pitchFamily="18" charset="0"/>
              </a:rPr>
              <a:t>Bid</a:t>
            </a:r>
            <a:endParaRPr lang="en-US" alt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Text Box 8"/>
          <p:cNvSpPr txBox="1">
            <a:spLocks noChangeArrowheads="1"/>
          </p:cNvSpPr>
          <p:nvPr/>
        </p:nvSpPr>
        <p:spPr bwMode="auto">
          <a:xfrm>
            <a:off x="7279958" y="3443526"/>
            <a:ext cx="1014412" cy="6143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100" dirty="0">
                <a:ea typeface="Calibri" panose="020F0502020204030204" pitchFamily="34" charset="0"/>
                <a:cs typeface="Times New Roman" panose="02020603050405020304" pitchFamily="18" charset="0"/>
              </a:rPr>
              <a:t>No Bid - Sole Source Justification</a:t>
            </a:r>
            <a:endParaRPr lang="en-US" alt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4808458" y="3878738"/>
            <a:ext cx="458787" cy="295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" dirty="0">
                <a:ea typeface="Calibri" panose="020F0502020204030204" pitchFamily="34" charset="0"/>
                <a:cs typeface="Times New Roman" panose="02020603050405020304" pitchFamily="18" charset="0"/>
              </a:rPr>
              <a:t>Bid</a:t>
            </a:r>
            <a:endParaRPr lang="en-US" alt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8" name="Text Box 22"/>
          <p:cNvSpPr txBox="1">
            <a:spLocks noChangeArrowheads="1"/>
          </p:cNvSpPr>
          <p:nvPr/>
        </p:nvSpPr>
        <p:spPr bwMode="auto">
          <a:xfrm>
            <a:off x="6434199" y="930026"/>
            <a:ext cx="493712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" dirty="0">
                <a:ea typeface="Calibri" panose="020F0502020204030204" pitchFamily="34" charset="0"/>
                <a:cs typeface="Times New Roman" panose="02020603050405020304" pitchFamily="18" charset="0"/>
              </a:rPr>
              <a:t>Yes</a:t>
            </a:r>
            <a:endParaRPr lang="en-US" alt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9" name="Text Box 23"/>
          <p:cNvSpPr txBox="1">
            <a:spLocks noChangeArrowheads="1"/>
          </p:cNvSpPr>
          <p:nvPr/>
        </p:nvSpPr>
        <p:spPr bwMode="auto">
          <a:xfrm>
            <a:off x="5116513" y="2461105"/>
            <a:ext cx="55253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Yes</a:t>
            </a:r>
            <a:endParaRPr lang="en-US" alt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0" name="Text Box 24"/>
          <p:cNvSpPr txBox="1">
            <a:spLocks noChangeArrowheads="1"/>
          </p:cNvSpPr>
          <p:nvPr/>
        </p:nvSpPr>
        <p:spPr bwMode="auto">
          <a:xfrm>
            <a:off x="6960555" y="2583665"/>
            <a:ext cx="493713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" dirty="0">
                <a:ea typeface="Calibri" panose="020F0502020204030204" pitchFamily="34" charset="0"/>
                <a:cs typeface="Times New Roman" panose="02020603050405020304" pitchFamily="18" charset="0"/>
              </a:rPr>
              <a:t>Yes</a:t>
            </a:r>
            <a:endParaRPr lang="en-US" alt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1" name="Text Box 26"/>
          <p:cNvSpPr txBox="1">
            <a:spLocks noChangeArrowheads="1"/>
          </p:cNvSpPr>
          <p:nvPr/>
        </p:nvSpPr>
        <p:spPr bwMode="auto">
          <a:xfrm>
            <a:off x="3995419" y="3645469"/>
            <a:ext cx="404812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en-US" sz="1100" dirty="0"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  <a:endParaRPr lang="en-US" alt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2" name="Text Box 25"/>
          <p:cNvSpPr txBox="1">
            <a:spLocks noChangeArrowheads="1"/>
          </p:cNvSpPr>
          <p:nvPr/>
        </p:nvSpPr>
        <p:spPr bwMode="auto">
          <a:xfrm rot="10800000" flipH="1" flipV="1">
            <a:off x="6662976" y="3293141"/>
            <a:ext cx="492920" cy="638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en-US" sz="1100" dirty="0"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  <a:endParaRPr lang="en-US" alt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3" name="Text Box 27"/>
          <p:cNvSpPr txBox="1">
            <a:spLocks noChangeArrowheads="1"/>
          </p:cNvSpPr>
          <p:nvPr/>
        </p:nvSpPr>
        <p:spPr bwMode="auto">
          <a:xfrm>
            <a:off x="5646500" y="1490495"/>
            <a:ext cx="40481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  <a:endParaRPr lang="en-US" alt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4" name="Text Box 28"/>
          <p:cNvSpPr txBox="1">
            <a:spLocks noChangeArrowheads="1"/>
          </p:cNvSpPr>
          <p:nvPr/>
        </p:nvSpPr>
        <p:spPr bwMode="auto">
          <a:xfrm>
            <a:off x="109746" y="2393648"/>
            <a:ext cx="2189163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1100" dirty="0">
                <a:ea typeface="Calibri" panose="020F0502020204030204" pitchFamily="34" charset="0"/>
                <a:cs typeface="Times New Roman" panose="02020603050405020304" pitchFamily="18" charset="0"/>
              </a:rPr>
              <a:t>Non-brand Specific</a:t>
            </a:r>
          </a:p>
          <a:p>
            <a:pPr>
              <a:buFontTx/>
              <a:buChar char="•"/>
            </a:pPr>
            <a:r>
              <a:rPr lang="en-US" altLang="en-US" sz="1100" dirty="0">
                <a:ea typeface="Calibri" panose="020F0502020204030204" pitchFamily="34" charset="0"/>
                <a:cs typeface="Times New Roman" panose="02020603050405020304" pitchFamily="18" charset="0"/>
              </a:rPr>
              <a:t>Needs not Wants</a:t>
            </a:r>
          </a:p>
          <a:p>
            <a:pPr>
              <a:buFontTx/>
              <a:buChar char="•"/>
            </a:pPr>
            <a:r>
              <a:rPr lang="en-US" altLang="en-US" sz="1100" dirty="0">
                <a:ea typeface="Calibri" panose="020F0502020204030204" pitchFamily="34" charset="0"/>
                <a:cs typeface="Times New Roman" panose="02020603050405020304" pitchFamily="18" charset="0"/>
              </a:rPr>
              <a:t>Objective &amp; Measurable</a:t>
            </a:r>
            <a:endParaRPr lang="en-US" alt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6" name="Text Box 30"/>
          <p:cNvSpPr txBox="1">
            <a:spLocks noChangeArrowheads="1"/>
          </p:cNvSpPr>
          <p:nvPr/>
        </p:nvSpPr>
        <p:spPr bwMode="auto">
          <a:xfrm>
            <a:off x="4053601" y="2071052"/>
            <a:ext cx="984250" cy="395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100">
                <a:ea typeface="Calibri" panose="020F0502020204030204" pitchFamily="34" charset="0"/>
                <a:cs typeface="Times New Roman" panose="02020603050405020304" pitchFamily="18" charset="0"/>
              </a:rPr>
              <a:t>Brand Only</a:t>
            </a:r>
            <a:endParaRPr lang="en-US" altLang="en-US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8" name="Text Box 24"/>
          <p:cNvSpPr txBox="1">
            <a:spLocks noChangeArrowheads="1"/>
          </p:cNvSpPr>
          <p:nvPr/>
        </p:nvSpPr>
        <p:spPr bwMode="auto">
          <a:xfrm>
            <a:off x="3806428" y="3071708"/>
            <a:ext cx="493713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" dirty="0">
                <a:ea typeface="Calibri" panose="020F0502020204030204" pitchFamily="34" charset="0"/>
                <a:cs typeface="Times New Roman" panose="02020603050405020304" pitchFamily="18" charset="0"/>
              </a:rPr>
              <a:t>Yes</a:t>
            </a:r>
            <a:endParaRPr lang="en-US" alt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5" name="Straight Arrow Connector 74"/>
          <p:cNvCxnSpPr>
            <a:stCxn id="38" idx="3"/>
            <a:endCxn id="41" idx="1"/>
          </p:cNvCxnSpPr>
          <p:nvPr/>
        </p:nvCxnSpPr>
        <p:spPr>
          <a:xfrm flipV="1">
            <a:off x="3410527" y="1314981"/>
            <a:ext cx="1036458" cy="13735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41" idx="3"/>
            <a:endCxn id="42" idx="1"/>
          </p:cNvCxnSpPr>
          <p:nvPr/>
        </p:nvCxnSpPr>
        <p:spPr>
          <a:xfrm flipV="1">
            <a:off x="5667773" y="1082412"/>
            <a:ext cx="1629549" cy="23256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41" idx="3"/>
            <a:endCxn id="43" idx="1"/>
          </p:cNvCxnSpPr>
          <p:nvPr/>
        </p:nvCxnSpPr>
        <p:spPr>
          <a:xfrm>
            <a:off x="5667773" y="1314981"/>
            <a:ext cx="533042" cy="4418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37" idx="3"/>
            <a:endCxn id="38" idx="1"/>
          </p:cNvCxnSpPr>
          <p:nvPr/>
        </p:nvCxnSpPr>
        <p:spPr>
          <a:xfrm flipV="1">
            <a:off x="1587579" y="1452338"/>
            <a:ext cx="521198" cy="75892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37" idx="3"/>
            <a:endCxn id="39" idx="1"/>
          </p:cNvCxnSpPr>
          <p:nvPr/>
        </p:nvCxnSpPr>
        <p:spPr>
          <a:xfrm>
            <a:off x="1587579" y="2211266"/>
            <a:ext cx="545821" cy="858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37" idx="3"/>
            <a:endCxn id="40" idx="1"/>
          </p:cNvCxnSpPr>
          <p:nvPr/>
        </p:nvCxnSpPr>
        <p:spPr>
          <a:xfrm>
            <a:off x="1587579" y="2211266"/>
            <a:ext cx="504546" cy="12221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39" idx="3"/>
            <a:endCxn id="66" idx="1"/>
          </p:cNvCxnSpPr>
          <p:nvPr/>
        </p:nvCxnSpPr>
        <p:spPr>
          <a:xfrm flipV="1">
            <a:off x="3352600" y="2268696"/>
            <a:ext cx="701001" cy="283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66" idx="2"/>
            <a:endCxn id="44" idx="0"/>
          </p:cNvCxnSpPr>
          <p:nvPr/>
        </p:nvCxnSpPr>
        <p:spPr>
          <a:xfrm>
            <a:off x="4545726" y="2466340"/>
            <a:ext cx="1382794" cy="4281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40" idx="3"/>
            <a:endCxn id="44" idx="1"/>
          </p:cNvCxnSpPr>
          <p:nvPr/>
        </p:nvCxnSpPr>
        <p:spPr>
          <a:xfrm flipV="1">
            <a:off x="3393875" y="3127061"/>
            <a:ext cx="1924251" cy="3064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3410027" y="3455210"/>
            <a:ext cx="1414583" cy="5929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44" idx="3"/>
            <a:endCxn id="45" idx="1"/>
          </p:cNvCxnSpPr>
          <p:nvPr/>
        </p:nvCxnSpPr>
        <p:spPr>
          <a:xfrm flipV="1">
            <a:off x="6538913" y="2623466"/>
            <a:ext cx="1129348" cy="5035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stCxn id="44" idx="3"/>
            <a:endCxn id="46" idx="1"/>
          </p:cNvCxnSpPr>
          <p:nvPr/>
        </p:nvCxnSpPr>
        <p:spPr>
          <a:xfrm>
            <a:off x="6538913" y="3127061"/>
            <a:ext cx="741045" cy="62364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1059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230453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Sole Brand/Source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7702"/>
            <a:ext cx="8229600" cy="3461437"/>
          </a:xfrm>
        </p:spPr>
        <p:txBody>
          <a:bodyPr>
            <a:normAutofit fontScale="55000" lnSpcReduction="20000"/>
          </a:bodyPr>
          <a:lstStyle/>
          <a:p>
            <a:pPr marL="396875" indent="-396875">
              <a:lnSpc>
                <a:spcPct val="120000"/>
              </a:lnSpc>
              <a:defRPr/>
            </a:pPr>
            <a:r>
              <a:rPr lang="en-US" dirty="0"/>
              <a:t>Compatibility of current services or equipment, accessories, or replacement parts is the paramount consideration</a:t>
            </a:r>
          </a:p>
          <a:p>
            <a:pPr>
              <a:lnSpc>
                <a:spcPct val="120000"/>
              </a:lnSpc>
              <a:defRPr/>
            </a:pPr>
            <a:endParaRPr lang="en-US" dirty="0"/>
          </a:p>
          <a:p>
            <a:pPr>
              <a:lnSpc>
                <a:spcPct val="120000"/>
              </a:lnSpc>
              <a:defRPr/>
            </a:pPr>
            <a:r>
              <a:rPr lang="en-US" dirty="0"/>
              <a:t>There is no existent equivalent product  or service provider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en-US" b="1" dirty="0"/>
              <a:t>				</a:t>
            </a:r>
            <a:endParaRPr lang="en-US" dirty="0"/>
          </a:p>
          <a:p>
            <a:pPr>
              <a:lnSpc>
                <a:spcPct val="120000"/>
              </a:lnSpc>
              <a:defRPr/>
            </a:pPr>
            <a:r>
              <a:rPr lang="en-US" dirty="0"/>
              <a:t>Only one source is acceptable or suitable for the supply or service item ; no competition exists</a:t>
            </a:r>
          </a:p>
          <a:p>
            <a:pPr>
              <a:lnSpc>
                <a:spcPct val="120000"/>
              </a:lnSpc>
              <a:buNone/>
              <a:defRPr/>
            </a:pPr>
            <a:endParaRPr lang="en-US" dirty="0"/>
          </a:p>
          <a:p>
            <a:pPr>
              <a:lnSpc>
                <a:spcPct val="120000"/>
              </a:lnSpc>
              <a:defRPr/>
            </a:pPr>
            <a:r>
              <a:rPr lang="en-US" dirty="0"/>
              <a:t>Grant or Contract has brand/product or service provider specifically written into </a:t>
            </a:r>
            <a:r>
              <a:rPr lang="en-US" dirty="0" smtClean="0"/>
              <a:t>grant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579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usiness Services 12-28-15" id="{B36A3BF2-4C2C-4F6E-B44C-001C0F114101}" vid="{296B2A85-29AC-46E1-A5DD-ACF5753811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microsoft.com/sharepoint/v3/fields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Services 12-28-15</Template>
  <TotalTime>929</TotalTime>
  <Words>865</Words>
  <Application>Microsoft Office PowerPoint</Application>
  <PresentationFormat>On-screen Show (16:9)</PresentationFormat>
  <Paragraphs>216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David</vt:lpstr>
      <vt:lpstr>Times New Roman</vt:lpstr>
      <vt:lpstr>Trebuchet MS</vt:lpstr>
      <vt:lpstr>Wingdings</vt:lpstr>
      <vt:lpstr>Office Theme</vt:lpstr>
      <vt:lpstr>BUSINESS SERVICES</vt:lpstr>
      <vt:lpstr>Contact Information</vt:lpstr>
      <vt:lpstr>Purchasing Department</vt:lpstr>
      <vt:lpstr>Delegated Authority</vt:lpstr>
      <vt:lpstr>Total Contract Value</vt:lpstr>
      <vt:lpstr>Term Contracts</vt:lpstr>
      <vt:lpstr>Purchasing Methods</vt:lpstr>
      <vt:lpstr>Sole Brand/Source Justifications</vt:lpstr>
      <vt:lpstr>Sole Brand/Source Criteria</vt:lpstr>
      <vt:lpstr>Purchasing Cards </vt:lpstr>
      <vt:lpstr>Travel Updates </vt:lpstr>
      <vt:lpstr>PowerPoint Presentation</vt:lpstr>
      <vt:lpstr>ACH Deposit </vt:lpstr>
      <vt:lpstr>New Hotel Rates</vt:lpstr>
      <vt:lpstr>Airline Purchases</vt:lpstr>
      <vt:lpstr>Car Rentals</vt:lpstr>
      <vt:lpstr>Foreign Travel Requirements\</vt:lpstr>
      <vt:lpstr>eMarket is now in eMACS</vt:lpstr>
      <vt:lpstr>Questions</vt:lpstr>
    </vt:vector>
  </TitlesOfParts>
  <Manager/>
  <Company>Montana State University Billings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SERVICES</dc:title>
  <dc:subject/>
  <dc:creator>Shafer, Barb</dc:creator>
  <cp:keywords/>
  <dc:description/>
  <cp:lastModifiedBy>Shafer, Barb</cp:lastModifiedBy>
  <cp:revision>36</cp:revision>
  <cp:lastPrinted>2016-09-30T19:37:12Z</cp:lastPrinted>
  <dcterms:created xsi:type="dcterms:W3CDTF">2016-02-24T16:56:26Z</dcterms:created>
  <dcterms:modified xsi:type="dcterms:W3CDTF">2016-10-03T17:10:11Z</dcterms:modified>
  <cp:category/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