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64" r:id="rId6"/>
    <p:sldId id="265" r:id="rId7"/>
    <p:sldId id="266" r:id="rId8"/>
    <p:sldId id="267" r:id="rId9"/>
    <p:sldId id="274" r:id="rId10"/>
    <p:sldId id="271" r:id="rId11"/>
    <p:sldId id="269" r:id="rId12"/>
    <p:sldId id="268" r:id="rId13"/>
    <p:sldId id="272" r:id="rId14"/>
    <p:sldId id="273" r:id="rId15"/>
    <p:sldId id="276" r:id="rId16"/>
    <p:sldId id="277" r:id="rId17"/>
    <p:sldId id="258" r:id="rId18"/>
    <p:sldId id="270" r:id="rId19"/>
    <p:sldId id="275" r:id="rId20"/>
    <p:sldId id="263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0443"/>
            <a:ext cx="2057400" cy="40541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0443"/>
            <a:ext cx="6019800" cy="38282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8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8891"/>
            <a:ext cx="4040188" cy="7025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92884"/>
            <a:ext cx="4040188" cy="2601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08891"/>
            <a:ext cx="4041775" cy="7025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92884"/>
            <a:ext cx="4041775" cy="2601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67465"/>
            <a:ext cx="5111750" cy="40271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190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16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7249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Trebuchet MS"/>
              </a:defRPr>
            </a:lvl1pPr>
          </a:lstStyle>
          <a:p>
            <a:fld id="{68C2560D-EC28-3B41-86E8-18F1CE0113B4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199" y="436868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2780" y="4767263"/>
            <a:ext cx="84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Trebuchet M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rosenberry@msubillings.edu" TargetMode="External"/><Relationship Id="rId2" Type="http://schemas.openxmlformats.org/officeDocument/2006/relationships/hyperlink" Target="mailto:kkotecki@msubilling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e.Oravecz@msubillings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ubillings.edu/seesometh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ubillings.edu/s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" y="1790559"/>
            <a:ext cx="8380655" cy="1102519"/>
          </a:xfrm>
        </p:spPr>
        <p:txBody>
          <a:bodyPr>
            <a:noAutofit/>
          </a:bodyPr>
          <a:lstStyle/>
          <a:p>
            <a:r>
              <a:rPr lang="en-US" sz="6200" i="1" dirty="0" smtClean="0"/>
              <a:t>Student Health/Safety </a:t>
            </a:r>
            <a:br>
              <a:rPr lang="en-US" sz="6200" i="1" dirty="0" smtClean="0"/>
            </a:br>
            <a:r>
              <a:rPr lang="en-US" sz="6200" i="1" dirty="0" smtClean="0"/>
              <a:t>and You</a:t>
            </a:r>
            <a:endParaRPr lang="en-US" sz="6200" i="1" dirty="0"/>
          </a:p>
        </p:txBody>
      </p:sp>
    </p:spTree>
    <p:extLst>
      <p:ext uri="{BB962C8B-B14F-4D97-AF65-F5344CB8AC3E}">
        <p14:creationId xmlns:p14="http://schemas.microsoft.com/office/powerpoint/2010/main" val="35652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5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025"/>
          <a:stretch/>
        </p:blipFill>
        <p:spPr>
          <a:xfrm>
            <a:off x="0" y="537029"/>
            <a:ext cx="6574971" cy="12446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72457" y="841829"/>
            <a:ext cx="1117600" cy="2612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1631"/>
            <a:ext cx="9144000" cy="33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2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489" y="-1"/>
            <a:ext cx="9258489" cy="51435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30151" y="3599864"/>
            <a:ext cx="960503" cy="2612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2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47"/>
            <a:ext cx="9144000" cy="516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46728" y="3897516"/>
            <a:ext cx="1373844" cy="2612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46727" y="2441121"/>
            <a:ext cx="1494867" cy="3088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09" y="779062"/>
            <a:ext cx="8711738" cy="37525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 Yourself &amp; Your Students Safe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If concern is immediate, Contact University Police:</a:t>
            </a:r>
            <a:br>
              <a:rPr lang="en-US" sz="3100" dirty="0" smtClean="0"/>
            </a:br>
            <a:r>
              <a:rPr lang="en-US" sz="3100" dirty="0" smtClean="0"/>
              <a:t>406-657-2222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i="1" dirty="0" smtClean="0">
                <a:solidFill>
                  <a:srgbClr val="FF0000"/>
                </a:solidFill>
              </a:rPr>
              <a:t>- </a:t>
            </a:r>
            <a:r>
              <a:rPr lang="en-US" sz="3100" i="1" dirty="0" smtClean="0">
                <a:solidFill>
                  <a:srgbClr val="FF0000"/>
                </a:solidFill>
              </a:rPr>
              <a:t>Deescalate the situation as safely as you can</a:t>
            </a:r>
            <a:br>
              <a:rPr lang="en-US" sz="3100" i="1" dirty="0" smtClean="0">
                <a:solidFill>
                  <a:srgbClr val="FF0000"/>
                </a:solidFill>
              </a:rPr>
            </a:br>
            <a:r>
              <a:rPr lang="en-US" sz="3100" i="1" dirty="0" smtClean="0">
                <a:solidFill>
                  <a:srgbClr val="FF0000"/>
                </a:solidFill>
              </a:rPr>
              <a:t>- Ensure the safety of everyone present</a:t>
            </a:r>
            <a:br>
              <a:rPr lang="en-US" sz="3100" i="1" dirty="0" smtClean="0">
                <a:solidFill>
                  <a:srgbClr val="FF0000"/>
                </a:solidFill>
              </a:rPr>
            </a:br>
            <a:r>
              <a:rPr lang="en-US" sz="3100" i="1" dirty="0" smtClean="0">
                <a:solidFill>
                  <a:srgbClr val="FF0000"/>
                </a:solidFill>
              </a:rPr>
              <a:t>- Take note of important reporting information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3"/>
            <a:ext cx="8229600" cy="857250"/>
          </a:xfrm>
        </p:spPr>
        <p:txBody>
          <a:bodyPr/>
          <a:lstStyle/>
          <a:p>
            <a:r>
              <a:rPr lang="en-US" dirty="0" smtClean="0"/>
              <a:t>Resources &amp; Important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25" y="966687"/>
            <a:ext cx="8229600" cy="311664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Student Conduct Code Violation (See Something, Say Something): msubillings.edu/</a:t>
            </a:r>
            <a:r>
              <a:rPr lang="en-US" sz="1400" dirty="0" err="1" smtClean="0"/>
              <a:t>seesomething</a:t>
            </a:r>
            <a:endParaRPr lang="en-US" sz="1400" dirty="0" smtClean="0"/>
          </a:p>
          <a:p>
            <a:pPr lvl="1"/>
            <a:r>
              <a:rPr lang="en-US" sz="1000" dirty="0" smtClean="0"/>
              <a:t>Click on “Report an Incident”</a:t>
            </a:r>
          </a:p>
          <a:p>
            <a:r>
              <a:rPr lang="en-US" sz="1400" dirty="0" smtClean="0"/>
              <a:t>Student Behavior &amp; Welfare Concerns: msubillings.edu/</a:t>
            </a:r>
            <a:r>
              <a:rPr lang="en-US" sz="1400" dirty="0" err="1" smtClean="0"/>
              <a:t>sct</a:t>
            </a:r>
            <a:r>
              <a:rPr lang="en-US" sz="1400" dirty="0" smtClean="0"/>
              <a:t> </a:t>
            </a:r>
          </a:p>
          <a:p>
            <a:pPr lvl="1"/>
            <a:r>
              <a:rPr lang="en-US" sz="1000" dirty="0" smtClean="0"/>
              <a:t>Click on “Report A Student Concern”</a:t>
            </a:r>
          </a:p>
          <a:p>
            <a:pPr lvl="1"/>
            <a:r>
              <a:rPr lang="en-US" sz="1000" dirty="0" smtClean="0"/>
              <a:t>Distressed Student Guide and Quick Reference Links</a:t>
            </a:r>
          </a:p>
          <a:p>
            <a:r>
              <a:rPr lang="en-US" sz="1400" dirty="0" smtClean="0"/>
              <a:t>Student Health Services: msubillings.edu/</a:t>
            </a:r>
            <a:r>
              <a:rPr lang="en-US" sz="1400" dirty="0" err="1" smtClean="0"/>
              <a:t>studenthealth</a:t>
            </a:r>
            <a:endParaRPr lang="en-US" sz="1400" dirty="0" smtClean="0"/>
          </a:p>
          <a:p>
            <a:pPr lvl="1"/>
            <a:r>
              <a:rPr lang="en-US" sz="1000" dirty="0" smtClean="0"/>
              <a:t>Medical/Counseling/Wellness Services &amp; More</a:t>
            </a:r>
          </a:p>
          <a:p>
            <a:pPr lvl="1"/>
            <a:r>
              <a:rPr lang="en-US" sz="1000" dirty="0" smtClean="0"/>
              <a:t>Don’t Cancel That Class Program</a:t>
            </a:r>
          </a:p>
          <a:p>
            <a:r>
              <a:rPr lang="en-US" sz="1400" dirty="0" smtClean="0"/>
              <a:t>Housing &amp; Residential Life: msubillings.edu/</a:t>
            </a:r>
            <a:r>
              <a:rPr lang="en-US" sz="1400" dirty="0" err="1" smtClean="0"/>
              <a:t>reslife</a:t>
            </a:r>
            <a:endParaRPr lang="en-US" sz="1400" dirty="0" smtClean="0"/>
          </a:p>
          <a:p>
            <a:pPr lvl="1"/>
            <a:r>
              <a:rPr lang="en-US" sz="1000" dirty="0" smtClean="0"/>
              <a:t>Trained front line staff</a:t>
            </a:r>
          </a:p>
          <a:p>
            <a:r>
              <a:rPr lang="en-US" sz="1400" dirty="0" smtClean="0"/>
              <a:t>University Police</a:t>
            </a:r>
          </a:p>
          <a:p>
            <a:pPr lvl="1"/>
            <a:r>
              <a:rPr lang="en-US" sz="1000" dirty="0" smtClean="0"/>
              <a:t>Non Emergency: 406-657-2147</a:t>
            </a:r>
          </a:p>
          <a:p>
            <a:pPr lvl="1"/>
            <a:r>
              <a:rPr lang="en-US" sz="1000" dirty="0" smtClean="0"/>
              <a:t>Emergency: 406-657-2222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143500" y="2166603"/>
            <a:ext cx="4000500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Kathy Kotecki, Interim Dean of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Student Union Building, 223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406-657-1619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hlinkClick r:id="rId2"/>
              </a:rPr>
              <a:t>kkotecki@msubillings.edu</a:t>
            </a: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Jeff Rosenberry, Interim Assoc. Dean of Students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Student Union Building, 225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406-657-2376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hlinkClick r:id="rId3"/>
              </a:rPr>
              <a:t>jrosenberry@msubillings.edu</a:t>
            </a: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Dr. Joe Oravecz, Vice Chancellor for Student Affairs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McMullen Hall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406-657-2307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hlinkClick r:id="rId4"/>
              </a:rPr>
              <a:t>Joe.Oravecz@msubillings.edu</a:t>
            </a:r>
            <a:r>
              <a:rPr lang="en-US" sz="1000" dirty="0" smtClean="0"/>
              <a:t> 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343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194"/>
            <a:ext cx="8229600" cy="9885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dirty="0" smtClean="0"/>
              <a:t>Wednesday, September 9, 2015</a:t>
            </a:r>
          </a:p>
          <a:p>
            <a:pPr marL="0" indent="0" algn="ctr">
              <a:buNone/>
            </a:pPr>
            <a:r>
              <a:rPr lang="en-US" sz="8000" dirty="0" smtClean="0"/>
              <a:t>11:00 am – 12:30 pm</a:t>
            </a:r>
          </a:p>
          <a:p>
            <a:pPr marL="0" indent="0" algn="ctr">
              <a:buNone/>
            </a:pPr>
            <a:r>
              <a:rPr lang="en-US" sz="8000" dirty="0" smtClean="0"/>
              <a:t>Sponsored by </a:t>
            </a:r>
            <a:r>
              <a:rPr lang="en-US" sz="8000" smtClean="0"/>
              <a:t>Academic Affairs </a:t>
            </a:r>
            <a:r>
              <a:rPr lang="en-US" sz="8000" dirty="0" smtClean="0"/>
              <a:t>and Student Affairs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5600" dirty="0" smtClean="0"/>
              <a:t>**Watch for more information coming soon through Admin Gen. – </a:t>
            </a:r>
          </a:p>
          <a:p>
            <a:pPr marL="0" indent="0" algn="ctr">
              <a:buNone/>
            </a:pPr>
            <a:r>
              <a:rPr lang="en-US" sz="5600" dirty="0" smtClean="0"/>
              <a:t>faculty and staff will have the ability to access the webinar from your desk!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346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Webinar: Managing Personality Disorders In The Classroom: Essential Tools, Strategies and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19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262" y="1557780"/>
            <a:ext cx="8711738" cy="35810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Questions/Concerns/Thoughts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03"/>
            <a:ext cx="8229600" cy="857250"/>
          </a:xfrm>
        </p:spPr>
        <p:txBody>
          <a:bodyPr/>
          <a:lstStyle/>
          <a:p>
            <a:r>
              <a:rPr lang="en-US" dirty="0" smtClean="0"/>
              <a:t>Introductions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63"/>
            <a:ext cx="8229600" cy="3242309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Kathy Kotecki, Interim Dean of Students</a:t>
            </a:r>
          </a:p>
          <a:p>
            <a:pPr lvl="1"/>
            <a:r>
              <a:rPr lang="en-US" sz="2000" dirty="0" smtClean="0"/>
              <a:t>20 years of higher education experience</a:t>
            </a:r>
          </a:p>
          <a:p>
            <a:pPr lvl="2"/>
            <a:r>
              <a:rPr lang="en-US" sz="1600" dirty="0" smtClean="0"/>
              <a:t>MSUB institutional history</a:t>
            </a:r>
          </a:p>
          <a:p>
            <a:pPr lvl="2"/>
            <a:r>
              <a:rPr lang="en-US" sz="1600" dirty="0" smtClean="0"/>
              <a:t>Housing &amp; Residential Life</a:t>
            </a:r>
          </a:p>
          <a:p>
            <a:pPr lvl="2"/>
            <a:r>
              <a:rPr lang="en-US" sz="1600" dirty="0" smtClean="0"/>
              <a:t>Student Conduct &amp; Conflict Resolution</a:t>
            </a:r>
          </a:p>
          <a:p>
            <a:pPr lvl="2"/>
            <a:r>
              <a:rPr lang="en-US" sz="1600" dirty="0" smtClean="0"/>
              <a:t>Mental Health Background</a:t>
            </a:r>
          </a:p>
          <a:p>
            <a:pPr lvl="2"/>
            <a:r>
              <a:rPr lang="en-US" sz="1600" dirty="0" smtClean="0"/>
              <a:t>Crisis Management Skills</a:t>
            </a:r>
          </a:p>
          <a:p>
            <a:pPr lvl="2"/>
            <a:r>
              <a:rPr lang="en-US" sz="1600" dirty="0" smtClean="0"/>
              <a:t>Title IX Investigator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Jeff Rosenberry, Interim Associate Dean of Students</a:t>
            </a:r>
          </a:p>
          <a:p>
            <a:pPr lvl="1"/>
            <a:r>
              <a:rPr lang="en-US" sz="2000" dirty="0" smtClean="0"/>
              <a:t>10 years of higher education experience</a:t>
            </a:r>
          </a:p>
          <a:p>
            <a:pPr lvl="2"/>
            <a:r>
              <a:rPr lang="en-US" sz="1600" dirty="0" smtClean="0"/>
              <a:t>Housing &amp; Residential Life</a:t>
            </a:r>
          </a:p>
          <a:p>
            <a:pPr lvl="2"/>
            <a:r>
              <a:rPr lang="en-US" sz="1600" dirty="0" smtClean="0"/>
              <a:t>Student Conduct &amp; Conflict Resolution</a:t>
            </a:r>
          </a:p>
          <a:p>
            <a:pPr lvl="2"/>
            <a:r>
              <a:rPr lang="en-US" sz="1600" dirty="0" smtClean="0"/>
              <a:t>Mental Health Background</a:t>
            </a:r>
          </a:p>
          <a:p>
            <a:pPr lvl="2"/>
            <a:r>
              <a:rPr lang="en-US" sz="1600" dirty="0" smtClean="0"/>
              <a:t>QPR (Question, Persuade, Refer) Certified</a:t>
            </a:r>
          </a:p>
          <a:p>
            <a:pPr lvl="2"/>
            <a:r>
              <a:rPr lang="en-US" sz="1600" dirty="0" smtClean="0"/>
              <a:t>Crisis Management Skills</a:t>
            </a:r>
          </a:p>
          <a:p>
            <a:pPr lvl="2"/>
            <a:r>
              <a:rPr lang="en-US" sz="1600" dirty="0" smtClean="0"/>
              <a:t>Title IX Investigator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15" y="1072463"/>
            <a:ext cx="1393385" cy="209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76" y="2510269"/>
            <a:ext cx="1358153" cy="2044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64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Doing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97688" cy="31166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Classroom behavior is important and we can support accountability</a:t>
            </a:r>
          </a:p>
          <a:p>
            <a:r>
              <a:rPr lang="en-US" sz="2000" dirty="0" smtClean="0"/>
              <a:t>Mental health issues are on the rise amongst college students</a:t>
            </a:r>
          </a:p>
          <a:p>
            <a:r>
              <a:rPr lang="en-US" sz="2000" dirty="0" smtClean="0"/>
              <a:t>The university has systems in place to support you and students:</a:t>
            </a:r>
          </a:p>
          <a:p>
            <a:pPr lvl="1"/>
            <a:r>
              <a:rPr lang="en-US" sz="1600" dirty="0" smtClean="0"/>
              <a:t>Conduct Review Team</a:t>
            </a:r>
          </a:p>
          <a:p>
            <a:pPr lvl="1"/>
            <a:r>
              <a:rPr lang="en-US" sz="1600" dirty="0" smtClean="0"/>
              <a:t>Student Consultation Team </a:t>
            </a:r>
            <a:endParaRPr lang="en-US" sz="1600" dirty="0" smtClean="0"/>
          </a:p>
          <a:p>
            <a:r>
              <a:rPr lang="en-US" sz="2000" dirty="0" smtClean="0"/>
              <a:t>We want to provide a “one stop service” for your questions &amp; thoughts</a:t>
            </a:r>
          </a:p>
          <a:p>
            <a:r>
              <a:rPr lang="en-US" sz="2000" dirty="0" smtClean="0"/>
              <a:t>Intervention starts with you!	</a:t>
            </a:r>
          </a:p>
          <a:p>
            <a:pPr lvl="1"/>
            <a:r>
              <a:rPr lang="en-US" sz="1600" dirty="0" smtClean="0"/>
              <a:t>We can’t support our students unless you say something when you see something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973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944"/>
            <a:ext cx="8229600" cy="857250"/>
          </a:xfrm>
        </p:spPr>
        <p:txBody>
          <a:bodyPr/>
          <a:lstStyle/>
          <a:p>
            <a:r>
              <a:rPr lang="en-US" dirty="0" smtClean="0"/>
              <a:t>See Something, Say Something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1" y="1200151"/>
            <a:ext cx="8317149" cy="311664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Most people don’t Step </a:t>
            </a:r>
            <a:r>
              <a:rPr lang="en-US" sz="2400" dirty="0" smtClean="0"/>
              <a:t>Up and Say Something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 Most problems happen in group </a:t>
            </a:r>
            <a:r>
              <a:rPr lang="en-US" sz="2400" dirty="0" smtClean="0"/>
              <a:t>settings like the classroom 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Faculty/Staff are </a:t>
            </a:r>
            <a:r>
              <a:rPr lang="en-US" sz="2400" dirty="0"/>
              <a:t>usually in a better position to do something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 You </a:t>
            </a:r>
            <a:r>
              <a:rPr lang="en-US" sz="2400" dirty="0" smtClean="0"/>
              <a:t>may be </a:t>
            </a:r>
            <a:r>
              <a:rPr lang="en-US" sz="2400" dirty="0"/>
              <a:t>in a situation in which you can help in the </a:t>
            </a:r>
            <a:r>
              <a:rPr lang="en-US" sz="2400" dirty="0" smtClean="0"/>
              <a:t>future</a:t>
            </a:r>
          </a:p>
          <a:p>
            <a:pPr lvl="1"/>
            <a:r>
              <a:rPr lang="en-US" sz="2000" dirty="0" smtClean="0"/>
              <a:t>There may be more then the situation you are dealing with and we help to bring all the pieces of the puzzle together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30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Report &amp;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Violations of the Student Conduct Code</a:t>
            </a:r>
          </a:p>
          <a:p>
            <a:pPr lvl="1"/>
            <a:r>
              <a:rPr lang="en-US" sz="2400" dirty="0" smtClean="0">
                <a:hlinkClick r:id="rId2"/>
              </a:rPr>
              <a:t>www.msubillings.edu/seesomething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Document what you see and let us take it from there…</a:t>
            </a:r>
          </a:p>
          <a:p>
            <a:pPr lvl="2"/>
            <a:r>
              <a:rPr lang="en-US" sz="2000" dirty="0" smtClean="0"/>
              <a:t>We are not asking you patrol or make decisions on the outcome for that student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0" y="3368040"/>
            <a:ext cx="1290852" cy="12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2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Make Reporting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432"/>
            <a:ext cx="8229600" cy="2642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If you are in a hurry or don’t remember which report to use, just report on either and we will do the rest.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874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90" y="0"/>
            <a:ext cx="9188890" cy="51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0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Report &amp;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04412" cy="3116640"/>
          </a:xfrm>
        </p:spPr>
        <p:txBody>
          <a:bodyPr/>
          <a:lstStyle/>
          <a:p>
            <a:r>
              <a:rPr lang="en-US" dirty="0" smtClean="0"/>
              <a:t>Student Consultation Team</a:t>
            </a:r>
          </a:p>
          <a:p>
            <a:pPr lvl="1"/>
            <a:r>
              <a:rPr lang="en-US" dirty="0" smtClean="0">
                <a:hlinkClick r:id="rId2"/>
              </a:rPr>
              <a:t>www.msubillings.edu/sct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Depression, disruptions, aggression, grieving, under the influence, and more.</a:t>
            </a:r>
          </a:p>
          <a:p>
            <a:pPr lvl="2"/>
            <a:r>
              <a:rPr lang="en-US" dirty="0" smtClean="0"/>
              <a:t>Complete Distressed Student Guide and Quick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2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UB_WaveTemplate_16_9 [Read-Only]" id="{99972BD6-3580-456D-A7D7-7A1F9324FC71}" vid="{F32E39CF-0938-4412-A357-FB4386662A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 and Concern for students presentation</Template>
  <TotalTime>131</TotalTime>
  <Words>507</Words>
  <Application>Microsoft Office PowerPoint</Application>
  <PresentationFormat>On-screen Show (16:9)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 Theme</vt:lpstr>
      <vt:lpstr>Student Health/Safety  and You</vt:lpstr>
      <vt:lpstr>Introductions and Background</vt:lpstr>
      <vt:lpstr>Why Are We Doing This?</vt:lpstr>
      <vt:lpstr>See Something, Say Something</vt:lpstr>
      <vt:lpstr>What To Report &amp; How?</vt:lpstr>
      <vt:lpstr>Don’t Make Reporting Complex</vt:lpstr>
      <vt:lpstr>PowerPoint Presentation</vt:lpstr>
      <vt:lpstr>Flow Chart</vt:lpstr>
      <vt:lpstr>What To Report &amp; How?</vt:lpstr>
      <vt:lpstr>PowerPoint Presentation</vt:lpstr>
      <vt:lpstr>PowerPoint Presentation</vt:lpstr>
      <vt:lpstr>PowerPoint Presentation</vt:lpstr>
      <vt:lpstr>PowerPoint Presentation</vt:lpstr>
      <vt:lpstr>Keep Yourself &amp; Your Students Safe  If concern is immediate, Contact University Police: 406-657-2222  - Deescalate the situation as safely as you can - Ensure the safety of everyone present - Take note of important reporting information </vt:lpstr>
      <vt:lpstr>Resources &amp; Important Information</vt:lpstr>
      <vt:lpstr>Webinar: Managing Personality Disorders In The Classroom: Essential Tools, Strategies and Resources</vt:lpstr>
      <vt:lpstr>Questions/Concerns/Thoughts  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Health                  and Safety</dc:title>
  <dc:subject/>
  <dc:creator>Kotecki, Kathy</dc:creator>
  <cp:keywords/>
  <dc:description/>
  <cp:lastModifiedBy>Kotecki, Kathy</cp:lastModifiedBy>
  <cp:revision>23</cp:revision>
  <dcterms:created xsi:type="dcterms:W3CDTF">2014-10-14T17:40:26Z</dcterms:created>
  <dcterms:modified xsi:type="dcterms:W3CDTF">2015-08-27T16:38:14Z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