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8" r:id="rId4"/>
    <p:sldId id="266" r:id="rId5"/>
    <p:sldId id="268" r:id="rId6"/>
    <p:sldId id="269" r:id="rId7"/>
    <p:sldId id="270" r:id="rId8"/>
    <p:sldId id="271" r:id="rId9"/>
    <p:sldId id="289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8" r:id="rId26"/>
    <p:sldId id="26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6029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4520-6D29-0FCE-C81A-ECF3CABAD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4DEEB-3EE7-B54E-91EE-4EBB9ACF5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1BD0-6038-00AE-4463-53D5DC38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88B56-7EE2-BA10-E518-D9E474557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A317-7BE6-5BB0-1D23-ADDB11F7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6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4A66B-EC6F-7241-FF18-FBA92934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087FC8-6CB9-3F62-77C9-81729A8CE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2A79-C101-24BA-71FB-ADE12FF9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A5EC8-F219-F16C-0B86-538DB439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97A27-DF84-A9A4-1AEE-ED6BE0DC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7FD9F-618C-CBF4-7F79-9B8BFC356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D96387-8F53-2B08-BE7E-BF188D418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3EE2E-59B3-238D-E5FD-EF0B573A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68713-CC51-E746-79D7-8A3A20B6D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7575-5D8F-8F34-930C-C9F0C078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4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8750-25BC-A8B4-312C-678CBD8EB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5019C-B30B-936E-4999-280981FAE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E974C-A836-77F2-FC5C-016EC6F4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112F5-E7F5-F207-BA84-9503AFAB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EF34-EBEB-7A06-E022-E3CC474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D559-5084-0DD8-5B1A-5976A3AB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AE99C-240B-60AB-A0E0-01A3AC5EE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2AD47-7E0C-9985-BEDD-EC2B9805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86329-CF98-D906-FDCC-532011385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54F5B-9E28-01A1-061B-EF402E4D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795C4-BCE8-3B21-FF8E-1BE90CB7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D466-65F5-770C-92BE-2647E0559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A4B92-B5B3-526A-1FA2-3C0E0B261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2E5A-A085-2143-A2A3-E329A6BD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DF779-F9B4-147F-6CA6-DE303018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C9EFA-9FA6-8354-52EE-B538BEC6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606B-331C-528C-B677-EEB34AB9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6B4B8-66C8-64E8-A199-A83CFCC30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5BC3DD-7231-F9EC-4058-5D98AC45B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9C9DE-AEF2-F00C-8EB8-7FEAAB37A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7C623F-A415-1717-3423-E7EF2769F4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D2432C-344D-5D21-495F-13E1A0A40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9440B-8E69-7A83-BCD7-97349B84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60359B-44B4-6837-662F-C415243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48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0E14A-F68A-91D7-81C2-6E4F44B8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D1D99-F137-503D-B911-6609D407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37B0C-1C0C-9E59-CCC7-62D2F6D34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A968-048D-49E8-0C9A-5207BDD6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CF0CD-BBA9-5DBB-013E-CD7597E7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6F453-E458-8A47-EA76-0C17F4DE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F05F6-FDD6-82F5-9144-97850370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67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D8F6-A33F-D51B-6AEC-069BE391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1F25-CF1B-5DBA-E069-F39BFBA45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D228CA-2598-F9DF-92E1-88C70D4E2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FB68C-5457-F9D5-4856-6D6FBD4CD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C8870-978E-AB53-C99A-7657FB35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DDEC6-85D8-E56F-0333-F0770275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E274-4877-F671-E9E3-78B5D0ACC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857F4B-5F78-76EA-50D0-E96FC049A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86B39-8CD2-08B4-C787-42D4DE4D8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7F8F6-DAAB-C74D-2095-D659384C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BFCA3-548F-B075-DB0B-AC1EF2C5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8C01F-8563-2649-B14A-85076C28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1E29A4-A4A2-FF2E-B7D1-6DF84B22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18B9D-F89E-1386-9F30-B4E896AB6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93538-541D-B839-DF52-E1FD329F35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A61E-DB0E-9B42-91B8-32D6E9B04B3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0A1D-7156-0049-9EF6-934D699C6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FCAC-5E82-D041-C880-194A16636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4B313-0700-DD49-A9E3-3CB4FE95F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VCSA/Code_of_Conduct/Part_9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police/PDF/2014_Crime_Statistics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ubillings.edu/pf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fp@msubillings.edu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17318094-1A54-14DB-72C9-A7F67C47C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A6CCC5-99D7-1651-B566-AA87D4F6F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7458" y="811212"/>
            <a:ext cx="9583271" cy="2997201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0B310"/>
                </a:solidFill>
                <a:latin typeface="Trebuchet MS"/>
                <a:ea typeface="Open Sans Extrabold"/>
                <a:cs typeface="Open Sans Extrabold"/>
              </a:rPr>
              <a:t>Parent and Family Orientation </a:t>
            </a:r>
            <a:br>
              <a:rPr lang="en-US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</a:br>
            <a:r>
              <a:rPr lang="en-US" sz="4000" b="1" dirty="0">
                <a:solidFill>
                  <a:srgbClr val="F0B310"/>
                </a:solidFill>
                <a:latin typeface="Trebuchet MS"/>
                <a:ea typeface="Open Sans Extrabold"/>
                <a:cs typeface="Open Sans Extrabold"/>
              </a:rPr>
              <a:t>Summer 2023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F7D73-6A16-2334-C1CB-ABF55EF9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1026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Trebuchet MS"/>
                <a:ea typeface="Open Sans Semibold"/>
                <a:cs typeface="Open Sans Semibold"/>
              </a:rPr>
              <a:t>Kathy Kotecki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  <a:latin typeface="Trebuchet MS"/>
                <a:ea typeface="Open Sans Semibold"/>
                <a:cs typeface="Open Sans Semibold"/>
              </a:rPr>
              <a:t>Dean of Student Engagement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6E1213-51FC-EC5A-9521-C0C7EA10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014" y="5507038"/>
            <a:ext cx="3054985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9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011DAF-70CC-1E82-DC4E-F98AA2F9CB86}"/>
              </a:ext>
            </a:extLst>
          </p:cNvPr>
          <p:cNvSpPr txBox="1"/>
          <p:nvPr/>
        </p:nvSpPr>
        <p:spPr>
          <a:xfrm>
            <a:off x="179294" y="1803772"/>
            <a:ext cx="118378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rebuchet MS" panose="020B0603020202020204" pitchFamily="34" charset="0"/>
              </a:rPr>
              <a:t>Enhancing the                 Yellowjacket Experience</a:t>
            </a:r>
          </a:p>
        </p:txBody>
      </p:sp>
    </p:spTree>
    <p:extLst>
      <p:ext uri="{BB962C8B-B14F-4D97-AF65-F5344CB8AC3E}">
        <p14:creationId xmlns:p14="http://schemas.microsoft.com/office/powerpoint/2010/main" val="125197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151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E1A9BF-3134-7E95-3FD5-5B8364B7153B}"/>
              </a:ext>
            </a:extLst>
          </p:cNvPr>
          <p:cNvSpPr txBox="1"/>
          <p:nvPr/>
        </p:nvSpPr>
        <p:spPr>
          <a:xfrm>
            <a:off x="259976" y="483204"/>
            <a:ext cx="116989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Housing &amp; Residence Life</a:t>
            </a: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789D6-B9F5-24A2-9CF8-C18EA9B6EB25}"/>
              </a:ext>
            </a:extLst>
          </p:cNvPr>
          <p:cNvSpPr txBox="1"/>
          <p:nvPr/>
        </p:nvSpPr>
        <p:spPr>
          <a:xfrm>
            <a:off x="587188" y="1649123"/>
            <a:ext cx="980290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Housing Live-On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Students less than 21 years of age with less than 30 credit hours accomplished before the start of the semester, are required to live in university owned residence halls.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Exemptions to the Requirement: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Living with Family Member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Attending Online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Marriage                                              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Financial Hardship</a:t>
            </a:r>
            <a:endParaRPr lang="en-US" sz="2400" dirty="0"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Medical</a:t>
            </a:r>
            <a:endParaRPr lang="en-US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796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3B7FBE-B27B-58A7-78C3-3368DEA08F5B}"/>
              </a:ext>
            </a:extLst>
          </p:cNvPr>
          <p:cNvSpPr txBox="1"/>
          <p:nvPr/>
        </p:nvSpPr>
        <p:spPr>
          <a:xfrm>
            <a:off x="421341" y="483205"/>
            <a:ext cx="115555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Housing &amp; Residence Life</a:t>
            </a:r>
            <a:endParaRPr lang="en-US" sz="5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6F299F-213F-A45A-00D4-EBBD58EBCE7C}"/>
              </a:ext>
            </a:extLst>
          </p:cNvPr>
          <p:cNvSpPr/>
          <p:nvPr/>
        </p:nvSpPr>
        <p:spPr>
          <a:xfrm>
            <a:off x="591998" y="1618508"/>
            <a:ext cx="82965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Academic Initiatives in the Residence Halls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Living Learning Communities: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Honors Program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Health/Wellness Floor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FYRE (First Year Residential Experience)</a:t>
            </a:r>
          </a:p>
          <a:p>
            <a:pPr lvl="2"/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Academic Advising</a:t>
            </a:r>
          </a:p>
          <a:p>
            <a:pPr lvl="2"/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Petro and Rimrock Classrooms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Each residence hall has a designated classroom space with free computer and printing 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38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E1D87-F19F-6286-A924-87640EC85962}"/>
              </a:ext>
            </a:extLst>
          </p:cNvPr>
          <p:cNvSpPr txBox="1"/>
          <p:nvPr/>
        </p:nvSpPr>
        <p:spPr>
          <a:xfrm>
            <a:off x="304800" y="644569"/>
            <a:ext cx="118065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Why is Involvement                                      Outside the Classroom Important?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240A64-A01A-1607-135B-EC5056E0A241}"/>
              </a:ext>
            </a:extLst>
          </p:cNvPr>
          <p:cNvSpPr txBox="1"/>
          <p:nvPr/>
        </p:nvSpPr>
        <p:spPr>
          <a:xfrm>
            <a:off x="304800" y="2242669"/>
            <a:ext cx="6212540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Connection to the University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Opportunity to build skills, connections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Peer Relationships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Scholarship/Resume Material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Academic Success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Enhance the collegiate experience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Career Exploration/Enhancement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rebuchet MS" panose="020B0603020202020204" pitchFamily="34" charset="0"/>
              </a:rPr>
              <a:t>Valuable when applying for competitive programs</a:t>
            </a:r>
          </a:p>
        </p:txBody>
      </p:sp>
    </p:spTree>
    <p:extLst>
      <p:ext uri="{BB962C8B-B14F-4D97-AF65-F5344CB8AC3E}">
        <p14:creationId xmlns:p14="http://schemas.microsoft.com/office/powerpoint/2010/main" val="406852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0EC5AA-0993-9CCE-D81E-A769C1797F97}"/>
              </a:ext>
            </a:extLst>
          </p:cNvPr>
          <p:cNvSpPr txBox="1"/>
          <p:nvPr/>
        </p:nvSpPr>
        <p:spPr>
          <a:xfrm>
            <a:off x="188259" y="417611"/>
            <a:ext cx="116810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Student Life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0556E4-1355-C475-0069-3A2F2C6349A4}"/>
              </a:ext>
            </a:extLst>
          </p:cNvPr>
          <p:cNvSpPr txBox="1"/>
          <p:nvPr/>
        </p:nvSpPr>
        <p:spPr>
          <a:xfrm>
            <a:off x="407892" y="1607764"/>
            <a:ext cx="8915401" cy="397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Student Events &amp; Programming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  <a:ea typeface="Calibri"/>
                <a:cs typeface="Calibri"/>
              </a:rPr>
              <a:t>Student Organizations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Civic Engagement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Service Saturdays, Night on the Van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Athletics/Recreation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NCAA Division, On-campus recreation center, intramurals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The Arts</a:t>
            </a:r>
          </a:p>
        </p:txBody>
      </p:sp>
    </p:spTree>
    <p:extLst>
      <p:ext uri="{BB962C8B-B14F-4D97-AF65-F5344CB8AC3E}">
        <p14:creationId xmlns:p14="http://schemas.microsoft.com/office/powerpoint/2010/main" val="105615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FBFC37-FD42-EEB2-958E-A1F525F2D142}"/>
              </a:ext>
            </a:extLst>
          </p:cNvPr>
          <p:cNvSpPr txBox="1"/>
          <p:nvPr/>
        </p:nvSpPr>
        <p:spPr>
          <a:xfrm>
            <a:off x="268941" y="536993"/>
            <a:ext cx="11770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Student Employment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1DABDC-9D53-BAAD-CB34-CC8BD7978A78}"/>
              </a:ext>
            </a:extLst>
          </p:cNvPr>
          <p:cNvSpPr txBox="1"/>
          <p:nvPr/>
        </p:nvSpPr>
        <p:spPr>
          <a:xfrm>
            <a:off x="389966" y="1505396"/>
            <a:ext cx="621254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rebuchet MS" panose="020B0603020202020204" pitchFamily="34" charset="0"/>
              </a:rPr>
              <a:t>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Financial Assistance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Skill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Networking/Connections</a:t>
            </a: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rebuchet MS" panose="020B0603020202020204" pitchFamily="34" charset="0"/>
              </a:rPr>
              <a:t>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Work-Study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Part-Time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On Campus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Off Campus </a:t>
            </a:r>
          </a:p>
        </p:txBody>
      </p:sp>
    </p:spTree>
    <p:extLst>
      <p:ext uri="{BB962C8B-B14F-4D97-AF65-F5344CB8AC3E}">
        <p14:creationId xmlns:p14="http://schemas.microsoft.com/office/powerpoint/2010/main" val="3417775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47137A-DDCC-4B59-E1A2-198FD5C103EA}"/>
              </a:ext>
            </a:extLst>
          </p:cNvPr>
          <p:cNvSpPr txBox="1"/>
          <p:nvPr/>
        </p:nvSpPr>
        <p:spPr>
          <a:xfrm>
            <a:off x="210670" y="2240287"/>
            <a:ext cx="117706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rebuchet MS" panose="020B0603020202020204" pitchFamily="34" charset="0"/>
              </a:rPr>
              <a:t>Important Campus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7613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1865A-6536-BF22-B19B-D2E84C0915D0}"/>
              </a:ext>
            </a:extLst>
          </p:cNvPr>
          <p:cNvSpPr txBox="1"/>
          <p:nvPr/>
        </p:nvSpPr>
        <p:spPr>
          <a:xfrm>
            <a:off x="259976" y="563887"/>
            <a:ext cx="116720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University Misconduct Process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F0CD2-FCD7-404D-D536-5A231EDD22BC}"/>
              </a:ext>
            </a:extLst>
          </p:cNvPr>
          <p:cNvSpPr txBox="1"/>
          <p:nvPr/>
        </p:nvSpPr>
        <p:spPr>
          <a:xfrm>
            <a:off x="811306" y="1865908"/>
            <a:ext cx="106993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Students are stewards and representatives of the university and held to </a:t>
            </a:r>
            <a:r>
              <a:rPr lang="en-US" sz="2000" dirty="0">
                <a:latin typeface="Trebuchet MS" panose="020B0603020202020204" pitchFamily="34" charset="0"/>
                <a:hlinkClick r:id="rId3"/>
              </a:rPr>
              <a:t>Student Code of Conduct</a:t>
            </a: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MSUB will hold students accountable for misconduct, along with state, local, federal laws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Education Vs. Enforcement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MSUB is committed to the development of your student if they are committed to themselves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Example: Alcohol Situation Resulting in Insight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Academic integrity is also the responsibility of the student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Cheating, plagiarism, false citations, etc.</a:t>
            </a:r>
          </a:p>
        </p:txBody>
      </p:sp>
    </p:spTree>
    <p:extLst>
      <p:ext uri="{BB962C8B-B14F-4D97-AF65-F5344CB8AC3E}">
        <p14:creationId xmlns:p14="http://schemas.microsoft.com/office/powerpoint/2010/main" val="3889860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9D6976-7822-85BF-FA4B-4AFE3AE850CE}"/>
              </a:ext>
            </a:extLst>
          </p:cNvPr>
          <p:cNvSpPr txBox="1"/>
          <p:nvPr/>
        </p:nvSpPr>
        <p:spPr>
          <a:xfrm>
            <a:off x="179294" y="492170"/>
            <a:ext cx="118154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Clery</a:t>
            </a:r>
            <a:r>
              <a:rPr lang="en-US" sz="60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Act</a:t>
            </a:r>
            <a:endParaRPr lang="en-US" sz="6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5A1D9-4D06-1875-72C5-4F6DAAAFB38E}"/>
              </a:ext>
            </a:extLst>
          </p:cNvPr>
          <p:cNvSpPr txBox="1"/>
          <p:nvPr/>
        </p:nvSpPr>
        <p:spPr>
          <a:xfrm>
            <a:off x="318247" y="1720840"/>
            <a:ext cx="111296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Enacted in 1990 after the death of Jeanne </a:t>
            </a:r>
            <a:r>
              <a:rPr lang="en-US" sz="2400" dirty="0" err="1"/>
              <a:t>Clery</a:t>
            </a:r>
            <a:r>
              <a:rPr lang="en-US" sz="2400" dirty="0"/>
              <a:t> (19) in 1986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Assaulted and murdered by another student on campus after room was left unlocked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Previous situations had not been reported to the campus in a timely manner</a:t>
            </a:r>
          </a:p>
          <a:p>
            <a:pPr marL="65151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all federally funded colleges to keep and disclose campus crime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Annual Campus Security Report due by Oct. 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Includes major crimes and fire situations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Reports are kept for seven years and published emphatically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55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32147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D9EFC5-99BA-E658-4E70-428B771B5333}"/>
              </a:ext>
            </a:extLst>
          </p:cNvPr>
          <p:cNvSpPr txBox="1"/>
          <p:nvPr/>
        </p:nvSpPr>
        <p:spPr>
          <a:xfrm>
            <a:off x="98612" y="1514147"/>
            <a:ext cx="12093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Trebuchet MS" panose="020B0603020202020204" pitchFamily="34" charset="0"/>
              </a:rPr>
              <a:t>ORIENTATION </a:t>
            </a:r>
          </a:p>
          <a:p>
            <a:pPr algn="ctr"/>
            <a:r>
              <a:rPr lang="en-US" sz="7200" b="1" dirty="0"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42249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web page&#10;&#10;Description automatically generated with low confidence">
            <a:extLst>
              <a:ext uri="{FF2B5EF4-FFF2-40B4-BE49-F238E27FC236}">
                <a16:creationId xmlns:a16="http://schemas.microsoft.com/office/drawing/2014/main" id="{4236EF63-33B0-803F-A5BC-23B7E81B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140" y="-28940"/>
            <a:ext cx="8679180" cy="6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69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5BDDA5-269C-DDCB-6A84-34B7F2A8CA11}"/>
              </a:ext>
            </a:extLst>
          </p:cNvPr>
          <p:cNvSpPr txBox="1"/>
          <p:nvPr/>
        </p:nvSpPr>
        <p:spPr>
          <a:xfrm>
            <a:off x="412377" y="303911"/>
            <a:ext cx="116361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Important Health &amp; Safety Information </a:t>
            </a:r>
            <a:endParaRPr lang="en-US" sz="5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0A1A1-2FF4-D193-AA57-D005A0B86B0A}"/>
              </a:ext>
            </a:extLst>
          </p:cNvPr>
          <p:cNvSpPr txBox="1"/>
          <p:nvPr/>
        </p:nvSpPr>
        <p:spPr>
          <a:xfrm>
            <a:off x="533400" y="2405135"/>
            <a:ext cx="67997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Student Health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Counseling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Wellness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Medical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COVID-19 Testing</a:t>
            </a: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University Police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24/7 POST certified University Police officers</a:t>
            </a:r>
          </a:p>
          <a:p>
            <a:pPr lvl="1"/>
            <a:endParaRPr lang="en-US" sz="20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Title IX</a:t>
            </a:r>
          </a:p>
        </p:txBody>
      </p:sp>
    </p:spTree>
    <p:extLst>
      <p:ext uri="{BB962C8B-B14F-4D97-AF65-F5344CB8AC3E}">
        <p14:creationId xmlns:p14="http://schemas.microsoft.com/office/powerpoint/2010/main" val="110342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6A1863-89E6-6483-DB12-5E2CD4A0C466}"/>
              </a:ext>
            </a:extLst>
          </p:cNvPr>
          <p:cNvSpPr txBox="1"/>
          <p:nvPr/>
        </p:nvSpPr>
        <p:spPr>
          <a:xfrm>
            <a:off x="188259" y="622157"/>
            <a:ext cx="11815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Online Mental Health Support Tools </a:t>
            </a:r>
            <a:endParaRPr lang="en-US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22F76B-D8A2-E643-991F-26C565CEC8DF}"/>
              </a:ext>
            </a:extLst>
          </p:cNvPr>
          <p:cNvSpPr txBox="1"/>
          <p:nvPr/>
        </p:nvSpPr>
        <p:spPr>
          <a:xfrm>
            <a:off x="544606" y="1727105"/>
            <a:ext cx="111027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/>
              <a:t>ThrivingCampus</a:t>
            </a:r>
            <a:r>
              <a:rPr lang="en-US" sz="2400" dirty="0"/>
              <a:t> is a HIPAA-compliant web-referral platform that connects students and employees to counseling services and community mental health and wellness providers.</a:t>
            </a:r>
          </a:p>
          <a:p>
            <a:pPr lvl="0"/>
            <a:r>
              <a:rPr lang="en-US" sz="2400" dirty="0"/>
              <a:t> </a:t>
            </a:r>
          </a:p>
          <a:p>
            <a:pPr lvl="0"/>
            <a:r>
              <a:rPr lang="en-US" sz="2400" b="1" i="1" dirty="0" err="1"/>
              <a:t>Kognito</a:t>
            </a:r>
            <a:r>
              <a:rPr lang="en-US" sz="2400" dirty="0"/>
              <a:t> provides interactive, evidence-based online mental health literacy and suicide prevention training to help students and employees identify students in distress and provide tools to respond or refer.</a:t>
            </a:r>
            <a:br>
              <a:rPr lang="en-US" sz="2400" dirty="0"/>
            </a:br>
            <a:r>
              <a:rPr lang="en-US" sz="2400" dirty="0"/>
              <a:t> </a:t>
            </a:r>
          </a:p>
          <a:p>
            <a:pPr lvl="0"/>
            <a:r>
              <a:rPr lang="en-US" sz="2400" b="1" i="1" dirty="0" err="1"/>
              <a:t>You@College</a:t>
            </a:r>
            <a:r>
              <a:rPr lang="en-US" sz="2400" dirty="0"/>
              <a:t> is a secure and confidential platform that provides personalized health and wellness resources, including lifestyle surveys, career exploration tools and coping strategies, with a focus on well-being and suicide prevention.</a:t>
            </a:r>
          </a:p>
        </p:txBody>
      </p:sp>
    </p:spTree>
    <p:extLst>
      <p:ext uri="{BB962C8B-B14F-4D97-AF65-F5344CB8AC3E}">
        <p14:creationId xmlns:p14="http://schemas.microsoft.com/office/powerpoint/2010/main" val="744049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E7686-6813-B161-878D-02920873C1D9}"/>
              </a:ext>
            </a:extLst>
          </p:cNvPr>
          <p:cNvSpPr txBox="1"/>
          <p:nvPr/>
        </p:nvSpPr>
        <p:spPr>
          <a:xfrm>
            <a:off x="282388" y="435902"/>
            <a:ext cx="117572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Prevention Education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4510E9-D2AC-D117-E320-BF951232A61D}"/>
              </a:ext>
            </a:extLst>
          </p:cNvPr>
          <p:cNvSpPr txBox="1"/>
          <p:nvPr/>
        </p:nvSpPr>
        <p:spPr>
          <a:xfrm>
            <a:off x="152401" y="1438360"/>
            <a:ext cx="1188719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Student Health Services will contact students (new freshmen and new transfer students) in early August via e-mail with information on the programs, instructions, and deadline information.  </a:t>
            </a:r>
            <a:r>
              <a:rPr lang="en-US" dirty="0"/>
              <a:t>Students who do not complete the programs by the deadline will have a hold placed on their account which impacts their ability to register for the next semester.  </a:t>
            </a:r>
            <a:br>
              <a:rPr lang="en-US" sz="1800" dirty="0"/>
            </a:br>
            <a:endParaRPr lang="en-US" sz="1800" dirty="0"/>
          </a:p>
          <a:p>
            <a:r>
              <a:rPr lang="en-US" sz="2000" b="1" u="sng" dirty="0"/>
              <a:t>2 Programs:</a:t>
            </a:r>
          </a:p>
          <a:p>
            <a:pPr lvl="0"/>
            <a:r>
              <a:rPr lang="en-US" sz="1800" b="1" i="1" dirty="0"/>
              <a:t>Alcohol Edu for College</a:t>
            </a:r>
            <a:r>
              <a:rPr lang="en-US" sz="1800" b="1" dirty="0"/>
              <a:t> </a:t>
            </a:r>
            <a:r>
              <a:rPr lang="en-US" sz="1800" dirty="0"/>
              <a:t>is an interactive, online program designed to inform students about how alcohol affects the mind, body, perceptions, and behaviors.  It provides students with accurate, non-judgmental information and personalized feedback.</a:t>
            </a:r>
            <a:br>
              <a:rPr lang="en-US" sz="1800" dirty="0"/>
            </a:br>
            <a:endParaRPr lang="en-US" sz="1800" dirty="0"/>
          </a:p>
          <a:p>
            <a:pPr lvl="0"/>
            <a:r>
              <a:rPr lang="en-US" sz="1800" b="1" i="1" dirty="0"/>
              <a:t>Sexual Assault Prevention for Undergraduates Or the Adult Learner </a:t>
            </a:r>
            <a:r>
              <a:rPr lang="en-US" sz="1800" dirty="0"/>
              <a:t>is an interactive, online program created to address sexual assault, relationship violence, and stalking.  It’s designed to engage and empower students to create safe, healthy campus environments.  </a:t>
            </a:r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403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CB21F-B2B5-25DA-6DEE-14F04E8507E5}"/>
              </a:ext>
            </a:extLst>
          </p:cNvPr>
          <p:cNvSpPr txBox="1"/>
          <p:nvPr/>
        </p:nvSpPr>
        <p:spPr>
          <a:xfrm>
            <a:off x="233082" y="303910"/>
            <a:ext cx="11725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FERPA &amp; Parent Notification</a:t>
            </a:r>
            <a:endParaRPr lang="en-US" sz="4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DA51-0CC1-F0C9-4669-E92046330DFC}"/>
              </a:ext>
            </a:extLst>
          </p:cNvPr>
          <p:cNvSpPr txBox="1"/>
          <p:nvPr/>
        </p:nvSpPr>
        <p:spPr>
          <a:xfrm>
            <a:off x="233082" y="1508519"/>
            <a:ext cx="117258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Family Education Right to Privacy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Affords student rights with respect to educational records, limiting anyone outside of the college to access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Protects “educational records” including grades, transcripts, test scores, ID numbers, financial records, conduct records, and schedules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Does allow for Directory Information including information that is not considered harmful and an invasion of privacy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Legal constraints in place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Supporting student development making transition to adulthood and providing rights and responsibilities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Contacting Professors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Grades</a:t>
            </a:r>
          </a:p>
        </p:txBody>
      </p:sp>
    </p:spTree>
    <p:extLst>
      <p:ext uri="{BB962C8B-B14F-4D97-AF65-F5344CB8AC3E}">
        <p14:creationId xmlns:p14="http://schemas.microsoft.com/office/powerpoint/2010/main" val="1080582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51889-4A39-E915-CF32-5B35768C8E4E}"/>
              </a:ext>
            </a:extLst>
          </p:cNvPr>
          <p:cNvSpPr txBox="1"/>
          <p:nvPr/>
        </p:nvSpPr>
        <p:spPr>
          <a:xfrm>
            <a:off x="304800" y="576622"/>
            <a:ext cx="11761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Parent &amp; Family Programs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67F5E-F231-3619-8A7F-67C832FEE59F}"/>
              </a:ext>
            </a:extLst>
          </p:cNvPr>
          <p:cNvSpPr txBox="1"/>
          <p:nvPr/>
        </p:nvSpPr>
        <p:spPr>
          <a:xfrm>
            <a:off x="587188" y="1880173"/>
            <a:ext cx="1124622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Newsletter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Parents, guardians, and other family members of MSUB students are eligible for membership in the MSUB Family Connection newsletter. As a member, you will receive news and information of interest to parents and family members and invitations to special activities and events.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Subscribe via the webpage today!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Webpage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http://www.msubillings.edu/pfp/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Email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pfp@msubillings.edu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157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1C3342-8433-1DF4-2634-1809AE92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8345" y="-10319"/>
            <a:ext cx="12228688" cy="6878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BCA062-67A2-65A6-29EC-E2D711F512A7}"/>
              </a:ext>
            </a:extLst>
          </p:cNvPr>
          <p:cNvSpPr txBox="1"/>
          <p:nvPr/>
        </p:nvSpPr>
        <p:spPr>
          <a:xfrm>
            <a:off x="161365" y="2728863"/>
            <a:ext cx="118334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accent4">
                    <a:lumMod val="75000"/>
                  </a:scheme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8646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D50BA5-9004-FCC9-2B02-855820E88388}"/>
              </a:ext>
            </a:extLst>
          </p:cNvPr>
          <p:cNvSpPr txBox="1"/>
          <p:nvPr/>
        </p:nvSpPr>
        <p:spPr>
          <a:xfrm>
            <a:off x="89647" y="1720334"/>
            <a:ext cx="12039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atin typeface="Trebuchet MS" panose="020B0603020202020204" pitchFamily="34" charset="0"/>
              </a:rPr>
              <a:t>ACADEMIC </a:t>
            </a:r>
          </a:p>
          <a:p>
            <a:pPr algn="ctr"/>
            <a:r>
              <a:rPr lang="en-US" sz="7200" b="1" dirty="0">
                <a:latin typeface="Trebuchet MS" panose="020B0603020202020204" pitchFamily="34" charset="0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354630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F6B4F9-CFBE-DE41-21F7-ABF72248F672}"/>
              </a:ext>
            </a:extLst>
          </p:cNvPr>
          <p:cNvSpPr txBox="1"/>
          <p:nvPr/>
        </p:nvSpPr>
        <p:spPr>
          <a:xfrm>
            <a:off x="1228166" y="1295871"/>
            <a:ext cx="9215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rebuchet MS" panose="020B0603020202020204" pitchFamily="34" charset="0"/>
              </a:rPr>
              <a:t>Classroom Expectations:</a:t>
            </a:r>
            <a:br>
              <a:rPr lang="en-US" sz="6000" b="1" dirty="0">
                <a:latin typeface="Trebuchet MS" panose="020B0603020202020204" pitchFamily="34" charset="0"/>
              </a:rPr>
            </a:br>
            <a:br>
              <a:rPr lang="en-US" sz="3600" b="1" dirty="0">
                <a:latin typeface="Trebuchet MS" panose="020B0603020202020204" pitchFamily="34" charset="0"/>
              </a:rPr>
            </a:br>
            <a:r>
              <a:rPr lang="en-US" sz="4000" b="1" dirty="0">
                <a:latin typeface="Trebuchet MS" panose="020B0603020202020204" pitchFamily="34" charset="0"/>
              </a:rPr>
              <a:t>What do you think are some  expectations your students will encounter in the classroom? </a:t>
            </a:r>
          </a:p>
        </p:txBody>
      </p:sp>
    </p:spTree>
    <p:extLst>
      <p:ext uri="{BB962C8B-B14F-4D97-AF65-F5344CB8AC3E}">
        <p14:creationId xmlns:p14="http://schemas.microsoft.com/office/powerpoint/2010/main" val="227513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315" y="0"/>
            <a:ext cx="12306300" cy="69222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AD390B-E8DC-DB80-7031-48ADA1269EC9}"/>
              </a:ext>
            </a:extLst>
          </p:cNvPr>
          <p:cNvSpPr txBox="1">
            <a:spLocks/>
          </p:cNvSpPr>
          <p:nvPr/>
        </p:nvSpPr>
        <p:spPr>
          <a:xfrm>
            <a:off x="1913964" y="590304"/>
            <a:ext cx="8798859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Classroom Environment &amp; Structure Differences from High School</a:t>
            </a:r>
            <a:endParaRPr lang="en-US" sz="4000" b="1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5D51F-6FF3-7E09-29C6-7A683FA73ADE}"/>
              </a:ext>
            </a:extLst>
          </p:cNvPr>
          <p:cNvSpPr txBox="1"/>
          <p:nvPr/>
        </p:nvSpPr>
        <p:spPr>
          <a:xfrm>
            <a:off x="1098176" y="2167262"/>
            <a:ext cx="7355541" cy="3729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Size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Meeting times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Format – Lecture vs. 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Tests &amp; Grading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Note taking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Student directed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Manage time, behavior, assignments and grades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Self-Advocate</a:t>
            </a:r>
          </a:p>
        </p:txBody>
      </p:sp>
    </p:spTree>
    <p:extLst>
      <p:ext uri="{BB962C8B-B14F-4D97-AF65-F5344CB8AC3E}">
        <p14:creationId xmlns:p14="http://schemas.microsoft.com/office/powerpoint/2010/main" val="247930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64294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2E77A7-D061-1E06-07DD-EDEFDFF06FC3}"/>
              </a:ext>
            </a:extLst>
          </p:cNvPr>
          <p:cNvSpPr txBox="1"/>
          <p:nvPr/>
        </p:nvSpPr>
        <p:spPr>
          <a:xfrm>
            <a:off x="1021977" y="1719120"/>
            <a:ext cx="7221069" cy="3902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A&amp;SC 111: First Year Seminar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Library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Student Support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Disability Support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Advising Center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Career and Employment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Trebuchet MS" panose="020B0603020202020204" pitchFamily="34" charset="0"/>
              </a:rPr>
              <a:t>Academic Support Center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97FF2-AF29-EB0B-4FC1-6BEF3E448674}"/>
              </a:ext>
            </a:extLst>
          </p:cNvPr>
          <p:cNvSpPr txBox="1"/>
          <p:nvPr/>
        </p:nvSpPr>
        <p:spPr>
          <a:xfrm>
            <a:off x="161365" y="662499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Arial" panose="020B0604020202020204" pitchFamily="34" charset="0"/>
              </a:rPr>
              <a:t>Support for Academic Success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582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B24FA6-C3DE-E194-73EF-6FDDAEA2EF78}"/>
              </a:ext>
            </a:extLst>
          </p:cNvPr>
          <p:cNvSpPr txBox="1"/>
          <p:nvPr/>
        </p:nvSpPr>
        <p:spPr>
          <a:xfrm>
            <a:off x="631282" y="212683"/>
            <a:ext cx="11905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Course Scheduling Information</a:t>
            </a: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7728A-6D21-E28F-2A59-A831BAEF3A7C}"/>
              </a:ext>
            </a:extLst>
          </p:cNvPr>
          <p:cNvSpPr txBox="1"/>
          <p:nvPr/>
        </p:nvSpPr>
        <p:spPr>
          <a:xfrm>
            <a:off x="237564" y="984936"/>
            <a:ext cx="1145241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None/>
            </a:pPr>
            <a:r>
              <a:rPr lang="en-US" sz="1600" u="sng" dirty="0">
                <a:latin typeface="Trebuchet MS" panose="020B0603020202020204" pitchFamily="34" charset="0"/>
              </a:rPr>
              <a:t>College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100 and above level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Courses go into GPA calculation and credits earned toward graduation</a:t>
            </a:r>
            <a:br>
              <a:rPr lang="en-US" sz="1600" dirty="0">
                <a:latin typeface="Trebuchet MS" panose="020B0603020202020204" pitchFamily="34" charset="0"/>
              </a:rPr>
            </a:br>
            <a:endParaRPr lang="en-US" sz="1600" dirty="0">
              <a:latin typeface="Trebuchet MS" panose="020B0603020202020204" pitchFamily="34" charset="0"/>
            </a:endParaRPr>
          </a:p>
          <a:p>
            <a:r>
              <a:rPr lang="en-US" sz="1600" u="sng" dirty="0">
                <a:latin typeface="Trebuchet MS" panose="020B0603020202020204" pitchFamily="34" charset="0"/>
              </a:rPr>
              <a:t>Developmental Education Courses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Below 100 level courses (M 088, M 098, WRIT 095)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Courses that “bridge the gap” between your current knowledge and the knowledge you need to be successful in your other 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rebuchet MS" panose="020B0603020202020204" pitchFamily="34" charset="0"/>
              </a:rPr>
              <a:t>Will not receive college credit for these courses and grade does not count toward GPA, but DOES count towards financial aid credit tracking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B22D0-A5F3-DB2E-B979-90380D9D1621}"/>
              </a:ext>
            </a:extLst>
          </p:cNvPr>
          <p:cNvSpPr/>
          <p:nvPr/>
        </p:nvSpPr>
        <p:spPr>
          <a:xfrm>
            <a:off x="237564" y="3630449"/>
            <a:ext cx="104854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u="sng" dirty="0">
                <a:latin typeface="Trebuchet MS" panose="020B0603020202020204" pitchFamily="34" charset="0"/>
              </a:rPr>
              <a:t>Enhanced Courses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Trebuchet MS" panose="020B0603020202020204" pitchFamily="34" charset="0"/>
              </a:rPr>
              <a:t>Build in Study techniques to match curriculum as part of the Enhancement of the course; 5 days a week vs 3 to ensure additional support	</a:t>
            </a:r>
          </a:p>
          <a:p>
            <a:pPr lvl="1">
              <a:defRPr/>
            </a:pPr>
            <a:r>
              <a:rPr lang="en-US" sz="1600" dirty="0">
                <a:latin typeface="Trebuchet MS" panose="020B0603020202020204" pitchFamily="34" charset="0"/>
              </a:rPr>
              <a:t>Examples:</a:t>
            </a:r>
          </a:p>
          <a:p>
            <a:pPr marL="1219170" lvl="2" indent="0">
              <a:buNone/>
              <a:defRPr/>
            </a:pPr>
            <a:r>
              <a:rPr lang="en-US" sz="1600" dirty="0">
                <a:latin typeface="Trebuchet MS" panose="020B0603020202020204" pitchFamily="34" charset="0"/>
              </a:rPr>
              <a:t>WRIT 101E, STAT 141E</a:t>
            </a:r>
          </a:p>
          <a:p>
            <a:pPr>
              <a:buClr>
                <a:schemeClr val="accent1"/>
              </a:buClr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C7061C-EDAF-0052-4FC1-E1260668374B}"/>
              </a:ext>
            </a:extLst>
          </p:cNvPr>
          <p:cNvSpPr txBox="1"/>
          <p:nvPr/>
        </p:nvSpPr>
        <p:spPr>
          <a:xfrm>
            <a:off x="-57150" y="5138017"/>
            <a:ext cx="110832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70">
              <a:defRPr/>
            </a:pPr>
            <a:r>
              <a:rPr lang="en-US" sz="1600" u="sng" dirty="0">
                <a:latin typeface="Trebuchet MS" panose="020B0603020202020204" pitchFamily="34" charset="0"/>
              </a:rPr>
              <a:t>***Course Placement Process </a:t>
            </a:r>
          </a:p>
          <a:p>
            <a:pPr marL="304770">
              <a:defRPr/>
            </a:pPr>
            <a:r>
              <a:rPr lang="en-US" sz="1600" dirty="0">
                <a:latin typeface="Trebuchet MS" panose="020B0603020202020204" pitchFamily="34" charset="0"/>
              </a:rPr>
              <a:t>Advisors evaluate ACT/SAT scores, High School Transcripts and/or an Accuplacer math/writing assessment to place students into classes.  </a:t>
            </a:r>
          </a:p>
        </p:txBody>
      </p:sp>
    </p:spTree>
    <p:extLst>
      <p:ext uri="{BB962C8B-B14F-4D97-AF65-F5344CB8AC3E}">
        <p14:creationId xmlns:p14="http://schemas.microsoft.com/office/powerpoint/2010/main" val="232755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0"/>
            <a:ext cx="12306300" cy="6922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6B5A51-127C-CF48-6FCA-BB8983892669}"/>
              </a:ext>
            </a:extLst>
          </p:cNvPr>
          <p:cNvSpPr txBox="1"/>
          <p:nvPr/>
        </p:nvSpPr>
        <p:spPr>
          <a:xfrm>
            <a:off x="219636" y="322986"/>
            <a:ext cx="117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rebuchet MS" panose="020B0603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Take 30 Campaign</a:t>
            </a:r>
            <a:endParaRPr lang="en-US" sz="4400" b="1" dirty="0"/>
          </a:p>
        </p:txBody>
      </p:sp>
      <p:pic>
        <p:nvPicPr>
          <p:cNvPr id="2" name="Content Placeholder 6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4EBE13BA-11EC-923B-2CED-B0483F6358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10" y="1409700"/>
            <a:ext cx="4038600" cy="4038600"/>
          </a:xfrm>
        </p:spPr>
      </p:pic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C52109F-BAB1-20B5-8858-7C8936808B23}"/>
              </a:ext>
            </a:extLst>
          </p:cNvPr>
          <p:cNvSpPr txBox="1">
            <a:spLocks/>
          </p:cNvSpPr>
          <p:nvPr/>
        </p:nvSpPr>
        <p:spPr>
          <a:xfrm>
            <a:off x="832453" y="1517142"/>
            <a:ext cx="6058270" cy="32143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Trebuchet MS" panose="020B0603020202020204" pitchFamily="34" charset="0"/>
              </a:rPr>
              <a:t>Students who take at least 30 credits per year are more likely to stay enrolled and graduate on time</a:t>
            </a:r>
          </a:p>
          <a:p>
            <a:pPr marL="0" indent="0">
              <a:buNone/>
            </a:pPr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The cost saving of even one less semester enrolled (Montana resident): over $3,000 (tuition and fees only!) AND puts students into the workforce earning an income sooner!</a:t>
            </a:r>
          </a:p>
        </p:txBody>
      </p:sp>
    </p:spTree>
    <p:extLst>
      <p:ext uri="{BB962C8B-B14F-4D97-AF65-F5344CB8AC3E}">
        <p14:creationId xmlns:p14="http://schemas.microsoft.com/office/powerpoint/2010/main" val="25311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786CFE04-6C94-A7A3-CC5B-E0B35CDDF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-64294"/>
            <a:ext cx="12306300" cy="69222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597FF2-AF29-EB0B-4FC1-6BEF3E448674}"/>
              </a:ext>
            </a:extLst>
          </p:cNvPr>
          <p:cNvSpPr txBox="1"/>
          <p:nvPr/>
        </p:nvSpPr>
        <p:spPr>
          <a:xfrm>
            <a:off x="161365" y="662499"/>
            <a:ext cx="11887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Arial" panose="020B0604020202020204" pitchFamily="34" charset="0"/>
              </a:rPr>
              <a:t>Summer Bridge Program </a:t>
            </a:r>
            <a:endParaRPr 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D4C9A-C10F-343B-BD36-04F7C98365ED}"/>
              </a:ext>
            </a:extLst>
          </p:cNvPr>
          <p:cNvSpPr txBox="1"/>
          <p:nvPr/>
        </p:nvSpPr>
        <p:spPr>
          <a:xfrm>
            <a:off x="878890" y="1611233"/>
            <a:ext cx="1069759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anose="020B0603020202020204" pitchFamily="34" charset="0"/>
              </a:rPr>
              <a:t>Enrolling in </a:t>
            </a:r>
            <a:r>
              <a:rPr lang="en-US" sz="2400" b="1" dirty="0">
                <a:latin typeface="Trebuchet MS" panose="020B0603020202020204" pitchFamily="34" charset="0"/>
              </a:rPr>
              <a:t>Summer Bridge </a:t>
            </a:r>
            <a:r>
              <a:rPr lang="en-US" sz="2400" dirty="0">
                <a:latin typeface="Trebuchet MS" panose="020B0603020202020204" pitchFamily="34" charset="0"/>
              </a:rPr>
              <a:t>prior to the start of Fall Semester can help set students up for a successful 30-credit year!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College success skills and transition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English/Reading and Math skills development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Become familiar with resources and services on campus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rebuchet MS" panose="020B0603020202020204" pitchFamily="34" charset="0"/>
              </a:rPr>
              <a:t>Meet other students, faculty, and staff before Fall Semester even starts</a:t>
            </a:r>
          </a:p>
          <a:p>
            <a:pPr lvl="1"/>
            <a:endParaRPr lang="en-US" sz="2400" dirty="0">
              <a:latin typeface="Trebuchet MS" panose="020B0603020202020204" pitchFamily="34" charset="0"/>
            </a:endParaRPr>
          </a:p>
          <a:p>
            <a:pPr lvl="1" algn="ctr"/>
            <a:r>
              <a:rPr lang="en-US" sz="2400" b="1" dirty="0">
                <a:latin typeface="Trebuchet MS" panose="020B0603020202020204" pitchFamily="34" charset="0"/>
              </a:rPr>
              <a:t>FREE</a:t>
            </a:r>
            <a:r>
              <a:rPr lang="en-US" sz="2400" dirty="0">
                <a:latin typeface="Trebuchet MS" panose="020B0603020202020204" pitchFamily="34" charset="0"/>
              </a:rPr>
              <a:t> for registered MSUB students!</a:t>
            </a:r>
          </a:p>
        </p:txBody>
      </p:sp>
    </p:spTree>
    <p:extLst>
      <p:ext uri="{BB962C8B-B14F-4D97-AF65-F5344CB8AC3E}">
        <p14:creationId xmlns:p14="http://schemas.microsoft.com/office/powerpoint/2010/main" val="264981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A3802A-B2C1-418C-BAC5-52C4D4B7C1A0}" vid="{DFC6F3BF-D402-43D1-B8DC-DE13A86B89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university-campus(3)</Template>
  <TotalTime>855</TotalTime>
  <Words>1155</Words>
  <Application>Microsoft Office PowerPoint</Application>
  <PresentationFormat>Widescreen</PresentationFormat>
  <Paragraphs>163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Trebuchet MS</vt:lpstr>
      <vt:lpstr>Office Theme</vt:lpstr>
      <vt:lpstr>Parent and Family Orientation  Summer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and Family Orientation  Summer 2023</dc:title>
  <dc:creator>Kathy Kotecki</dc:creator>
  <cp:lastModifiedBy>Kathy Kotecki</cp:lastModifiedBy>
  <cp:revision>26</cp:revision>
  <dcterms:created xsi:type="dcterms:W3CDTF">2023-05-25T19:18:29Z</dcterms:created>
  <dcterms:modified xsi:type="dcterms:W3CDTF">2023-06-13T17:59:13Z</dcterms:modified>
</cp:coreProperties>
</file>