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0"/>
  </p:notesMasterIdLst>
  <p:handoutMasterIdLst>
    <p:handoutMasterId r:id="rId21"/>
  </p:handoutMasterIdLst>
  <p:sldIdLst>
    <p:sldId id="256" r:id="rId5"/>
    <p:sldId id="265" r:id="rId6"/>
    <p:sldId id="266" r:id="rId7"/>
    <p:sldId id="267" r:id="rId8"/>
    <p:sldId id="268" r:id="rId9"/>
    <p:sldId id="269" r:id="rId10"/>
    <p:sldId id="270" r:id="rId11"/>
    <p:sldId id="264" r:id="rId12"/>
    <p:sldId id="271" r:id="rId13"/>
    <p:sldId id="272" r:id="rId14"/>
    <p:sldId id="273" r:id="rId15"/>
    <p:sldId id="274" r:id="rId16"/>
    <p:sldId id="275" r:id="rId17"/>
    <p:sldId id="276" r:id="rId18"/>
    <p:sldId id="277" r:id="rId19"/>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0241" autoAdjust="0"/>
  </p:normalViewPr>
  <p:slideViewPr>
    <p:cSldViewPr snapToGrid="0" snapToObjects="1">
      <p:cViewPr varScale="1">
        <p:scale>
          <a:sx n="69" d="100"/>
          <a:sy n="69" d="100"/>
        </p:scale>
        <p:origin x="1074" y="6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B8053B9-2E09-4A39-8CD9-4D0DD1CCA781}" type="datetimeFigureOut">
              <a:rPr lang="en-US" smtClean="0"/>
              <a:t>4/18/2017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EDC7FF1-1FAA-4AAD-A53C-0AC7FB546CC6}" type="slidenum">
              <a:rPr lang="en-US" smtClean="0"/>
              <a:t>‹#›</a:t>
            </a:fld>
            <a:endParaRPr lang="en-US"/>
          </a:p>
        </p:txBody>
      </p:sp>
    </p:spTree>
    <p:extLst>
      <p:ext uri="{BB962C8B-B14F-4D97-AF65-F5344CB8AC3E}">
        <p14:creationId xmlns:p14="http://schemas.microsoft.com/office/powerpoint/2010/main" val="2108681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04645E-32E2-45FA-B92A-5EC2701400C6}" type="datetimeFigureOut">
              <a:rPr lang="en-US" smtClean="0"/>
              <a:t>4/18/2017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308FE0-BF87-4610-9D97-42DE790C9554}" type="slidenum">
              <a:rPr lang="en-US" smtClean="0"/>
              <a:t>‹#›</a:t>
            </a:fld>
            <a:endParaRPr lang="en-US"/>
          </a:p>
        </p:txBody>
      </p:sp>
    </p:spTree>
    <p:extLst>
      <p:ext uri="{BB962C8B-B14F-4D97-AF65-F5344CB8AC3E}">
        <p14:creationId xmlns:p14="http://schemas.microsoft.com/office/powerpoint/2010/main" val="151934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These</a:t>
            </a:r>
            <a:r>
              <a:rPr lang="en-US" b="1" baseline="0" dirty="0" smtClean="0"/>
              <a:t> Dates are subject to change! Watch for changes on emails or handouts closer to FYE. </a:t>
            </a:r>
          </a:p>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1</a:t>
            </a:fld>
            <a:endParaRPr lang="en-US"/>
          </a:p>
        </p:txBody>
      </p:sp>
    </p:spTree>
    <p:extLst>
      <p:ext uri="{BB962C8B-B14F-4D97-AF65-F5344CB8AC3E}">
        <p14:creationId xmlns:p14="http://schemas.microsoft.com/office/powerpoint/2010/main" val="35868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308FE0-BF87-4610-9D97-42DE790C9554}" type="slidenum">
              <a:rPr lang="en-US" smtClean="0"/>
              <a:t>10</a:t>
            </a:fld>
            <a:endParaRPr lang="en-US"/>
          </a:p>
        </p:txBody>
      </p:sp>
    </p:spTree>
    <p:extLst>
      <p:ext uri="{BB962C8B-B14F-4D97-AF65-F5344CB8AC3E}">
        <p14:creationId xmlns:p14="http://schemas.microsoft.com/office/powerpoint/2010/main" val="232452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items received prior to July 1</a:t>
            </a:r>
            <a:r>
              <a:rPr lang="en-US" baseline="30000" dirty="0" smtClean="0"/>
              <a:t>st</a:t>
            </a:r>
            <a:r>
              <a:rPr lang="en-US" dirty="0" smtClean="0"/>
              <a:t> will be paid if we have an invoice. </a:t>
            </a:r>
          </a:p>
          <a:p>
            <a:endParaRPr lang="en-US" dirty="0" smtClean="0"/>
          </a:p>
          <a:p>
            <a:r>
              <a:rPr lang="en-US" dirty="0" smtClean="0"/>
              <a:t>You must contact Business Services to review any open orders as of June 30</a:t>
            </a:r>
            <a:r>
              <a:rPr lang="en-US" baseline="30000" dirty="0" smtClean="0"/>
              <a:t>th</a:t>
            </a:r>
            <a:r>
              <a:rPr lang="en-US" dirty="0" smtClean="0"/>
              <a:t>. </a:t>
            </a:r>
          </a:p>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11</a:t>
            </a:fld>
            <a:endParaRPr lang="en-US"/>
          </a:p>
        </p:txBody>
      </p:sp>
    </p:spTree>
    <p:extLst>
      <p:ext uri="{BB962C8B-B14F-4D97-AF65-F5344CB8AC3E}">
        <p14:creationId xmlns:p14="http://schemas.microsoft.com/office/powerpoint/2010/main" val="4120445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u="sng" dirty="0" smtClean="0"/>
              <a:t>Use of competitive bids and all other State requirements must be followed even in this time crunch.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remember that it is important to comply with the dates established above as the purchasing cycle time may take weeks for competitive bids, including issuance of an Invitation for Bid (IFB), securing bids, getting insurance information and awarding a Purchase Order.</a:t>
            </a:r>
          </a:p>
          <a:p>
            <a:endParaRPr lang="en-US" dirty="0" smtClean="0"/>
          </a:p>
          <a:p>
            <a:endParaRPr lang="en-US" dirty="0" smtClean="0"/>
          </a:p>
          <a:p>
            <a:r>
              <a:rPr lang="en-US" dirty="0" smtClean="0"/>
              <a:t>For all Purchases over $5000</a:t>
            </a:r>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12</a:t>
            </a:fld>
            <a:endParaRPr lang="en-US"/>
          </a:p>
        </p:txBody>
      </p:sp>
    </p:spTree>
    <p:extLst>
      <p:ext uri="{BB962C8B-B14F-4D97-AF65-F5344CB8AC3E}">
        <p14:creationId xmlns:p14="http://schemas.microsoft.com/office/powerpoint/2010/main" val="426661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308FE0-BF87-4610-9D97-42DE790C9554}" type="slidenum">
              <a:rPr lang="en-US" smtClean="0"/>
              <a:t>13</a:t>
            </a:fld>
            <a:endParaRPr lang="en-US"/>
          </a:p>
        </p:txBody>
      </p:sp>
    </p:spTree>
    <p:extLst>
      <p:ext uri="{BB962C8B-B14F-4D97-AF65-F5344CB8AC3E}">
        <p14:creationId xmlns:p14="http://schemas.microsoft.com/office/powerpoint/2010/main" val="1462306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Again</a:t>
            </a:r>
            <a:r>
              <a:rPr lang="en-US" sz="1200" baseline="0" dirty="0" smtClean="0"/>
              <a:t> - </a:t>
            </a:r>
            <a:r>
              <a:rPr lang="en-US" sz="1200" dirty="0" smtClean="0"/>
              <a:t>These</a:t>
            </a:r>
            <a:r>
              <a:rPr lang="en-US" sz="1200" baseline="0" dirty="0" smtClean="0"/>
              <a:t> Dates are subject to change! Watch for changes on emails or handouts closer to FYE. </a:t>
            </a:r>
          </a:p>
          <a:p>
            <a:endParaRPr lang="en-US" sz="1200" dirty="0" smtClean="0"/>
          </a:p>
          <a:p>
            <a:r>
              <a:rPr lang="en-US" sz="1200" b="1" kern="1200" dirty="0" smtClean="0">
                <a:solidFill>
                  <a:schemeClr val="tx1"/>
                </a:solidFill>
                <a:effectLst/>
                <a:latin typeface="+mn-lt"/>
                <a:ea typeface="+mn-ea"/>
                <a:cs typeface="+mn-cs"/>
              </a:rPr>
              <a:t>March 30</a:t>
            </a:r>
            <a:r>
              <a:rPr lang="en-US" sz="1200" b="1" kern="1200" baseline="30000" dirty="0" smtClean="0">
                <a:solidFill>
                  <a:schemeClr val="tx1"/>
                </a:solidFill>
                <a:effectLst/>
                <a:latin typeface="+mn-lt"/>
                <a:ea typeface="+mn-ea"/>
                <a:cs typeface="+mn-cs"/>
              </a:rPr>
              <a:t>th</a:t>
            </a:r>
            <a:r>
              <a:rPr lang="en-US" sz="1200" b="1" kern="1200" dirty="0" smtClean="0">
                <a:solidFill>
                  <a:schemeClr val="tx1"/>
                </a:solidFill>
                <a:effectLst/>
                <a:latin typeface="+mn-lt"/>
                <a:ea typeface="+mn-ea"/>
                <a:cs typeface="+mn-cs"/>
              </a:rPr>
              <a:t> : Purchases over $5,000 that require Competitive Bidding.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order to better serve you, the Purchasing Office needs time to prepare and process the paper work.  Purchases over $5,000 that do not require competitive bidding should be submitted no later than June 2</a:t>
            </a:r>
            <a:r>
              <a:rPr lang="en-US" sz="1200" kern="1200" baseline="30000" dirty="0" smtClean="0">
                <a:solidFill>
                  <a:schemeClr val="tx1"/>
                </a:solidFill>
                <a:effectLst/>
                <a:latin typeface="+mn-lt"/>
                <a:ea typeface="+mn-ea"/>
                <a:cs typeface="+mn-cs"/>
              </a:rPr>
              <a:t>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For Purchases under $5,000, please contact the Purchasing Office no later than June 12</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This will include purchases through e-Market.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June 2</a:t>
            </a:r>
            <a:r>
              <a:rPr lang="en-US" sz="1200" b="1" kern="1200" baseline="30000" dirty="0" smtClean="0">
                <a:solidFill>
                  <a:schemeClr val="tx1"/>
                </a:solidFill>
                <a:effectLst/>
                <a:latin typeface="+mn-lt"/>
                <a:ea typeface="+mn-ea"/>
                <a:cs typeface="+mn-cs"/>
              </a:rPr>
              <a:t>nd</a:t>
            </a:r>
            <a:r>
              <a:rPr lang="en-US" sz="1200" b="1" kern="1200" dirty="0" smtClean="0">
                <a:solidFill>
                  <a:schemeClr val="tx1"/>
                </a:solidFill>
                <a:effectLst/>
                <a:latin typeface="+mn-lt"/>
                <a:ea typeface="+mn-ea"/>
                <a:cs typeface="+mn-cs"/>
              </a:rPr>
              <a:t> :  Technology Equipment Purchases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deadline date for all technology equipment purchases ordered through IT is June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  This includes computer hardware, software, printers, scanners etc.  Remember all technology related orders must be approved by MSU Billings IT Department regardless of the dollar amount. All IT requests for quotes must be submitted to IT by </a:t>
            </a:r>
            <a:r>
              <a:rPr lang="en-US" sz="1200" b="1" kern="1200" dirty="0" smtClean="0">
                <a:solidFill>
                  <a:schemeClr val="tx1"/>
                </a:solidFill>
                <a:effectLst/>
                <a:latin typeface="+mn-lt"/>
                <a:ea typeface="+mn-ea"/>
                <a:cs typeface="+mn-cs"/>
              </a:rPr>
              <a:t>May 29</a:t>
            </a:r>
            <a:r>
              <a:rPr lang="en-US" sz="1200" b="1" kern="1200" baseline="30000" dirty="0" smtClean="0">
                <a:solidFill>
                  <a:schemeClr val="tx1"/>
                </a:solidFill>
                <a:effectLst/>
                <a:latin typeface="+mn-lt"/>
                <a:ea typeface="+mn-ea"/>
                <a:cs typeface="+mn-cs"/>
              </a:rPr>
              <a:t>th</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June 12</a:t>
            </a:r>
            <a:r>
              <a:rPr lang="en-US" sz="1200" b="1" kern="1200" baseline="30000" dirty="0" smtClean="0">
                <a:solidFill>
                  <a:schemeClr val="tx1"/>
                </a:solidFill>
                <a:effectLst/>
                <a:latin typeface="+mn-lt"/>
                <a:ea typeface="+mn-ea"/>
                <a:cs typeface="+mn-cs"/>
              </a:rPr>
              <a:t>th</a:t>
            </a:r>
            <a:r>
              <a:rPr lang="en-US" sz="1200" b="1" kern="1200" dirty="0" smtClean="0">
                <a:solidFill>
                  <a:schemeClr val="tx1"/>
                </a:solidFill>
                <a:effectLst/>
                <a:latin typeface="+mn-lt"/>
                <a:ea typeface="+mn-ea"/>
                <a:cs typeface="+mn-cs"/>
              </a:rPr>
              <a:t>-14th: Copy Room &amp; Print Shop Orders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last day to submit a print order that requires additional paper purchases is June 12</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However, orders that use existing inventory will be accepted up to June 23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for FY17. </a:t>
            </a:r>
          </a:p>
          <a:p>
            <a:r>
              <a:rPr lang="en-US" sz="1200" kern="1200" dirty="0" smtClean="0">
                <a:solidFill>
                  <a:schemeClr val="tx1"/>
                </a:solidFill>
                <a:effectLst/>
                <a:latin typeface="+mn-lt"/>
                <a:ea typeface="+mn-ea"/>
                <a:cs typeface="+mn-cs"/>
              </a:rPr>
              <a:t>The last day to order laser or copy paper and make copies guaranteed to post for FY17 is June 14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Inventory &amp; final copy reads for FY 17 begin June 14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June 21</a:t>
            </a:r>
            <a:r>
              <a:rPr lang="en-US" sz="1200" b="1" kern="1200" baseline="30000" dirty="0" smtClean="0">
                <a:solidFill>
                  <a:schemeClr val="tx1"/>
                </a:solidFill>
                <a:effectLst/>
                <a:latin typeface="+mn-lt"/>
                <a:ea typeface="+mn-ea"/>
                <a:cs typeface="+mn-cs"/>
              </a:rPr>
              <a:t>st</a:t>
            </a:r>
            <a:r>
              <a:rPr lang="en-US" sz="1200" b="1" kern="1200" dirty="0" smtClean="0">
                <a:solidFill>
                  <a:schemeClr val="tx1"/>
                </a:solidFill>
                <a:effectLst/>
                <a:latin typeface="+mn-lt"/>
                <a:ea typeface="+mn-ea"/>
                <a:cs typeface="+mn-cs"/>
              </a:rPr>
              <a:t> : Credit Card Purchases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last day for credit card purchases is June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This is the last day to have charges that are guaranteed to post to FY17.  Credit cards may be used from June 22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to June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however, those charges may not post to FY17 budgets and might post to and be applied to next year’s budget.  </a:t>
            </a:r>
            <a:r>
              <a:rPr lang="en-US" sz="1200" b="1" u="sng" kern="1200" dirty="0" smtClean="0">
                <a:solidFill>
                  <a:schemeClr val="tx1"/>
                </a:solidFill>
                <a:effectLst/>
                <a:latin typeface="+mn-lt"/>
                <a:ea typeface="+mn-ea"/>
                <a:cs typeface="+mn-cs"/>
              </a:rPr>
              <a:t>Accounting techs please advise your staff/department of this cut-off date.</a:t>
            </a:r>
            <a:endParaRPr lang="en-US" sz="1200" kern="1200" dirty="0" smtClean="0">
              <a:solidFill>
                <a:schemeClr val="tx1"/>
              </a:solidFill>
              <a:effectLst/>
              <a:latin typeface="+mn-lt"/>
              <a:ea typeface="+mn-ea"/>
              <a:cs typeface="+mn-cs"/>
            </a:endParaRP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June 30</a:t>
            </a:r>
            <a:r>
              <a:rPr lang="en-US" sz="1200" b="1" kern="1200" baseline="30000" dirty="0" smtClean="0">
                <a:solidFill>
                  <a:schemeClr val="tx1"/>
                </a:solidFill>
                <a:effectLst/>
                <a:latin typeface="+mn-lt"/>
                <a:ea typeface="+mn-ea"/>
                <a:cs typeface="+mn-cs"/>
              </a:rPr>
              <a:t>th</a:t>
            </a:r>
            <a:r>
              <a:rPr lang="en-US" sz="1200" b="1" kern="1200" dirty="0" smtClean="0">
                <a:solidFill>
                  <a:schemeClr val="tx1"/>
                </a:solidFill>
                <a:effectLst/>
                <a:latin typeface="+mn-lt"/>
                <a:ea typeface="+mn-ea"/>
                <a:cs typeface="+mn-cs"/>
              </a:rPr>
              <a:t> : Deposits and Receipts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year-end cut-off for deposits and receipts will be at NOON on June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Deposits must be submitted to the cashier by 11:00 a.m. on that day. </a:t>
            </a:r>
            <a:r>
              <a:rPr lang="en-US" sz="1200" kern="1200" dirty="0" smtClean="0">
                <a:solidFill>
                  <a:schemeClr val="tx1"/>
                </a:solidFill>
                <a:effectLst/>
                <a:latin typeface="+mn-lt"/>
                <a:ea typeface="+mn-ea"/>
                <a:cs typeface="+mn-cs"/>
              </a:rPr>
              <a:t>Departments with large deposits should have their deposits to the cashier by 11:00 a.m. on June 28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All Deposit must be made by June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please contact Business Services with questions. </a:t>
            </a: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June 30</a:t>
            </a:r>
            <a:r>
              <a:rPr lang="en-US" sz="1200" b="1" kern="1200" baseline="30000" dirty="0" smtClean="0">
                <a:solidFill>
                  <a:schemeClr val="tx1"/>
                </a:solidFill>
                <a:effectLst/>
                <a:latin typeface="+mn-lt"/>
                <a:ea typeface="+mn-ea"/>
                <a:cs typeface="+mn-cs"/>
              </a:rPr>
              <a:t>th</a:t>
            </a:r>
            <a:r>
              <a:rPr lang="en-US" sz="1200" b="1" kern="1200" dirty="0" smtClean="0">
                <a:solidFill>
                  <a:schemeClr val="tx1"/>
                </a:solidFill>
                <a:effectLst/>
                <a:latin typeface="+mn-lt"/>
                <a:ea typeface="+mn-ea"/>
                <a:cs typeface="+mn-cs"/>
              </a:rPr>
              <a:t> : Change Fund Reconciliation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Department with approved change funds. Reconciliation of those funds is required by June 30th. If you do not have an approved change fund make sure any campus money is deposited by June 30th.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July 5th, 12:00 noon:  Vendor Payments for FY 2017:</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Services rendered and/or supplies received on or before June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are required to be paid in FY 2017.  Please submit all completed BPA’s with documentation to the Business Services Offices no later than July 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July 5th: Travel Reimbursements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receipts for reimbursement of travel expenses through June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must be received by Business Services as soon as possible after completion of travel, but </a:t>
            </a:r>
            <a:r>
              <a:rPr lang="en-US" sz="1200" b="1" kern="1200" dirty="0" smtClean="0">
                <a:solidFill>
                  <a:schemeClr val="tx1"/>
                </a:solidFill>
                <a:effectLst/>
                <a:latin typeface="+mn-lt"/>
                <a:ea typeface="+mn-ea"/>
                <a:cs typeface="+mn-cs"/>
              </a:rPr>
              <a:t>NO LATER THAN</a:t>
            </a:r>
            <a:r>
              <a:rPr lang="en-US" sz="1200" kern="1200" dirty="0" smtClean="0">
                <a:solidFill>
                  <a:schemeClr val="tx1"/>
                </a:solidFill>
                <a:effectLst/>
                <a:latin typeface="+mn-lt"/>
                <a:ea typeface="+mn-ea"/>
                <a:cs typeface="+mn-cs"/>
              </a:rPr>
              <a:t> July 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Please submit a completed travel expense voucher with the necessary documentation to Business Services.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r>
              <a:rPr lang="en-US" sz="1200" kern="1200" smtClean="0">
                <a:solidFill>
                  <a:schemeClr val="tx1"/>
                </a:solidFill>
                <a:effectLst/>
                <a:latin typeface="+mn-lt"/>
                <a:ea typeface="+mn-ea"/>
                <a:cs typeface="+mn-cs"/>
              </a:rPr>
              <a:t>All FY17 </a:t>
            </a:r>
            <a:r>
              <a:rPr lang="en-US" sz="1200" kern="1200" dirty="0" smtClean="0">
                <a:solidFill>
                  <a:schemeClr val="tx1"/>
                </a:solidFill>
                <a:effectLst/>
                <a:latin typeface="+mn-lt"/>
                <a:ea typeface="+mn-ea"/>
                <a:cs typeface="+mn-cs"/>
              </a:rPr>
              <a:t>Year End Dates are tentative until final FYE Schedule has been approved.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308FE0-BF87-4610-9D97-42DE790C9554}" type="slidenum">
              <a:rPr lang="en-US" smtClean="0"/>
              <a:t>14</a:t>
            </a:fld>
            <a:endParaRPr lang="en-US"/>
          </a:p>
        </p:txBody>
      </p:sp>
    </p:spTree>
    <p:extLst>
      <p:ext uri="{BB962C8B-B14F-4D97-AF65-F5344CB8AC3E}">
        <p14:creationId xmlns:p14="http://schemas.microsoft.com/office/powerpoint/2010/main" val="1222998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15</a:t>
            </a:fld>
            <a:endParaRPr lang="en-US"/>
          </a:p>
        </p:txBody>
      </p:sp>
    </p:spTree>
    <p:extLst>
      <p:ext uri="{BB962C8B-B14F-4D97-AF65-F5344CB8AC3E}">
        <p14:creationId xmlns:p14="http://schemas.microsoft.com/office/powerpoint/2010/main" val="35196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2</a:t>
            </a:fld>
            <a:endParaRPr lang="en-US"/>
          </a:p>
        </p:txBody>
      </p:sp>
    </p:spTree>
    <p:extLst>
      <p:ext uri="{BB962C8B-B14F-4D97-AF65-F5344CB8AC3E}">
        <p14:creationId xmlns:p14="http://schemas.microsoft.com/office/powerpoint/2010/main" val="404230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3</a:t>
            </a:fld>
            <a:endParaRPr lang="en-US"/>
          </a:p>
        </p:txBody>
      </p:sp>
    </p:spTree>
    <p:extLst>
      <p:ext uri="{BB962C8B-B14F-4D97-AF65-F5344CB8AC3E}">
        <p14:creationId xmlns:p14="http://schemas.microsoft.com/office/powerpoint/2010/main" val="380833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Typically department do not need to worry about this deadline. Please</a:t>
            </a:r>
            <a:r>
              <a:rPr lang="en-US" baseline="0" dirty="0" smtClean="0"/>
              <a:t> contact Business Services for questions</a:t>
            </a:r>
            <a:endParaRPr lang="en-US" dirty="0" smtClean="0"/>
          </a:p>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4</a:t>
            </a:fld>
            <a:endParaRPr lang="en-US"/>
          </a:p>
        </p:txBody>
      </p:sp>
    </p:spTree>
    <p:extLst>
      <p:ext uri="{BB962C8B-B14F-4D97-AF65-F5344CB8AC3E}">
        <p14:creationId xmlns:p14="http://schemas.microsoft.com/office/powerpoint/2010/main" val="1253060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5</a:t>
            </a:fld>
            <a:endParaRPr lang="en-US"/>
          </a:p>
        </p:txBody>
      </p:sp>
    </p:spTree>
    <p:extLst>
      <p:ext uri="{BB962C8B-B14F-4D97-AF65-F5344CB8AC3E}">
        <p14:creationId xmlns:p14="http://schemas.microsoft.com/office/powerpoint/2010/main" val="1006585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deposit is not in by Noon June 30</a:t>
            </a:r>
            <a:r>
              <a:rPr lang="en-US" baseline="30000" dirty="0" smtClean="0"/>
              <a:t>th</a:t>
            </a:r>
            <a:r>
              <a:rPr lang="en-US" dirty="0" smtClean="0"/>
              <a:t>, Contact Business Services as son as possible.</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6</a:t>
            </a:fld>
            <a:endParaRPr lang="en-US"/>
          </a:p>
        </p:txBody>
      </p:sp>
    </p:spTree>
    <p:extLst>
      <p:ext uri="{BB962C8B-B14F-4D97-AF65-F5344CB8AC3E}">
        <p14:creationId xmlns:p14="http://schemas.microsoft.com/office/powerpoint/2010/main" val="128000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308FE0-BF87-4610-9D97-42DE790C9554}" type="slidenum">
              <a:rPr lang="en-US" smtClean="0"/>
              <a:t>7</a:t>
            </a:fld>
            <a:endParaRPr lang="en-US"/>
          </a:p>
        </p:txBody>
      </p:sp>
    </p:spTree>
    <p:extLst>
      <p:ext uri="{BB962C8B-B14F-4D97-AF65-F5344CB8AC3E}">
        <p14:creationId xmlns:p14="http://schemas.microsoft.com/office/powerpoint/2010/main" val="2000317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8</a:t>
            </a:fld>
            <a:endParaRPr lang="en-US"/>
          </a:p>
        </p:txBody>
      </p:sp>
    </p:spTree>
    <p:extLst>
      <p:ext uri="{BB962C8B-B14F-4D97-AF65-F5344CB8AC3E}">
        <p14:creationId xmlns:p14="http://schemas.microsoft.com/office/powerpoint/2010/main" val="545230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B Accrual - If you have received your good or services before June 30</a:t>
            </a:r>
            <a:r>
              <a:rPr lang="en-US" baseline="30000" dirty="0" smtClean="0"/>
              <a:t>th</a:t>
            </a:r>
            <a:r>
              <a:rPr lang="en-US" dirty="0" smtClean="0"/>
              <a:t>, but have not been billed or received the invoice.  Before sending this expense in for an accrual you must contact the vendor in attempt to receive an invoice to process payments. This applies to all index(s). </a:t>
            </a:r>
          </a:p>
          <a:p>
            <a:pPr lvl="1"/>
            <a:r>
              <a:rPr lang="en-US" dirty="0" smtClean="0"/>
              <a:t>A Accrual – If your goods or services were not received by Jun 30</a:t>
            </a:r>
            <a:r>
              <a:rPr lang="en-US" baseline="30000" dirty="0" smtClean="0"/>
              <a:t>th</a:t>
            </a:r>
            <a:r>
              <a:rPr lang="en-US" dirty="0" smtClean="0"/>
              <a:t> . This applies to all expenditures in state accounts over the amount of $1,000.  </a:t>
            </a:r>
          </a:p>
          <a:p>
            <a:pPr lvl="1"/>
            <a:endParaRPr lang="en-US" dirty="0" smtClean="0"/>
          </a:p>
          <a:p>
            <a:endParaRPr lang="en-US" dirty="0" smtClean="0"/>
          </a:p>
          <a:p>
            <a:r>
              <a:rPr lang="en-US" dirty="0" smtClean="0"/>
              <a:t>Accruals are for purchases made within the timeframe and deadlines specified. </a:t>
            </a:r>
          </a:p>
          <a:p>
            <a:endParaRPr lang="en-US" dirty="0" smtClean="0"/>
          </a:p>
          <a:p>
            <a:r>
              <a:rPr lang="en-US" dirty="0" smtClean="0"/>
              <a:t>Departments</a:t>
            </a:r>
            <a:r>
              <a:rPr lang="en-US" baseline="0" dirty="0" smtClean="0"/>
              <a:t> should not rush out to purchase items on the last day of the month and expect the items to </a:t>
            </a:r>
            <a:r>
              <a:rPr lang="en-US" baseline="0" smtClean="0"/>
              <a:t>be accrued. </a:t>
            </a:r>
          </a:p>
          <a:p>
            <a:endParaRPr lang="en-US" dirty="0"/>
          </a:p>
        </p:txBody>
      </p:sp>
      <p:sp>
        <p:nvSpPr>
          <p:cNvPr id="4" name="Slide Number Placeholder 3"/>
          <p:cNvSpPr>
            <a:spLocks noGrp="1"/>
          </p:cNvSpPr>
          <p:nvPr>
            <p:ph type="sldNum" sz="quarter" idx="10"/>
          </p:nvPr>
        </p:nvSpPr>
        <p:spPr/>
        <p:txBody>
          <a:bodyPr/>
          <a:lstStyle/>
          <a:p>
            <a:fld id="{7D308FE0-BF87-4610-9D97-42DE790C9554}" type="slidenum">
              <a:rPr lang="en-US" smtClean="0"/>
              <a:t>9</a:t>
            </a:fld>
            <a:endParaRPr lang="en-US"/>
          </a:p>
        </p:txBody>
      </p:sp>
    </p:spTree>
    <p:extLst>
      <p:ext uri="{BB962C8B-B14F-4D97-AF65-F5344CB8AC3E}">
        <p14:creationId xmlns:p14="http://schemas.microsoft.com/office/powerpoint/2010/main" val="255044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0443"/>
            <a:ext cx="2057400" cy="40541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40443"/>
            <a:ext cx="6019800" cy="38282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7587"/>
            <a:ext cx="82296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08891"/>
            <a:ext cx="4040188" cy="7025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992884"/>
            <a:ext cx="4040188" cy="26017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208891"/>
            <a:ext cx="4041775" cy="7025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992884"/>
            <a:ext cx="4041775" cy="2601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67465"/>
            <a:ext cx="5111750" cy="40271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1903"/>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1166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724959" cy="273844"/>
          </a:xfrm>
          <a:prstGeom prst="rect">
            <a:avLst/>
          </a:prstGeom>
        </p:spPr>
        <p:txBody>
          <a:bodyPr vert="horz" lIns="91440" tIns="45720" rIns="91440" bIns="45720" rtlCol="0" anchor="ctr"/>
          <a:lstStyle>
            <a:lvl1pPr algn="l">
              <a:defRPr sz="1000">
                <a:solidFill>
                  <a:schemeClr val="bg1"/>
                </a:solidFill>
                <a:latin typeface="Trebuchet MS"/>
              </a:defRPr>
            </a:lvl1pPr>
          </a:lstStyle>
          <a:p>
            <a:fld id="{68C2560D-EC28-3B41-86E8-18F1CE0113B4}" type="datetimeFigureOut">
              <a:rPr lang="en-US" smtClean="0"/>
              <a:pPr/>
              <a:t>4/18/2017</a:t>
            </a:fld>
            <a:endParaRPr lang="en-US"/>
          </a:p>
        </p:txBody>
      </p:sp>
      <p:sp>
        <p:nvSpPr>
          <p:cNvPr id="5" name="Footer Placeholder 4"/>
          <p:cNvSpPr>
            <a:spLocks noGrp="1"/>
          </p:cNvSpPr>
          <p:nvPr>
            <p:ph type="ftr" sz="quarter" idx="3"/>
          </p:nvPr>
        </p:nvSpPr>
        <p:spPr>
          <a:xfrm>
            <a:off x="5791199" y="4368686"/>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2780" y="4767263"/>
            <a:ext cx="844019" cy="273844"/>
          </a:xfrm>
          <a:prstGeom prst="rect">
            <a:avLst/>
          </a:prstGeom>
        </p:spPr>
        <p:txBody>
          <a:bodyPr vert="horz" lIns="91440" tIns="45720" rIns="91440" bIns="45720" rtlCol="0" anchor="ctr"/>
          <a:lstStyle>
            <a:lvl1pPr algn="ctr">
              <a:defRPr sz="1200">
                <a:solidFill>
                  <a:schemeClr val="bg2"/>
                </a:solidFill>
                <a:latin typeface="Trebuchet MS"/>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3600" b="1" i="0" kern="1200">
          <a:solidFill>
            <a:schemeClr val="tx1"/>
          </a:solidFill>
          <a:latin typeface="Trebuchet M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rebuchet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rebuchet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rebuchet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rebuchet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rebuchet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subillings.edu/FinancialServices/forms/ExpenditureCorrectionReques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2940"/>
            <a:ext cx="7772400" cy="2037399"/>
          </a:xfrm>
        </p:spPr>
        <p:txBody>
          <a:bodyPr>
            <a:normAutofit/>
          </a:bodyPr>
          <a:lstStyle/>
          <a:p>
            <a:r>
              <a:rPr lang="en-US" dirty="0" smtClean="0"/>
              <a:t>FISCAL YEAR END</a:t>
            </a:r>
            <a:br>
              <a:rPr lang="en-US" dirty="0" smtClean="0"/>
            </a:br>
            <a:r>
              <a:rPr lang="en-US" dirty="0" smtClean="0"/>
              <a:t>DEADLINES</a:t>
            </a:r>
            <a:br>
              <a:rPr lang="en-US" dirty="0" smtClean="0"/>
            </a:br>
            <a:r>
              <a:rPr lang="en-US" dirty="0" smtClean="0"/>
              <a:t>2017</a:t>
            </a:r>
            <a:endParaRPr lang="en-US" dirty="0"/>
          </a:p>
        </p:txBody>
      </p:sp>
      <p:sp>
        <p:nvSpPr>
          <p:cNvPr id="3" name="Subtitle 2"/>
          <p:cNvSpPr>
            <a:spLocks noGrp="1"/>
          </p:cNvSpPr>
          <p:nvPr>
            <p:ph type="subTitle" idx="1"/>
          </p:nvPr>
        </p:nvSpPr>
        <p:spPr/>
        <p:txBody>
          <a:bodyPr>
            <a:normAutofit fontScale="92500"/>
          </a:bodyPr>
          <a:lstStyle/>
          <a:p>
            <a:r>
              <a:rPr lang="en-US" dirty="0" smtClean="0"/>
              <a:t>Barb Shafer – Business Services</a:t>
            </a:r>
          </a:p>
          <a:p>
            <a:r>
              <a:rPr lang="en-US" dirty="0" smtClean="0"/>
              <a:t>Heather Hanna – Financial Services</a:t>
            </a:r>
            <a:endParaRPr lang="en-US" dirty="0"/>
          </a:p>
        </p:txBody>
      </p:sp>
    </p:spTree>
    <p:extLst>
      <p:ext uri="{BB962C8B-B14F-4D97-AF65-F5344CB8AC3E}">
        <p14:creationId xmlns:p14="http://schemas.microsoft.com/office/powerpoint/2010/main" val="356527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Accruals Continued….</a:t>
            </a:r>
            <a:endParaRPr lang="en-US" dirty="0"/>
          </a:p>
        </p:txBody>
      </p:sp>
      <p:sp>
        <p:nvSpPr>
          <p:cNvPr id="3" name="Content Placeholder 2"/>
          <p:cNvSpPr>
            <a:spLocks noGrp="1"/>
          </p:cNvSpPr>
          <p:nvPr>
            <p:ph idx="1"/>
          </p:nvPr>
        </p:nvSpPr>
        <p:spPr>
          <a:xfrm>
            <a:off x="457200" y="1348739"/>
            <a:ext cx="8229600" cy="2968051"/>
          </a:xfrm>
        </p:spPr>
        <p:txBody>
          <a:bodyPr>
            <a:normAutofit fontScale="77500" lnSpcReduction="20000"/>
          </a:bodyPr>
          <a:lstStyle/>
          <a:p>
            <a:r>
              <a:rPr lang="en-US" sz="2300" dirty="0"/>
              <a:t>It is especially important that you answer the question “Were goods or services received on or before June 30</a:t>
            </a:r>
            <a:r>
              <a:rPr lang="en-US" sz="2300" baseline="30000" dirty="0"/>
              <a:t>th</a:t>
            </a:r>
            <a:r>
              <a:rPr lang="en-US" sz="2300" dirty="0"/>
              <a:t>?”  </a:t>
            </a:r>
          </a:p>
          <a:p>
            <a:pPr marL="914400" lvl="2" indent="0">
              <a:buNone/>
            </a:pPr>
            <a:endParaRPr lang="en-US" sz="600" dirty="0"/>
          </a:p>
          <a:p>
            <a:pPr lvl="1"/>
            <a:r>
              <a:rPr lang="en-US" sz="2300" dirty="0"/>
              <a:t>If your answer to this question is “no”, you have an “A” accrual.  The goods and services were received ‘</a:t>
            </a:r>
            <a:r>
              <a:rPr lang="en-US" sz="2300" dirty="0" err="1"/>
              <a:t>A’fter</a:t>
            </a:r>
            <a:r>
              <a:rPr lang="en-US" sz="2300" dirty="0"/>
              <a:t> June 30</a:t>
            </a:r>
            <a:r>
              <a:rPr lang="en-US" sz="2300" baseline="30000" dirty="0"/>
              <a:t>th</a:t>
            </a:r>
            <a:r>
              <a:rPr lang="en-US" sz="2300" dirty="0"/>
              <a:t>. </a:t>
            </a:r>
          </a:p>
          <a:p>
            <a:pPr lvl="3"/>
            <a:endParaRPr lang="en-US" sz="1400" dirty="0"/>
          </a:p>
          <a:p>
            <a:pPr lvl="2"/>
            <a:r>
              <a:rPr lang="en-US" sz="1800" dirty="0"/>
              <a:t>“A” accruals will only be recorded for expenditures using General Operating funds, as they are needed only for state budget purposes. </a:t>
            </a:r>
          </a:p>
          <a:p>
            <a:pPr lvl="3"/>
            <a:endParaRPr lang="en-US" sz="1400" dirty="0"/>
          </a:p>
          <a:p>
            <a:pPr lvl="2"/>
            <a:r>
              <a:rPr lang="en-US" sz="1800" dirty="0"/>
              <a:t>“A” accruals will only be processed for purchases greater than $1,000.</a:t>
            </a:r>
          </a:p>
          <a:p>
            <a:pPr lvl="3"/>
            <a:endParaRPr lang="en-US" sz="1400" dirty="0"/>
          </a:p>
          <a:p>
            <a:pPr lvl="1"/>
            <a:r>
              <a:rPr lang="en-US" sz="2300" dirty="0"/>
              <a:t>If your answer to this question is “yes”, you have a “B” accrual, the goods and services were received ‘</a:t>
            </a:r>
            <a:r>
              <a:rPr lang="en-US" sz="2300" dirty="0" err="1"/>
              <a:t>B’efore</a:t>
            </a:r>
            <a:r>
              <a:rPr lang="en-US" sz="2300" dirty="0"/>
              <a:t> June 30</a:t>
            </a:r>
            <a:r>
              <a:rPr lang="en-US" sz="2300" baseline="30000" dirty="0"/>
              <a:t>th</a:t>
            </a:r>
            <a:r>
              <a:rPr lang="en-US" sz="2300" dirty="0"/>
              <a:t>.  </a:t>
            </a:r>
          </a:p>
          <a:p>
            <a:endParaRPr lang="en-US" dirty="0"/>
          </a:p>
        </p:txBody>
      </p:sp>
    </p:spTree>
    <p:extLst>
      <p:ext uri="{BB962C8B-B14F-4D97-AF65-F5344CB8AC3E}">
        <p14:creationId xmlns:p14="http://schemas.microsoft.com/office/powerpoint/2010/main" val="4207607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Accruals Continued….</a:t>
            </a:r>
          </a:p>
        </p:txBody>
      </p:sp>
      <p:sp>
        <p:nvSpPr>
          <p:cNvPr id="3" name="Content Placeholder 2"/>
          <p:cNvSpPr>
            <a:spLocks noGrp="1"/>
          </p:cNvSpPr>
          <p:nvPr>
            <p:ph idx="1"/>
          </p:nvPr>
        </p:nvSpPr>
        <p:spPr/>
        <p:txBody>
          <a:bodyPr>
            <a:normAutofit lnSpcReduction="10000"/>
          </a:bodyPr>
          <a:lstStyle/>
          <a:p>
            <a:r>
              <a:rPr lang="en-US" sz="2200" dirty="0"/>
              <a:t>If an invoice is not received by </a:t>
            </a:r>
            <a:r>
              <a:rPr lang="en-US" sz="2200" dirty="0">
                <a:solidFill>
                  <a:srgbClr val="FF0000"/>
                </a:solidFill>
              </a:rPr>
              <a:t>June 30</a:t>
            </a:r>
            <a:r>
              <a:rPr lang="en-US" sz="2200" baseline="30000" dirty="0">
                <a:solidFill>
                  <a:srgbClr val="FF0000"/>
                </a:solidFill>
              </a:rPr>
              <a:t>th</a:t>
            </a:r>
            <a:r>
              <a:rPr lang="en-US" sz="2200" dirty="0"/>
              <a:t>, please use the following guidelines for all departments, regardless of funding source:</a:t>
            </a:r>
          </a:p>
          <a:p>
            <a:endParaRPr lang="en-US" sz="2200" dirty="0"/>
          </a:p>
          <a:p>
            <a:pPr lvl="2"/>
            <a:r>
              <a:rPr lang="en-US" sz="1100" dirty="0"/>
              <a:t>Purchases valued at less than $1000 will not be accrued.</a:t>
            </a:r>
          </a:p>
          <a:p>
            <a:pPr lvl="2"/>
            <a:endParaRPr lang="en-US" sz="1100" dirty="0"/>
          </a:p>
          <a:p>
            <a:pPr lvl="2"/>
            <a:r>
              <a:rPr lang="en-US" sz="1100" dirty="0"/>
              <a:t>Business Services will automatically review the PO’s and DPO’s on file and research if any need to be accrued. </a:t>
            </a:r>
            <a:endParaRPr lang="en-US" sz="1700" dirty="0"/>
          </a:p>
          <a:p>
            <a:pPr lvl="2"/>
            <a:endParaRPr lang="en-US" sz="1700" dirty="0"/>
          </a:p>
          <a:p>
            <a:pPr lvl="2"/>
            <a:r>
              <a:rPr lang="en-US" sz="1700" dirty="0"/>
              <a:t>Submit and/or contact Business Services about any outstanding order(s) or payments.</a:t>
            </a:r>
          </a:p>
          <a:p>
            <a:endParaRPr lang="en-US" dirty="0"/>
          </a:p>
        </p:txBody>
      </p:sp>
    </p:spTree>
    <p:extLst>
      <p:ext uri="{BB962C8B-B14F-4D97-AF65-F5344CB8AC3E}">
        <p14:creationId xmlns:p14="http://schemas.microsoft.com/office/powerpoint/2010/main" val="3743451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Order/DPO Schedule</a:t>
            </a:r>
            <a:endParaRPr lang="en-US" dirty="0"/>
          </a:p>
        </p:txBody>
      </p:sp>
      <p:sp>
        <p:nvSpPr>
          <p:cNvPr id="3" name="Content Placeholder 2"/>
          <p:cNvSpPr>
            <a:spLocks noGrp="1"/>
          </p:cNvSpPr>
          <p:nvPr>
            <p:ph idx="1"/>
          </p:nvPr>
        </p:nvSpPr>
        <p:spPr/>
        <p:txBody>
          <a:bodyPr>
            <a:normAutofit fontScale="92500"/>
          </a:bodyPr>
          <a:lstStyle/>
          <a:p>
            <a:r>
              <a:rPr lang="en-US" sz="1100" dirty="0"/>
              <a:t>The following Purchase </a:t>
            </a:r>
            <a:r>
              <a:rPr lang="en-US" sz="1100" dirty="0" smtClean="0"/>
              <a:t>Order </a:t>
            </a:r>
            <a:r>
              <a:rPr lang="en-US" sz="1100" dirty="0"/>
              <a:t>(</a:t>
            </a:r>
            <a:r>
              <a:rPr lang="en-US" sz="1100" dirty="0" smtClean="0"/>
              <a:t>PO)/</a:t>
            </a:r>
            <a:r>
              <a:rPr lang="en-US" sz="1100" dirty="0"/>
              <a:t>DPO cutoff dates have been coordinated with the State Procurement Bureau to synchronize with the processing times and deadlines set by the State of Montana. If you need to make purchase before the end of Fiscal Year </a:t>
            </a:r>
            <a:r>
              <a:rPr lang="en-US" sz="1100" dirty="0" smtClean="0"/>
              <a:t>2017</a:t>
            </a:r>
            <a:endParaRPr lang="en-US" sz="1100" dirty="0"/>
          </a:p>
          <a:p>
            <a:pPr marL="0" indent="0">
              <a:buNone/>
            </a:pPr>
            <a:r>
              <a:rPr lang="en-US" sz="1100" dirty="0"/>
              <a:t>	</a:t>
            </a:r>
            <a:r>
              <a:rPr lang="en-US" sz="1050" dirty="0"/>
              <a:t>Please Note: All dollar amounts shown represent Total Contract Value (TCV), which includes the value of any potential renewals.   </a:t>
            </a:r>
          </a:p>
          <a:p>
            <a:endParaRPr lang="en-US" sz="800" dirty="0"/>
          </a:p>
          <a:p>
            <a:r>
              <a:rPr lang="en-US" sz="1100" dirty="0"/>
              <a:t>Other than </a:t>
            </a:r>
            <a:r>
              <a:rPr lang="en-US" sz="1100" u="sng" dirty="0"/>
              <a:t>controlled commodities</a:t>
            </a:r>
            <a:r>
              <a:rPr lang="en-US" sz="1100" dirty="0"/>
              <a:t>, MSU-Billings Purchasing has the authority to process Requisitions with a total contract value (including renewals and options) up to $150,000.  If the TCV of the PR/DPO exceeds $150,000, we will send a Requisition to the MSU Bozeman Procurement Services for processing.   </a:t>
            </a:r>
          </a:p>
          <a:p>
            <a:pPr marL="0" indent="0">
              <a:buNone/>
            </a:pPr>
            <a:r>
              <a:rPr lang="en-US" sz="1100" b="1" dirty="0"/>
              <a:t> </a:t>
            </a:r>
            <a:endParaRPr lang="en-US" sz="1100" dirty="0"/>
          </a:p>
          <a:p>
            <a:pPr marL="0" lvl="0" indent="0">
              <a:buNone/>
            </a:pPr>
            <a:r>
              <a:rPr lang="en-US" sz="1100" b="1" u="sng" dirty="0" smtClean="0"/>
              <a:t>PURCHASES </a:t>
            </a:r>
            <a:r>
              <a:rPr lang="en-US" sz="1100" b="1" u="sng" dirty="0"/>
              <a:t>FOR CURRENT FISCAL YEAR, FY </a:t>
            </a:r>
            <a:r>
              <a:rPr lang="en-US" sz="1100" b="1" u="sng" dirty="0" smtClean="0"/>
              <a:t>2017</a:t>
            </a:r>
            <a:endParaRPr lang="en-US" sz="1100" dirty="0"/>
          </a:p>
          <a:p>
            <a:pPr lvl="1"/>
            <a:r>
              <a:rPr lang="en-US" sz="1050" dirty="0" smtClean="0"/>
              <a:t>Purchases </a:t>
            </a:r>
            <a:r>
              <a:rPr lang="en-US" sz="1050" u="sng" dirty="0"/>
              <a:t>exceeding $150,000</a:t>
            </a:r>
            <a:r>
              <a:rPr lang="en-US" sz="1050" dirty="0"/>
              <a:t> will need to go through MSU Bozeman, as MSU Billings cannot spend over this amount within its delegated authority.  If you have something of this magnitude on the horizon, please contact Business Services immediately.</a:t>
            </a:r>
          </a:p>
          <a:p>
            <a:pPr lvl="1"/>
            <a:r>
              <a:rPr lang="en-US" sz="1050" dirty="0"/>
              <a:t>Other </a:t>
            </a:r>
            <a:r>
              <a:rPr lang="en-US" sz="1050" dirty="0" smtClean="0"/>
              <a:t>Purchases </a:t>
            </a:r>
            <a:r>
              <a:rPr lang="en-US" sz="1050" dirty="0"/>
              <a:t>(valued under $150,000) need to be turned in to Purchasing according to the following timetable to ensure adequate time for bids to be awarded: </a:t>
            </a:r>
          </a:p>
          <a:p>
            <a:pPr lvl="2"/>
            <a:r>
              <a:rPr lang="en-US" sz="1050" dirty="0"/>
              <a:t>Procurements that require Competitive Bidding:  </a:t>
            </a:r>
            <a:r>
              <a:rPr lang="en-US" sz="1050" dirty="0" smtClean="0"/>
              <a:t>IFB - Wednesday, April 26</a:t>
            </a:r>
            <a:r>
              <a:rPr lang="en-US" sz="1050" baseline="30000" dirty="0" smtClean="0"/>
              <a:t>th</a:t>
            </a:r>
            <a:r>
              <a:rPr lang="en-US" sz="1050" dirty="0" smtClean="0"/>
              <a:t> ,  RFP – Thursday, March 30</a:t>
            </a:r>
            <a:r>
              <a:rPr lang="en-US" sz="1050" baseline="30000" dirty="0" smtClean="0"/>
              <a:t>th</a:t>
            </a:r>
            <a:r>
              <a:rPr lang="en-US" sz="1050" dirty="0" smtClean="0"/>
              <a:t> </a:t>
            </a:r>
            <a:endParaRPr lang="en-US" sz="1050" b="1" dirty="0"/>
          </a:p>
          <a:p>
            <a:pPr lvl="2"/>
            <a:r>
              <a:rPr lang="en-US" sz="1050" dirty="0"/>
              <a:t>Procurements that do not require a competitive process (Sole Source, procurement exempt, etc.):  Friday, </a:t>
            </a:r>
            <a:r>
              <a:rPr lang="en-US" sz="1050" dirty="0" smtClean="0"/>
              <a:t>June 2</a:t>
            </a:r>
            <a:r>
              <a:rPr lang="en-US" sz="1050" baseline="30000" dirty="0" smtClean="0"/>
              <a:t>nd</a:t>
            </a:r>
            <a:r>
              <a:rPr lang="en-US" sz="1050" dirty="0" smtClean="0"/>
              <a:t>    </a:t>
            </a:r>
            <a:endParaRPr lang="en-US" sz="1050" dirty="0"/>
          </a:p>
          <a:p>
            <a:endParaRPr lang="en-US" dirty="0"/>
          </a:p>
        </p:txBody>
      </p:sp>
    </p:spTree>
    <p:extLst>
      <p:ext uri="{BB962C8B-B14F-4D97-AF65-F5344CB8AC3E}">
        <p14:creationId xmlns:p14="http://schemas.microsoft.com/office/powerpoint/2010/main" val="185732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Purchases</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a:p>
            <a:pPr lvl="0"/>
            <a:r>
              <a:rPr lang="en-US" sz="2200" b="1" u="sng" dirty="0" smtClean="0"/>
              <a:t>PURCHASES </a:t>
            </a:r>
            <a:r>
              <a:rPr lang="en-US" sz="2200" b="1" u="sng" dirty="0"/>
              <a:t>FOR NEXT FISCAL YEAR FY </a:t>
            </a:r>
            <a:r>
              <a:rPr lang="en-US" sz="2200" b="1" u="sng" dirty="0" smtClean="0"/>
              <a:t>2018 </a:t>
            </a:r>
            <a:endParaRPr lang="en-US" sz="2200" dirty="0"/>
          </a:p>
          <a:p>
            <a:pPr marL="0" indent="0">
              <a:buNone/>
            </a:pPr>
            <a:endParaRPr lang="en-US" sz="2200" dirty="0"/>
          </a:p>
          <a:p>
            <a:r>
              <a:rPr lang="en-US" sz="2200" dirty="0" smtClean="0"/>
              <a:t>Purchase Order’s/DPO’s </a:t>
            </a:r>
            <a:r>
              <a:rPr lang="en-US" sz="2200" dirty="0"/>
              <a:t>involving FY </a:t>
            </a:r>
            <a:r>
              <a:rPr lang="en-US" sz="2200" dirty="0" smtClean="0"/>
              <a:t>2018 </a:t>
            </a:r>
            <a:r>
              <a:rPr lang="en-US" sz="2200" dirty="0"/>
              <a:t>funds may be processed prior to July 1, </a:t>
            </a:r>
            <a:r>
              <a:rPr lang="en-US" sz="2200" dirty="0" smtClean="0"/>
              <a:t>2017; </a:t>
            </a:r>
            <a:r>
              <a:rPr lang="en-US" sz="2200" dirty="0"/>
              <a:t>however, the Department must indicate the following on the Purchase Request: </a:t>
            </a:r>
            <a:br>
              <a:rPr lang="en-US" sz="2200" dirty="0"/>
            </a:br>
            <a:r>
              <a:rPr lang="en-US" sz="2200" dirty="0"/>
              <a:t>			</a:t>
            </a:r>
            <a:r>
              <a:rPr lang="en-US" sz="2200" b="1" i="1" u="sng" dirty="0"/>
              <a:t>NOTE:  THIS IS A JULY </a:t>
            </a:r>
            <a:r>
              <a:rPr lang="en-US" sz="2200" b="1" i="1" u="sng" dirty="0" smtClean="0"/>
              <a:t>FY2018 </a:t>
            </a:r>
            <a:r>
              <a:rPr lang="en-US" sz="2200" b="1" i="1" u="sng" dirty="0"/>
              <a:t>ORDER.</a:t>
            </a:r>
          </a:p>
          <a:p>
            <a:endParaRPr lang="en-US" dirty="0"/>
          </a:p>
        </p:txBody>
      </p:sp>
    </p:spTree>
    <p:extLst>
      <p:ext uri="{BB962C8B-B14F-4D97-AF65-F5344CB8AC3E}">
        <p14:creationId xmlns:p14="http://schemas.microsoft.com/office/powerpoint/2010/main" val="4145299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1055"/>
            <a:ext cx="8229600" cy="4156363"/>
          </a:xfrm>
        </p:spPr>
        <p:txBody>
          <a:bodyPr>
            <a:normAutofit fontScale="32500" lnSpcReduction="20000"/>
          </a:bodyPr>
          <a:lstStyle/>
          <a:p>
            <a:pPr>
              <a:spcBef>
                <a:spcPts val="1200"/>
              </a:spcBef>
            </a:pPr>
            <a:r>
              <a:rPr lang="en-US" sz="3600" dirty="0" smtClean="0"/>
              <a:t>March 30, 2017: </a:t>
            </a:r>
            <a:r>
              <a:rPr lang="en-US" dirty="0"/>
              <a:t>Purchases over $5,000 that require Competitive Bidding</a:t>
            </a:r>
            <a:r>
              <a:rPr lang="en-US" dirty="0" smtClean="0"/>
              <a:t>.</a:t>
            </a:r>
          </a:p>
          <a:p>
            <a:pPr lvl="1">
              <a:spcBef>
                <a:spcPts val="1200"/>
              </a:spcBef>
            </a:pPr>
            <a:r>
              <a:rPr lang="en-US" dirty="0" smtClean="0"/>
              <a:t>RFP March 30</a:t>
            </a:r>
            <a:r>
              <a:rPr lang="en-US" baseline="30000" dirty="0" smtClean="0"/>
              <a:t>th</a:t>
            </a:r>
            <a:endParaRPr lang="en-US" dirty="0" smtClean="0"/>
          </a:p>
          <a:p>
            <a:pPr lvl="1">
              <a:spcBef>
                <a:spcPts val="1200"/>
              </a:spcBef>
            </a:pPr>
            <a:r>
              <a:rPr lang="en-US" dirty="0" smtClean="0"/>
              <a:t>IFB April 26</a:t>
            </a:r>
            <a:r>
              <a:rPr lang="en-US" baseline="30000" dirty="0" smtClean="0"/>
              <a:t>th</a:t>
            </a:r>
            <a:r>
              <a:rPr lang="en-US" dirty="0" smtClean="0"/>
              <a:t> </a:t>
            </a:r>
            <a:endParaRPr lang="en-US" dirty="0"/>
          </a:p>
          <a:p>
            <a:pPr>
              <a:spcBef>
                <a:spcPts val="1200"/>
              </a:spcBef>
            </a:pPr>
            <a:r>
              <a:rPr lang="en-US" sz="3600" dirty="0" smtClean="0"/>
              <a:t>June 2, 2017: </a:t>
            </a:r>
            <a:r>
              <a:rPr lang="en-US" dirty="0"/>
              <a:t>Purchases over $5,000 that do not require Competitive Bidding. </a:t>
            </a:r>
          </a:p>
          <a:p>
            <a:pPr>
              <a:spcBef>
                <a:spcPts val="1200"/>
              </a:spcBef>
            </a:pPr>
            <a:r>
              <a:rPr lang="en-US" sz="3600" dirty="0"/>
              <a:t>June </a:t>
            </a:r>
            <a:r>
              <a:rPr lang="en-US" sz="3600" dirty="0" smtClean="0"/>
              <a:t>2, 2017: </a:t>
            </a:r>
            <a:r>
              <a:rPr lang="en-US" dirty="0"/>
              <a:t>Technology Equipment Purchases</a:t>
            </a:r>
          </a:p>
          <a:p>
            <a:pPr>
              <a:spcBef>
                <a:spcPts val="1200"/>
              </a:spcBef>
            </a:pPr>
            <a:r>
              <a:rPr lang="en-US" sz="3600" dirty="0"/>
              <a:t>June </a:t>
            </a:r>
            <a:r>
              <a:rPr lang="en-US" sz="3600" dirty="0" smtClean="0"/>
              <a:t>6, 2017</a:t>
            </a:r>
            <a:r>
              <a:rPr lang="en-US" sz="4000" dirty="0" smtClean="0"/>
              <a:t>: </a:t>
            </a:r>
            <a:r>
              <a:rPr lang="en-US" dirty="0"/>
              <a:t>Positive Cash Balances </a:t>
            </a:r>
            <a:endParaRPr lang="en-US" dirty="0" smtClean="0"/>
          </a:p>
          <a:p>
            <a:pPr>
              <a:spcBef>
                <a:spcPts val="1200"/>
              </a:spcBef>
            </a:pPr>
            <a:r>
              <a:rPr lang="en-US" sz="3700" dirty="0"/>
              <a:t>June 12, 2017: </a:t>
            </a:r>
            <a:r>
              <a:rPr lang="en-US" dirty="0"/>
              <a:t>Warrant Cancellations</a:t>
            </a:r>
          </a:p>
          <a:p>
            <a:pPr>
              <a:spcBef>
                <a:spcPts val="1200"/>
              </a:spcBef>
            </a:pPr>
            <a:r>
              <a:rPr lang="en-US" sz="3600" dirty="0"/>
              <a:t>June </a:t>
            </a:r>
            <a:r>
              <a:rPr lang="en-US" sz="3600" dirty="0" smtClean="0"/>
              <a:t>12, 2017: </a:t>
            </a:r>
            <a:r>
              <a:rPr lang="en-US" dirty="0"/>
              <a:t>Purchases under $5,000, This will include purchases through </a:t>
            </a:r>
            <a:r>
              <a:rPr lang="en-US" dirty="0" err="1" smtClean="0"/>
              <a:t>eMarket</a:t>
            </a:r>
            <a:r>
              <a:rPr lang="en-US" dirty="0" smtClean="0"/>
              <a:t> </a:t>
            </a:r>
            <a:endParaRPr lang="en-US" dirty="0"/>
          </a:p>
          <a:p>
            <a:pPr>
              <a:spcBef>
                <a:spcPts val="1200"/>
              </a:spcBef>
            </a:pPr>
            <a:r>
              <a:rPr lang="en-US" sz="3600" dirty="0"/>
              <a:t>June </a:t>
            </a:r>
            <a:r>
              <a:rPr lang="en-US" sz="3600" dirty="0" smtClean="0"/>
              <a:t>12-14, 2017: </a:t>
            </a:r>
            <a:r>
              <a:rPr lang="en-US" sz="3100" dirty="0"/>
              <a:t>Copy Room &amp; </a:t>
            </a:r>
            <a:r>
              <a:rPr lang="en-US" dirty="0"/>
              <a:t>Print Shop </a:t>
            </a:r>
            <a:r>
              <a:rPr lang="en-US" dirty="0" smtClean="0"/>
              <a:t>Orders ****</a:t>
            </a:r>
            <a:endParaRPr lang="en-US" dirty="0"/>
          </a:p>
          <a:p>
            <a:pPr>
              <a:spcBef>
                <a:spcPts val="1200"/>
              </a:spcBef>
            </a:pPr>
            <a:r>
              <a:rPr lang="en-US" sz="3600" dirty="0"/>
              <a:t>June </a:t>
            </a:r>
            <a:r>
              <a:rPr lang="en-US" sz="3600" dirty="0" smtClean="0"/>
              <a:t>21, 2017: </a:t>
            </a:r>
            <a:r>
              <a:rPr lang="en-US" dirty="0"/>
              <a:t>Credit Card Purchases </a:t>
            </a:r>
            <a:endParaRPr lang="en-US" sz="3600" dirty="0"/>
          </a:p>
          <a:p>
            <a:pPr>
              <a:spcBef>
                <a:spcPts val="1200"/>
              </a:spcBef>
            </a:pPr>
            <a:r>
              <a:rPr lang="en-US" sz="3600" dirty="0"/>
              <a:t>June 30, </a:t>
            </a:r>
            <a:r>
              <a:rPr lang="en-US" sz="3600" dirty="0" smtClean="0"/>
              <a:t>2017: </a:t>
            </a:r>
            <a:r>
              <a:rPr lang="en-US" dirty="0"/>
              <a:t>Deposits and Receipts and Change Fund Reconciliation</a:t>
            </a:r>
            <a:endParaRPr lang="en-US" sz="3600" dirty="0"/>
          </a:p>
          <a:p>
            <a:pPr>
              <a:spcBef>
                <a:spcPts val="1200"/>
              </a:spcBef>
            </a:pPr>
            <a:r>
              <a:rPr lang="en-US" sz="3600" dirty="0"/>
              <a:t>July </a:t>
            </a:r>
            <a:r>
              <a:rPr lang="en-US" sz="3600" dirty="0" smtClean="0"/>
              <a:t>5, 2017: </a:t>
            </a:r>
            <a:r>
              <a:rPr lang="en-US" dirty="0"/>
              <a:t>Vendor Payments for FY </a:t>
            </a:r>
            <a:r>
              <a:rPr lang="en-US" dirty="0" smtClean="0"/>
              <a:t>2017, </a:t>
            </a:r>
            <a:r>
              <a:rPr lang="en-US" dirty="0"/>
              <a:t>Accruals, Travel Reimbursements,  	 			 Expenditure/Revenue/Payroll Corrections, Budget Adjustments.</a:t>
            </a:r>
          </a:p>
          <a:p>
            <a:endParaRPr lang="en-US" dirty="0"/>
          </a:p>
          <a:p>
            <a:pPr marL="0" indent="0" algn="ctr">
              <a:buNone/>
            </a:pPr>
            <a:r>
              <a:rPr lang="en-US" dirty="0">
                <a:solidFill>
                  <a:srgbClr val="FF0000"/>
                </a:solidFill>
              </a:rPr>
              <a:t>*** ALL DATES ARE TENATIVE TO CHANGE ***</a:t>
            </a:r>
          </a:p>
          <a:p>
            <a:endParaRPr lang="en-US" dirty="0"/>
          </a:p>
        </p:txBody>
      </p:sp>
    </p:spTree>
    <p:extLst>
      <p:ext uri="{BB962C8B-B14F-4D97-AF65-F5344CB8AC3E}">
        <p14:creationId xmlns:p14="http://schemas.microsoft.com/office/powerpoint/2010/main" val="970974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485899"/>
            <a:ext cx="8229600" cy="2830891"/>
          </a:xfrm>
        </p:spPr>
        <p:txBody>
          <a:bodyPr/>
          <a:lstStyle/>
          <a:p>
            <a:pPr lvl="1"/>
            <a:r>
              <a:rPr lang="en-US" sz="2400" b="1" dirty="0" smtClean="0"/>
              <a:t>Business </a:t>
            </a:r>
            <a:r>
              <a:rPr lang="en-US" sz="2400" b="1" dirty="0"/>
              <a:t>Services – </a:t>
            </a:r>
            <a:r>
              <a:rPr lang="en-US" sz="2400" b="1" dirty="0" smtClean="0"/>
              <a:t>Jill Brown 657-2151</a:t>
            </a:r>
          </a:p>
          <a:p>
            <a:pPr lvl="1"/>
            <a:endParaRPr lang="en-US" sz="2400" b="1" dirty="0"/>
          </a:p>
          <a:p>
            <a:pPr lvl="1"/>
            <a:r>
              <a:rPr lang="en-US" sz="2400" b="1" dirty="0"/>
              <a:t>Financial Services – Heather Hanna </a:t>
            </a:r>
            <a:r>
              <a:rPr lang="en-US" sz="2400" b="1" dirty="0" smtClean="0"/>
              <a:t>657-1682</a:t>
            </a:r>
          </a:p>
          <a:p>
            <a:pPr lvl="1"/>
            <a:endParaRPr lang="en-US" sz="2400" b="1" dirty="0"/>
          </a:p>
          <a:p>
            <a:pPr lvl="1"/>
            <a:r>
              <a:rPr lang="en-US" sz="2400" b="1" dirty="0"/>
              <a:t>Budget Office – Dean Hanson 657-1680</a:t>
            </a:r>
          </a:p>
          <a:p>
            <a:endParaRPr lang="en-US" dirty="0"/>
          </a:p>
        </p:txBody>
      </p:sp>
    </p:spTree>
    <p:extLst>
      <p:ext uri="{BB962C8B-B14F-4D97-AF65-F5344CB8AC3E}">
        <p14:creationId xmlns:p14="http://schemas.microsoft.com/office/powerpoint/2010/main" val="227168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Balances</a:t>
            </a:r>
            <a:endParaRPr lang="en-US" dirty="0"/>
          </a:p>
        </p:txBody>
      </p:sp>
      <p:sp>
        <p:nvSpPr>
          <p:cNvPr id="3" name="Content Placeholder 2"/>
          <p:cNvSpPr>
            <a:spLocks noGrp="1"/>
          </p:cNvSpPr>
          <p:nvPr>
            <p:ph idx="1"/>
          </p:nvPr>
        </p:nvSpPr>
        <p:spPr>
          <a:xfrm>
            <a:off x="541020" y="1304872"/>
            <a:ext cx="8061960" cy="2899471"/>
          </a:xfrm>
        </p:spPr>
        <p:txBody>
          <a:bodyPr>
            <a:normAutofit/>
          </a:bodyPr>
          <a:lstStyle/>
          <a:p>
            <a:r>
              <a:rPr lang="en-US" sz="2000" dirty="0"/>
              <a:t>All funds must have positive cash balances by </a:t>
            </a:r>
            <a:r>
              <a:rPr lang="en-US" sz="2000" dirty="0">
                <a:solidFill>
                  <a:srgbClr val="FF0000"/>
                </a:solidFill>
              </a:rPr>
              <a:t>June </a:t>
            </a:r>
            <a:r>
              <a:rPr lang="en-US" sz="2000" dirty="0" smtClean="0">
                <a:solidFill>
                  <a:srgbClr val="FF0000"/>
                </a:solidFill>
              </a:rPr>
              <a:t>6, 2017</a:t>
            </a:r>
            <a:r>
              <a:rPr lang="en-US" sz="2000" dirty="0" smtClean="0"/>
              <a:t>.  </a:t>
            </a:r>
            <a:endParaRPr lang="en-US" sz="2000" dirty="0"/>
          </a:p>
          <a:p>
            <a:r>
              <a:rPr lang="en-US" sz="2000" dirty="0"/>
              <a:t>To verify your fund balance, go to FGITBSR in Banner and put in your </a:t>
            </a:r>
            <a:r>
              <a:rPr lang="en-US" sz="2000" b="1" dirty="0"/>
              <a:t>fund.  </a:t>
            </a:r>
          </a:p>
          <a:p>
            <a:pPr marL="0" indent="0">
              <a:buNone/>
            </a:pPr>
            <a:r>
              <a:rPr lang="en-US" sz="2000" b="1" dirty="0"/>
              <a:t>**</a:t>
            </a:r>
            <a:r>
              <a:rPr lang="en-US" sz="2000" dirty="0"/>
              <a:t>Please note that you do not need to check fund balances on general operating funds (funds beginning with 61xxxx). </a:t>
            </a:r>
          </a:p>
          <a:p>
            <a:pPr marL="0" indent="0">
              <a:buNone/>
            </a:pPr>
            <a:endParaRPr lang="en-US" sz="2000" dirty="0"/>
          </a:p>
          <a:p>
            <a:r>
              <a:rPr lang="en-US" sz="2000" dirty="0"/>
              <a:t>Please contact Heather Hanna at x1682 if you have any questions or need additional information.</a:t>
            </a:r>
          </a:p>
          <a:p>
            <a:endParaRPr lang="en-US" dirty="0"/>
          </a:p>
        </p:txBody>
      </p:sp>
    </p:spTree>
    <p:extLst>
      <p:ext uri="{BB962C8B-B14F-4D97-AF65-F5344CB8AC3E}">
        <p14:creationId xmlns:p14="http://schemas.microsoft.com/office/powerpoint/2010/main" val="398378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Expenditure/Revenue/Payroll Corrections:</a:t>
            </a:r>
            <a:endParaRPr lang="en-US" dirty="0"/>
          </a:p>
        </p:txBody>
      </p:sp>
      <p:sp>
        <p:nvSpPr>
          <p:cNvPr id="3" name="Content Placeholder 2"/>
          <p:cNvSpPr>
            <a:spLocks noGrp="1"/>
          </p:cNvSpPr>
          <p:nvPr>
            <p:ph idx="1"/>
          </p:nvPr>
        </p:nvSpPr>
        <p:spPr>
          <a:xfrm>
            <a:off x="457200" y="1516380"/>
            <a:ext cx="8229600" cy="2800410"/>
          </a:xfrm>
        </p:spPr>
        <p:txBody>
          <a:bodyPr>
            <a:normAutofit fontScale="55000" lnSpcReduction="20000"/>
          </a:bodyPr>
          <a:lstStyle/>
          <a:p>
            <a:r>
              <a:rPr lang="en-US" dirty="0"/>
              <a:t>All requests for journal corrections to be made for </a:t>
            </a:r>
            <a:r>
              <a:rPr lang="en-US" dirty="0" smtClean="0"/>
              <a:t>FY17 </a:t>
            </a:r>
            <a:r>
              <a:rPr lang="en-US" dirty="0"/>
              <a:t>should be received in Financial Services office on or before </a:t>
            </a:r>
            <a:r>
              <a:rPr lang="en-US" dirty="0">
                <a:solidFill>
                  <a:srgbClr val="FF0000"/>
                </a:solidFill>
              </a:rPr>
              <a:t>5:00 PM July </a:t>
            </a:r>
            <a:r>
              <a:rPr lang="en-US" dirty="0" smtClean="0">
                <a:solidFill>
                  <a:srgbClr val="FF0000"/>
                </a:solidFill>
              </a:rPr>
              <a:t>5, 2017</a:t>
            </a:r>
            <a:r>
              <a:rPr lang="en-US" dirty="0" smtClean="0"/>
              <a:t>. </a:t>
            </a:r>
            <a:r>
              <a:rPr lang="en-US" dirty="0"/>
              <a:t>The Finance Expenditure Correction form can be found Online at: </a:t>
            </a:r>
          </a:p>
          <a:p>
            <a:pPr marL="0" indent="0">
              <a:buNone/>
            </a:pPr>
            <a:r>
              <a:rPr lang="en-US" u="sng" dirty="0">
                <a:hlinkClick r:id="rId3"/>
              </a:rPr>
              <a:t>http://www.msubillings.edu/FinancialServices/forms/ExpenditureCorrectionRequest.pdf</a:t>
            </a:r>
            <a:endParaRPr lang="en-US" u="sng" dirty="0"/>
          </a:p>
          <a:p>
            <a:pPr marL="0" indent="0">
              <a:buNone/>
            </a:pPr>
            <a:endParaRPr lang="en-US" dirty="0"/>
          </a:p>
          <a:p>
            <a:r>
              <a:rPr lang="en-US" dirty="0"/>
              <a:t>Please contact Heather Hanna at x1682 if you have any questions or need additional information.</a:t>
            </a:r>
          </a:p>
          <a:p>
            <a:endParaRPr lang="en-US" dirty="0"/>
          </a:p>
          <a:p>
            <a:r>
              <a:rPr lang="en-US" dirty="0"/>
              <a:t>All ETF’s for payroll corrections for </a:t>
            </a:r>
            <a:r>
              <a:rPr lang="en-US" dirty="0" smtClean="0"/>
              <a:t>FY17 </a:t>
            </a:r>
            <a:r>
              <a:rPr lang="en-US" dirty="0"/>
              <a:t>should be submitted to Financial Services/Payroll by </a:t>
            </a:r>
            <a:r>
              <a:rPr lang="en-US" dirty="0">
                <a:solidFill>
                  <a:srgbClr val="FF0000"/>
                </a:solidFill>
              </a:rPr>
              <a:t>July 5</a:t>
            </a:r>
            <a:r>
              <a:rPr lang="en-US" dirty="0" smtClean="0">
                <a:solidFill>
                  <a:srgbClr val="FF0000"/>
                </a:solidFill>
              </a:rPr>
              <a:t>, 2017</a:t>
            </a:r>
            <a:r>
              <a:rPr lang="en-US" dirty="0" smtClean="0"/>
              <a:t>. </a:t>
            </a:r>
            <a:endParaRPr lang="en-US" dirty="0"/>
          </a:p>
          <a:p>
            <a:endParaRPr lang="en-US" dirty="0"/>
          </a:p>
        </p:txBody>
      </p:sp>
    </p:spTree>
    <p:extLst>
      <p:ext uri="{BB962C8B-B14F-4D97-AF65-F5344CB8AC3E}">
        <p14:creationId xmlns:p14="http://schemas.microsoft.com/office/powerpoint/2010/main" val="332678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 Cancellation</a:t>
            </a:r>
            <a:endParaRPr lang="en-US" dirty="0"/>
          </a:p>
        </p:txBody>
      </p:sp>
      <p:sp>
        <p:nvSpPr>
          <p:cNvPr id="3" name="Content Placeholder 2"/>
          <p:cNvSpPr>
            <a:spLocks noGrp="1"/>
          </p:cNvSpPr>
          <p:nvPr>
            <p:ph idx="1"/>
          </p:nvPr>
        </p:nvSpPr>
        <p:spPr>
          <a:xfrm>
            <a:off x="457200" y="1562099"/>
            <a:ext cx="8229600" cy="2754691"/>
          </a:xfrm>
        </p:spPr>
        <p:txBody>
          <a:bodyPr/>
          <a:lstStyle/>
          <a:p>
            <a:r>
              <a:rPr lang="en-US" sz="2400" dirty="0"/>
              <a:t>Any </a:t>
            </a:r>
            <a:r>
              <a:rPr lang="en-US" sz="2400" dirty="0" smtClean="0"/>
              <a:t>known payment </a:t>
            </a:r>
            <a:r>
              <a:rPr lang="en-US" sz="2400" dirty="0"/>
              <a:t>that needs to be canceled should be received in Business Services by </a:t>
            </a:r>
            <a:r>
              <a:rPr lang="en-US" sz="2400" b="1" dirty="0">
                <a:solidFill>
                  <a:srgbClr val="FF0000"/>
                </a:solidFill>
              </a:rPr>
              <a:t>11 AM June </a:t>
            </a:r>
            <a:r>
              <a:rPr lang="en-US" sz="2400" b="1" dirty="0" smtClean="0">
                <a:solidFill>
                  <a:srgbClr val="FF0000"/>
                </a:solidFill>
              </a:rPr>
              <a:t>12</a:t>
            </a:r>
            <a:r>
              <a:rPr lang="en-US" sz="2400" b="1" baseline="30000" dirty="0" smtClean="0">
                <a:solidFill>
                  <a:srgbClr val="FF0000"/>
                </a:solidFill>
              </a:rPr>
              <a:t>th</a:t>
            </a:r>
            <a:r>
              <a:rPr lang="en-US" sz="2400" b="1" dirty="0" smtClean="0">
                <a:solidFill>
                  <a:srgbClr val="FF0000"/>
                </a:solidFill>
              </a:rPr>
              <a:t> </a:t>
            </a:r>
            <a:r>
              <a:rPr lang="en-US" sz="2400" dirty="0"/>
              <a:t>in order to get them processed before the state cutoff.</a:t>
            </a:r>
          </a:p>
          <a:p>
            <a:endParaRPr lang="en-US" dirty="0"/>
          </a:p>
        </p:txBody>
      </p:sp>
    </p:spTree>
    <p:extLst>
      <p:ext uri="{BB962C8B-B14F-4D97-AF65-F5344CB8AC3E}">
        <p14:creationId xmlns:p14="http://schemas.microsoft.com/office/powerpoint/2010/main" val="244401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Fund Reconciliation</a:t>
            </a:r>
            <a:endParaRPr lang="en-US" dirty="0"/>
          </a:p>
        </p:txBody>
      </p:sp>
      <p:sp>
        <p:nvSpPr>
          <p:cNvPr id="3" name="Content Placeholder 2"/>
          <p:cNvSpPr>
            <a:spLocks noGrp="1"/>
          </p:cNvSpPr>
          <p:nvPr>
            <p:ph idx="1"/>
          </p:nvPr>
        </p:nvSpPr>
        <p:spPr>
          <a:xfrm>
            <a:off x="457200" y="1386839"/>
            <a:ext cx="8229600" cy="2929951"/>
          </a:xfrm>
        </p:spPr>
        <p:txBody>
          <a:bodyPr>
            <a:normAutofit/>
          </a:bodyPr>
          <a:lstStyle/>
          <a:p>
            <a:r>
              <a:rPr lang="en-US" sz="2400" dirty="0"/>
              <a:t>Any Department with approved change funds. Reconciliation of those funds is required by </a:t>
            </a:r>
            <a:r>
              <a:rPr lang="en-US" sz="2400" dirty="0">
                <a:solidFill>
                  <a:srgbClr val="FF0000"/>
                </a:solidFill>
              </a:rPr>
              <a:t>June 30</a:t>
            </a:r>
            <a:r>
              <a:rPr lang="en-US" sz="2400" baseline="30000" dirty="0">
                <a:solidFill>
                  <a:srgbClr val="FF0000"/>
                </a:solidFill>
              </a:rPr>
              <a:t>th</a:t>
            </a:r>
            <a:r>
              <a:rPr lang="en-US" sz="2400" dirty="0"/>
              <a:t>. </a:t>
            </a:r>
          </a:p>
          <a:p>
            <a:endParaRPr lang="en-US" sz="2400" dirty="0"/>
          </a:p>
          <a:p>
            <a:r>
              <a:rPr lang="en-US" sz="2400" dirty="0"/>
              <a:t>If you do not have an approved change fund make sure any campus money is deposited by Noon on </a:t>
            </a:r>
            <a:r>
              <a:rPr lang="en-US" sz="2400" dirty="0">
                <a:solidFill>
                  <a:srgbClr val="FF0000"/>
                </a:solidFill>
              </a:rPr>
              <a:t>June 30</a:t>
            </a:r>
            <a:r>
              <a:rPr lang="en-US" sz="2400" baseline="30000" dirty="0">
                <a:solidFill>
                  <a:srgbClr val="FF0000"/>
                </a:solidFill>
              </a:rPr>
              <a:t>th</a:t>
            </a:r>
            <a:r>
              <a:rPr lang="en-US" sz="2400" dirty="0"/>
              <a:t>. </a:t>
            </a:r>
          </a:p>
          <a:p>
            <a:endParaRPr lang="en-US" dirty="0"/>
          </a:p>
        </p:txBody>
      </p:sp>
    </p:spTree>
    <p:extLst>
      <p:ext uri="{BB962C8B-B14F-4D97-AF65-F5344CB8AC3E}">
        <p14:creationId xmlns:p14="http://schemas.microsoft.com/office/powerpoint/2010/main" val="403584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Deposit/Refunds</a:t>
            </a:r>
            <a:endParaRPr lang="en-US" dirty="0"/>
          </a:p>
        </p:txBody>
      </p:sp>
      <p:sp>
        <p:nvSpPr>
          <p:cNvPr id="3" name="Content Placeholder 2"/>
          <p:cNvSpPr>
            <a:spLocks noGrp="1"/>
          </p:cNvSpPr>
          <p:nvPr>
            <p:ph idx="1"/>
          </p:nvPr>
        </p:nvSpPr>
        <p:spPr>
          <a:xfrm>
            <a:off x="457200" y="1520191"/>
            <a:ext cx="8229600" cy="3116640"/>
          </a:xfrm>
        </p:spPr>
        <p:txBody>
          <a:bodyPr/>
          <a:lstStyle/>
          <a:p>
            <a:r>
              <a:rPr lang="en-US" sz="2400" dirty="0"/>
              <a:t>All cash deposits must be receipted in the Business Services, Cashier window by </a:t>
            </a:r>
            <a:r>
              <a:rPr lang="en-US" sz="2400" dirty="0">
                <a:solidFill>
                  <a:srgbClr val="FF0000"/>
                </a:solidFill>
              </a:rPr>
              <a:t>NOON, </a:t>
            </a:r>
            <a:r>
              <a:rPr lang="en-US" sz="2400" dirty="0" smtClean="0">
                <a:solidFill>
                  <a:srgbClr val="FF0000"/>
                </a:solidFill>
              </a:rPr>
              <a:t>Friday </a:t>
            </a:r>
            <a:r>
              <a:rPr lang="en-US" sz="2400" dirty="0">
                <a:solidFill>
                  <a:srgbClr val="FF0000"/>
                </a:solidFill>
              </a:rPr>
              <a:t>June 30th</a:t>
            </a:r>
            <a:r>
              <a:rPr lang="en-US" sz="2400" dirty="0"/>
              <a:t>.</a:t>
            </a:r>
          </a:p>
          <a:p>
            <a:endParaRPr lang="en-US" dirty="0"/>
          </a:p>
        </p:txBody>
      </p:sp>
    </p:spTree>
    <p:extLst>
      <p:ext uri="{BB962C8B-B14F-4D97-AF65-F5344CB8AC3E}">
        <p14:creationId xmlns:p14="http://schemas.microsoft.com/office/powerpoint/2010/main" val="421439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Invoices/BPA’s/Travel Reimbursements</a:t>
            </a:r>
            <a:endParaRPr lang="en-US" dirty="0"/>
          </a:p>
        </p:txBody>
      </p:sp>
      <p:sp>
        <p:nvSpPr>
          <p:cNvPr id="3" name="Content Placeholder 2"/>
          <p:cNvSpPr>
            <a:spLocks noGrp="1"/>
          </p:cNvSpPr>
          <p:nvPr>
            <p:ph idx="1"/>
          </p:nvPr>
        </p:nvSpPr>
        <p:spPr>
          <a:xfrm>
            <a:off x="457200" y="1459231"/>
            <a:ext cx="8229600" cy="3116640"/>
          </a:xfrm>
        </p:spPr>
        <p:txBody>
          <a:bodyPr>
            <a:normAutofit fontScale="70000" lnSpcReduction="20000"/>
          </a:bodyPr>
          <a:lstStyle/>
          <a:p>
            <a:r>
              <a:rPr lang="en-US" sz="2900" b="1" i="1" dirty="0"/>
              <a:t>Vendors</a:t>
            </a:r>
            <a:r>
              <a:rPr lang="en-US" sz="2900" dirty="0"/>
              <a:t>: All invoices with BPAs (Banner Payment Authorizations) must be received by Business Services, Accounts Payable, by </a:t>
            </a:r>
            <a:r>
              <a:rPr lang="en-US" sz="2900" dirty="0">
                <a:solidFill>
                  <a:srgbClr val="FF0000"/>
                </a:solidFill>
              </a:rPr>
              <a:t>Noon, July </a:t>
            </a:r>
            <a:r>
              <a:rPr lang="en-US" sz="2900" dirty="0" smtClean="0">
                <a:solidFill>
                  <a:srgbClr val="FF0000"/>
                </a:solidFill>
              </a:rPr>
              <a:t>5</a:t>
            </a:r>
            <a:r>
              <a:rPr lang="en-US" sz="2900" baseline="30000" dirty="0" smtClean="0">
                <a:solidFill>
                  <a:srgbClr val="FF0000"/>
                </a:solidFill>
              </a:rPr>
              <a:t>th</a:t>
            </a:r>
            <a:r>
              <a:rPr lang="en-US" sz="2900" dirty="0" smtClean="0"/>
              <a:t>. </a:t>
            </a:r>
            <a:endParaRPr lang="en-US" sz="2900" dirty="0"/>
          </a:p>
          <a:p>
            <a:pPr marL="0" indent="0">
              <a:buNone/>
            </a:pPr>
            <a:endParaRPr lang="en-US" sz="2900" dirty="0"/>
          </a:p>
          <a:p>
            <a:pPr lvl="1"/>
            <a:r>
              <a:rPr lang="en-US" sz="2600" dirty="0"/>
              <a:t>Please process invoices as soon as possible before </a:t>
            </a:r>
            <a:r>
              <a:rPr lang="en-US" sz="2600" dirty="0">
                <a:solidFill>
                  <a:srgbClr val="FF0000"/>
                </a:solidFill>
              </a:rPr>
              <a:t>June </a:t>
            </a:r>
            <a:r>
              <a:rPr lang="en-US" sz="2600" dirty="0" smtClean="0">
                <a:solidFill>
                  <a:srgbClr val="FF0000"/>
                </a:solidFill>
              </a:rPr>
              <a:t>28</a:t>
            </a:r>
            <a:r>
              <a:rPr lang="en-US" sz="2600" baseline="30000" dirty="0" smtClean="0">
                <a:solidFill>
                  <a:srgbClr val="FF0000"/>
                </a:solidFill>
              </a:rPr>
              <a:t>th</a:t>
            </a:r>
            <a:r>
              <a:rPr lang="en-US" sz="2600" dirty="0"/>
              <a:t>; this will greatly reduce “last day” workloads and the number of accruals.</a:t>
            </a:r>
          </a:p>
          <a:p>
            <a:pPr marL="457200" lvl="1" indent="0">
              <a:buNone/>
            </a:pPr>
            <a:endParaRPr lang="en-US" sz="2600" dirty="0"/>
          </a:p>
          <a:p>
            <a:pPr lvl="1"/>
            <a:r>
              <a:rPr lang="en-US" sz="2600" dirty="0"/>
              <a:t>Please anticipate your needs early and order accordingly; acquire items only in a reasonable quantity that will be consumed in the current fiscal year. </a:t>
            </a:r>
          </a:p>
          <a:p>
            <a:endParaRPr lang="en-US" dirty="0"/>
          </a:p>
        </p:txBody>
      </p:sp>
    </p:spTree>
    <p:extLst>
      <p:ext uri="{BB962C8B-B14F-4D97-AF65-F5344CB8AC3E}">
        <p14:creationId xmlns:p14="http://schemas.microsoft.com/office/powerpoint/2010/main" val="3572026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Cards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2900" b="1" i="1" dirty="0"/>
              <a:t>PCARD Transactions</a:t>
            </a:r>
            <a:r>
              <a:rPr lang="en-US" sz="2900" b="1" dirty="0"/>
              <a:t>: </a:t>
            </a:r>
          </a:p>
          <a:p>
            <a:pPr marL="0" indent="0">
              <a:buNone/>
            </a:pPr>
            <a:r>
              <a:rPr lang="en-US" sz="1600" b="1" dirty="0">
                <a:solidFill>
                  <a:srgbClr val="FF0000"/>
                </a:solidFill>
              </a:rPr>
              <a:t>** Purchases Made in June on the </a:t>
            </a:r>
            <a:r>
              <a:rPr lang="en-US" sz="1600" b="1" dirty="0" err="1">
                <a:solidFill>
                  <a:srgbClr val="FF0000"/>
                </a:solidFill>
              </a:rPr>
              <a:t>PCard</a:t>
            </a:r>
            <a:r>
              <a:rPr lang="en-US" sz="1600" b="1" dirty="0">
                <a:solidFill>
                  <a:srgbClr val="FF0000"/>
                </a:solidFill>
              </a:rPr>
              <a:t> are not guaranteed </a:t>
            </a:r>
            <a:r>
              <a:rPr lang="en-US" sz="1600" b="1" dirty="0" smtClean="0">
                <a:solidFill>
                  <a:srgbClr val="FF0000"/>
                </a:solidFill>
              </a:rPr>
              <a:t>to process </a:t>
            </a:r>
            <a:r>
              <a:rPr lang="en-US" sz="1600" b="1" dirty="0">
                <a:solidFill>
                  <a:srgbClr val="FF0000"/>
                </a:solidFill>
              </a:rPr>
              <a:t>in time for FYE closing</a:t>
            </a:r>
            <a:r>
              <a:rPr lang="en-US" sz="1600" b="1" dirty="0" smtClean="0">
                <a:solidFill>
                  <a:srgbClr val="FF0000"/>
                </a:solidFill>
              </a:rPr>
              <a:t>**</a:t>
            </a:r>
          </a:p>
          <a:p>
            <a:pPr marL="0" indent="0">
              <a:buNone/>
            </a:pPr>
            <a:endParaRPr lang="en-US" sz="1600" dirty="0">
              <a:solidFill>
                <a:srgbClr val="FF0000"/>
              </a:solidFill>
            </a:endParaRPr>
          </a:p>
          <a:p>
            <a:r>
              <a:rPr lang="en-US" sz="2900" u="sng" dirty="0"/>
              <a:t>June P-Card Dates</a:t>
            </a:r>
            <a:endParaRPr lang="en-US" sz="2900" dirty="0"/>
          </a:p>
          <a:p>
            <a:r>
              <a:rPr lang="en-US" sz="2900" dirty="0"/>
              <a:t>Last Day to Charge: </a:t>
            </a:r>
            <a:r>
              <a:rPr lang="en-US" sz="2900" dirty="0" smtClean="0">
                <a:solidFill>
                  <a:srgbClr val="FF0000"/>
                </a:solidFill>
              </a:rPr>
              <a:t>Wednesday, </a:t>
            </a:r>
            <a:r>
              <a:rPr lang="en-US" sz="2900" dirty="0">
                <a:solidFill>
                  <a:srgbClr val="FF0000"/>
                </a:solidFill>
              </a:rPr>
              <a:t>June </a:t>
            </a:r>
            <a:r>
              <a:rPr lang="en-US" sz="2900" dirty="0" smtClean="0">
                <a:solidFill>
                  <a:srgbClr val="FF0000"/>
                </a:solidFill>
              </a:rPr>
              <a:t>21</a:t>
            </a:r>
            <a:r>
              <a:rPr lang="en-US" sz="2900" baseline="30000" dirty="0" smtClean="0">
                <a:solidFill>
                  <a:srgbClr val="FF0000"/>
                </a:solidFill>
              </a:rPr>
              <a:t>st</a:t>
            </a:r>
            <a:r>
              <a:rPr lang="en-US" sz="2900" dirty="0" smtClean="0"/>
              <a:t>.  </a:t>
            </a:r>
            <a:endParaRPr lang="en-US" sz="2900" dirty="0"/>
          </a:p>
          <a:p>
            <a:r>
              <a:rPr lang="en-US" sz="2900" dirty="0"/>
              <a:t>See Those Charges in Banner no later than: </a:t>
            </a:r>
            <a:r>
              <a:rPr lang="en-US" sz="2900" dirty="0" smtClean="0">
                <a:solidFill>
                  <a:srgbClr val="FF0000"/>
                </a:solidFill>
              </a:rPr>
              <a:t>Friday,</a:t>
            </a:r>
            <a:r>
              <a:rPr lang="en-US" sz="2900" dirty="0" smtClean="0"/>
              <a:t> </a:t>
            </a:r>
            <a:r>
              <a:rPr lang="en-US" sz="2900" dirty="0">
                <a:solidFill>
                  <a:srgbClr val="FF0000"/>
                </a:solidFill>
              </a:rPr>
              <a:t>June </a:t>
            </a:r>
            <a:r>
              <a:rPr lang="en-US" sz="2900" dirty="0" smtClean="0">
                <a:solidFill>
                  <a:srgbClr val="FF0000"/>
                </a:solidFill>
              </a:rPr>
              <a:t>23</a:t>
            </a:r>
            <a:r>
              <a:rPr lang="en-US" sz="2900" baseline="30000" dirty="0" smtClean="0">
                <a:solidFill>
                  <a:srgbClr val="FF0000"/>
                </a:solidFill>
              </a:rPr>
              <a:t>rd</a:t>
            </a:r>
            <a:r>
              <a:rPr lang="en-US" sz="2900" dirty="0">
                <a:solidFill>
                  <a:srgbClr val="FF0000"/>
                </a:solidFill>
              </a:rPr>
              <a:t>,</a:t>
            </a:r>
            <a:r>
              <a:rPr lang="en-US" sz="2900" dirty="0" smtClean="0">
                <a:solidFill>
                  <a:srgbClr val="FF0000"/>
                </a:solidFill>
              </a:rPr>
              <a:t> </a:t>
            </a:r>
            <a:r>
              <a:rPr lang="en-US" sz="2900" dirty="0">
                <a:solidFill>
                  <a:srgbClr val="FF0000"/>
                </a:solidFill>
              </a:rPr>
              <a:t>after 8:15 AM</a:t>
            </a:r>
          </a:p>
          <a:p>
            <a:r>
              <a:rPr lang="en-US" sz="2900" dirty="0"/>
              <a:t>All Charges for this cycle MUST be posted in Banner by:  </a:t>
            </a:r>
            <a:r>
              <a:rPr lang="en-US" sz="2900" dirty="0">
                <a:solidFill>
                  <a:srgbClr val="FF0000"/>
                </a:solidFill>
              </a:rPr>
              <a:t>NOON, </a:t>
            </a:r>
            <a:r>
              <a:rPr lang="en-US" sz="2900" dirty="0" smtClean="0">
                <a:solidFill>
                  <a:srgbClr val="FF0000"/>
                </a:solidFill>
              </a:rPr>
              <a:t>Monday, </a:t>
            </a:r>
            <a:r>
              <a:rPr lang="en-US" sz="2900" dirty="0">
                <a:solidFill>
                  <a:srgbClr val="FF0000"/>
                </a:solidFill>
              </a:rPr>
              <a:t>June </a:t>
            </a:r>
            <a:r>
              <a:rPr lang="en-US" sz="2900" dirty="0" smtClean="0">
                <a:solidFill>
                  <a:srgbClr val="FF0000"/>
                </a:solidFill>
              </a:rPr>
              <a:t>26</a:t>
            </a:r>
            <a:r>
              <a:rPr lang="en-US" sz="2900" baseline="30000" dirty="0" smtClean="0">
                <a:solidFill>
                  <a:srgbClr val="FF0000"/>
                </a:solidFill>
              </a:rPr>
              <a:t>th</a:t>
            </a:r>
            <a:r>
              <a:rPr lang="en-US" sz="2900" dirty="0" smtClean="0">
                <a:solidFill>
                  <a:srgbClr val="FF0000"/>
                </a:solidFill>
              </a:rPr>
              <a:t> </a:t>
            </a:r>
            <a:endParaRPr lang="en-US" sz="2900" dirty="0">
              <a:solidFill>
                <a:srgbClr val="FF0000"/>
              </a:solidFill>
            </a:endParaRPr>
          </a:p>
          <a:p>
            <a:endParaRPr lang="en-US" sz="2900" dirty="0"/>
          </a:p>
          <a:p>
            <a:r>
              <a:rPr lang="en-US" sz="2900" u="sng" dirty="0"/>
              <a:t>June 13th Month P-Card Dates </a:t>
            </a:r>
            <a:endParaRPr lang="en-US" sz="2900" dirty="0"/>
          </a:p>
          <a:p>
            <a:r>
              <a:rPr lang="en-US" sz="2900" dirty="0"/>
              <a:t>Last Day to Charge: </a:t>
            </a:r>
            <a:r>
              <a:rPr lang="en-US" sz="2900" dirty="0" smtClean="0">
                <a:solidFill>
                  <a:srgbClr val="FF0000"/>
                </a:solidFill>
              </a:rPr>
              <a:t>Friday, </a:t>
            </a:r>
            <a:r>
              <a:rPr lang="en-US" sz="2900" dirty="0">
                <a:solidFill>
                  <a:srgbClr val="FF0000"/>
                </a:solidFill>
              </a:rPr>
              <a:t>June 30</a:t>
            </a:r>
            <a:r>
              <a:rPr lang="en-US" sz="2900" baseline="30000" dirty="0">
                <a:solidFill>
                  <a:srgbClr val="FF0000"/>
                </a:solidFill>
              </a:rPr>
              <a:t>th</a:t>
            </a:r>
            <a:r>
              <a:rPr lang="en-US" sz="2900" dirty="0">
                <a:solidFill>
                  <a:srgbClr val="FF0000"/>
                </a:solidFill>
              </a:rPr>
              <a:t> </a:t>
            </a:r>
          </a:p>
          <a:p>
            <a:r>
              <a:rPr lang="en-US" sz="2900" dirty="0"/>
              <a:t>See Those Charges in Banner by: </a:t>
            </a:r>
            <a:r>
              <a:rPr lang="en-US" sz="2900" dirty="0" smtClean="0">
                <a:solidFill>
                  <a:srgbClr val="FF0000"/>
                </a:solidFill>
              </a:rPr>
              <a:t>Tuesday, </a:t>
            </a:r>
            <a:r>
              <a:rPr lang="en-US" sz="2900" dirty="0">
                <a:solidFill>
                  <a:srgbClr val="FF0000"/>
                </a:solidFill>
              </a:rPr>
              <a:t>July </a:t>
            </a:r>
            <a:r>
              <a:rPr lang="en-US" sz="2900" dirty="0" smtClean="0">
                <a:solidFill>
                  <a:srgbClr val="FF0000"/>
                </a:solidFill>
              </a:rPr>
              <a:t>3</a:t>
            </a:r>
            <a:r>
              <a:rPr lang="en-US" sz="2900" baseline="30000" dirty="0" smtClean="0">
                <a:solidFill>
                  <a:srgbClr val="FF0000"/>
                </a:solidFill>
              </a:rPr>
              <a:t>th</a:t>
            </a:r>
            <a:r>
              <a:rPr lang="en-US" sz="2900" dirty="0" smtClean="0">
                <a:solidFill>
                  <a:srgbClr val="FF0000"/>
                </a:solidFill>
              </a:rPr>
              <a:t>, </a:t>
            </a:r>
            <a:r>
              <a:rPr lang="en-US" sz="2900" dirty="0">
                <a:solidFill>
                  <a:srgbClr val="FF0000"/>
                </a:solidFill>
              </a:rPr>
              <a:t>after 8:15 AM</a:t>
            </a:r>
          </a:p>
          <a:p>
            <a:r>
              <a:rPr lang="en-US" sz="2900" dirty="0"/>
              <a:t>All Charges for this cycle MUST be posted in Banner by: </a:t>
            </a:r>
            <a:r>
              <a:rPr lang="en-US" sz="2900" dirty="0">
                <a:solidFill>
                  <a:srgbClr val="FF0000"/>
                </a:solidFill>
              </a:rPr>
              <a:t>NOON, </a:t>
            </a:r>
            <a:r>
              <a:rPr lang="en-US" sz="2900" dirty="0" smtClean="0">
                <a:solidFill>
                  <a:srgbClr val="FF0000"/>
                </a:solidFill>
              </a:rPr>
              <a:t>Wednesday, </a:t>
            </a:r>
            <a:r>
              <a:rPr lang="en-US" sz="2900" dirty="0">
                <a:solidFill>
                  <a:srgbClr val="FF0000"/>
                </a:solidFill>
              </a:rPr>
              <a:t>July </a:t>
            </a:r>
            <a:r>
              <a:rPr lang="en-US" sz="2900" dirty="0" smtClean="0">
                <a:solidFill>
                  <a:srgbClr val="FF0000"/>
                </a:solidFill>
              </a:rPr>
              <a:t>5</a:t>
            </a:r>
            <a:r>
              <a:rPr lang="en-US" sz="2900" baseline="30000" dirty="0" smtClean="0">
                <a:solidFill>
                  <a:srgbClr val="FF0000"/>
                </a:solidFill>
              </a:rPr>
              <a:t>th</a:t>
            </a:r>
            <a:r>
              <a:rPr lang="en-US" sz="2900" b="1" dirty="0">
                <a:solidFill>
                  <a:srgbClr val="FF0000"/>
                </a:solidFill>
              </a:rPr>
              <a:t> </a:t>
            </a:r>
          </a:p>
          <a:p>
            <a:endParaRPr lang="en-US" dirty="0"/>
          </a:p>
        </p:txBody>
      </p:sp>
    </p:spTree>
    <p:extLst>
      <p:ext uri="{BB962C8B-B14F-4D97-AF65-F5344CB8AC3E}">
        <p14:creationId xmlns:p14="http://schemas.microsoft.com/office/powerpoint/2010/main" val="659355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Accruals</a:t>
            </a:r>
            <a:endParaRPr lang="en-US" dirty="0"/>
          </a:p>
        </p:txBody>
      </p:sp>
      <p:sp>
        <p:nvSpPr>
          <p:cNvPr id="3" name="Content Placeholder 2"/>
          <p:cNvSpPr>
            <a:spLocks noGrp="1"/>
          </p:cNvSpPr>
          <p:nvPr>
            <p:ph idx="1"/>
          </p:nvPr>
        </p:nvSpPr>
        <p:spPr>
          <a:xfrm>
            <a:off x="457200" y="1516379"/>
            <a:ext cx="8229600" cy="2800411"/>
          </a:xfrm>
        </p:spPr>
        <p:txBody>
          <a:bodyPr>
            <a:normAutofit fontScale="77500" lnSpcReduction="20000"/>
          </a:bodyPr>
          <a:lstStyle/>
          <a:p>
            <a:r>
              <a:rPr lang="en-US" sz="2900" dirty="0"/>
              <a:t>Accruals are processed for expenditures to outside sources for which the goods or services were ordered in </a:t>
            </a:r>
            <a:r>
              <a:rPr lang="en-US" sz="2900" dirty="0" smtClean="0"/>
              <a:t>FY17 </a:t>
            </a:r>
            <a:r>
              <a:rPr lang="en-US" sz="2900" dirty="0"/>
              <a:t>but have either not been received or have not been paid. </a:t>
            </a:r>
          </a:p>
          <a:p>
            <a:endParaRPr lang="en-US" sz="2900" dirty="0"/>
          </a:p>
          <a:p>
            <a:r>
              <a:rPr lang="en-US" sz="2900" dirty="0"/>
              <a:t>There are two Types of Accruals. </a:t>
            </a:r>
          </a:p>
          <a:p>
            <a:pPr lvl="1"/>
            <a:r>
              <a:rPr lang="en-US" sz="2600" dirty="0"/>
              <a:t>A Accrual</a:t>
            </a:r>
          </a:p>
          <a:p>
            <a:pPr lvl="1"/>
            <a:r>
              <a:rPr lang="en-US" sz="2600" dirty="0"/>
              <a:t>B Accrual</a:t>
            </a:r>
          </a:p>
          <a:p>
            <a:pPr marL="0" indent="0">
              <a:buNone/>
            </a:pPr>
            <a:r>
              <a:rPr lang="en-US" dirty="0"/>
              <a:t> </a:t>
            </a:r>
          </a:p>
          <a:p>
            <a:endParaRPr lang="en-US" dirty="0"/>
          </a:p>
        </p:txBody>
      </p:sp>
    </p:spTree>
    <p:extLst>
      <p:ext uri="{BB962C8B-B14F-4D97-AF65-F5344CB8AC3E}">
        <p14:creationId xmlns:p14="http://schemas.microsoft.com/office/powerpoint/2010/main" val="30849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usiness Services 12-28-15" id="{B36A3BF2-4C2C-4F6E-B44C-001C0F114101}" vid="{296B2A85-29AC-46E1-A5DD-ACF5753811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openxmlformats.org/package/2006/metadata/core-properties"/>
    <ds:schemaRef ds:uri="http://schemas.microsoft.com/office/2006/documentManagement/types"/>
    <ds:schemaRef ds:uri="http://purl.org/dc/terms/"/>
    <ds:schemaRef ds:uri="http://purl.org/dc/dcmitype/"/>
    <ds:schemaRef ds:uri="http://www.w3.org/XML/1998/namespace"/>
    <ds:schemaRef ds:uri="http://schemas.microsoft.com/office/2006/metadata/properties"/>
    <ds:schemaRef ds:uri="http://purl.org/dc/elements/1.1/"/>
    <ds:schemaRef ds:uri="http://schemas.microsoft.com/office/infopath/2007/PartnerControls"/>
    <ds:schemaRef ds:uri="http://schemas.microsoft.com/sharepoint/v3/field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Services 12-28-15</Template>
  <TotalTime>698</TotalTime>
  <Words>1219</Words>
  <Application>Microsoft Office PowerPoint</Application>
  <PresentationFormat>On-screen Show (16:9)</PresentationFormat>
  <Paragraphs>166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Trebuchet MS</vt:lpstr>
      <vt:lpstr>Office Theme</vt:lpstr>
      <vt:lpstr>FISCAL YEAR END DEADLINES 2017</vt:lpstr>
      <vt:lpstr>Cash Balances</vt:lpstr>
      <vt:lpstr>Expenditure/Revenue/Payroll Corrections:</vt:lpstr>
      <vt:lpstr>Warrant Cancellation</vt:lpstr>
      <vt:lpstr>Change Fund Reconciliation</vt:lpstr>
      <vt:lpstr>Cash Deposit/Refunds</vt:lpstr>
      <vt:lpstr>Invoices/BPA’s/Travel Reimbursements</vt:lpstr>
      <vt:lpstr>Purchasing Cards</vt:lpstr>
      <vt:lpstr>Accruals</vt:lpstr>
      <vt:lpstr>Accruals Continued….</vt:lpstr>
      <vt:lpstr>Accruals Continued….</vt:lpstr>
      <vt:lpstr>Purchase Order/DPO Schedule</vt:lpstr>
      <vt:lpstr>Future Purchases</vt:lpstr>
      <vt:lpstr>PowerPoint Presentation</vt:lpstr>
      <vt:lpstr>Questions</vt:lpstr>
    </vt:vector>
  </TitlesOfParts>
  <Manager/>
  <Company>Montana State University Billings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SERVICES</dc:title>
  <dc:subject/>
  <dc:creator>Shafer, Barb</dc:creator>
  <cp:keywords/>
  <dc:description/>
  <cp:lastModifiedBy>Hanna, Heather</cp:lastModifiedBy>
  <cp:revision>27</cp:revision>
  <cp:lastPrinted>2017-03-28T14:47:19Z</cp:lastPrinted>
  <dcterms:created xsi:type="dcterms:W3CDTF">2016-02-24T16:56:26Z</dcterms:created>
  <dcterms:modified xsi:type="dcterms:W3CDTF">2017-04-18T14:58:15Z</dcterms:modified>
  <cp:category/>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