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 bookmarkIdSeed="5">
  <p:sldMasterIdLst>
    <p:sldMasterId id="2147483648" r:id="rId1"/>
  </p:sldMasterIdLst>
  <p:sldIdLst>
    <p:sldId id="256" r:id="rId2"/>
    <p:sldId id="258" r:id="rId3"/>
    <p:sldId id="257" r:id="rId4"/>
    <p:sldId id="259" r:id="rId5"/>
    <p:sldId id="263" r:id="rId6"/>
    <p:sldId id="260" r:id="rId7"/>
    <p:sldId id="261" r:id="rId8"/>
    <p:sldId id="262" r:id="rId9"/>
    <p:sldId id="264" r:id="rId10"/>
    <p:sldId id="266" r:id="rId11"/>
    <p:sldId id="265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gif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6.gif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#2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3E5B4D-F5F1-4A1B-B318-4AD649AD1D73}" type="doc">
      <dgm:prSet loTypeId="urn:microsoft.com/office/officeart/2005/8/layout/radial2" loCatId="relationship" qsTypeId="urn:microsoft.com/office/officeart/2005/8/quickstyle/simple5" qsCatId="simple" csTypeId="urn:microsoft.com/office/officeart/2005/8/colors/accent1_2#1" csCatId="accent1" phldr="1"/>
      <dgm:spPr/>
      <dgm:t>
        <a:bodyPr/>
        <a:lstStyle/>
        <a:p>
          <a:endParaRPr lang="en-US"/>
        </a:p>
      </dgm:t>
    </dgm:pt>
    <dgm:pt modelId="{8FD54DFD-BCA0-4BB2-9499-4B1A8DCEAB3A}">
      <dgm:prSet phldrT="[Text]"/>
      <dgm:spPr/>
      <dgm:t>
        <a:bodyPr/>
        <a:lstStyle/>
        <a:p>
          <a:r>
            <a:rPr lang="en-US" dirty="0"/>
            <a:t>Fraud alert</a:t>
          </a:r>
        </a:p>
      </dgm:t>
    </dgm:pt>
    <dgm:pt modelId="{4CA6D3CD-6A52-4C0A-A6F0-A68F33F244AF}" type="parTrans" cxnId="{BE0B8A02-5F20-4F9C-8455-C7B2CFE34438}">
      <dgm:prSet/>
      <dgm:spPr/>
      <dgm:t>
        <a:bodyPr/>
        <a:lstStyle/>
        <a:p>
          <a:endParaRPr lang="en-US"/>
        </a:p>
      </dgm:t>
    </dgm:pt>
    <dgm:pt modelId="{65C504CD-309E-4840-8C47-E4F6E7A13622}" type="sibTrans" cxnId="{BE0B8A02-5F20-4F9C-8455-C7B2CFE34438}">
      <dgm:prSet/>
      <dgm:spPr/>
      <dgm:t>
        <a:bodyPr/>
        <a:lstStyle/>
        <a:p>
          <a:endParaRPr lang="en-US"/>
        </a:p>
      </dgm:t>
    </dgm:pt>
    <dgm:pt modelId="{D7B6F047-32F3-46B8-8ABF-141F5EB2C6CE}">
      <dgm:prSet phldrT="[Text]"/>
      <dgm:spPr/>
      <dgm:t>
        <a:bodyPr/>
        <a:lstStyle/>
        <a:p>
          <a:r>
            <a:rPr lang="en-US" dirty="0"/>
            <a:t>Unusual activity</a:t>
          </a:r>
        </a:p>
      </dgm:t>
    </dgm:pt>
    <dgm:pt modelId="{571EA93D-1364-4E46-8DE4-C452BCE95B48}" type="parTrans" cxnId="{938F890B-CD9A-4E60-93B2-E3E7E0A42082}">
      <dgm:prSet/>
      <dgm:spPr/>
      <dgm:t>
        <a:bodyPr/>
        <a:lstStyle/>
        <a:p>
          <a:endParaRPr lang="en-US"/>
        </a:p>
      </dgm:t>
    </dgm:pt>
    <dgm:pt modelId="{2027818A-C3F4-4799-89BD-27D6D35035F8}" type="sibTrans" cxnId="{938F890B-CD9A-4E60-93B2-E3E7E0A42082}">
      <dgm:prSet/>
      <dgm:spPr/>
      <dgm:t>
        <a:bodyPr/>
        <a:lstStyle/>
        <a:p>
          <a:endParaRPr lang="en-US"/>
        </a:p>
      </dgm:t>
    </dgm:pt>
    <dgm:pt modelId="{06700834-2B4B-409A-BD0B-4B58DE6C582B}">
      <dgm:prSet phldrT="[Text]"/>
      <dgm:spPr/>
      <dgm:t>
        <a:bodyPr/>
        <a:lstStyle/>
        <a:p>
          <a:r>
            <a:rPr lang="en-US" dirty="0"/>
            <a:t>Credit freeze</a:t>
          </a:r>
        </a:p>
      </dgm:t>
    </dgm:pt>
    <dgm:pt modelId="{316D11A9-BD86-493A-8ED1-F58F663F035D}" type="parTrans" cxnId="{57AC8A5F-D1AA-4CCA-9607-C24C6A4A7A0C}">
      <dgm:prSet/>
      <dgm:spPr/>
      <dgm:t>
        <a:bodyPr/>
        <a:lstStyle/>
        <a:p>
          <a:endParaRPr lang="en-US"/>
        </a:p>
      </dgm:t>
    </dgm:pt>
    <dgm:pt modelId="{B00719F7-1DFC-401C-8622-E134F910AFA8}" type="sibTrans" cxnId="{57AC8A5F-D1AA-4CCA-9607-C24C6A4A7A0C}">
      <dgm:prSet/>
      <dgm:spPr/>
      <dgm:t>
        <a:bodyPr/>
        <a:lstStyle/>
        <a:p>
          <a:endParaRPr lang="en-US"/>
        </a:p>
      </dgm:t>
    </dgm:pt>
    <dgm:pt modelId="{ECB69334-0C79-49A0-9EA8-D52A3B290B63}">
      <dgm:prSet phldrT="[Text]"/>
      <dgm:spPr/>
      <dgm:t>
        <a:bodyPr/>
        <a:lstStyle/>
        <a:p>
          <a:r>
            <a:rPr lang="en-US" dirty="0"/>
            <a:t>Collections skip-trace</a:t>
          </a:r>
        </a:p>
      </dgm:t>
    </dgm:pt>
    <dgm:pt modelId="{C9D29D80-2B35-48CE-BA7A-F1E7F65EC381}" type="parTrans" cxnId="{4D7F93DD-CB6C-46F3-808D-2DF7F5688126}">
      <dgm:prSet/>
      <dgm:spPr/>
      <dgm:t>
        <a:bodyPr/>
        <a:lstStyle/>
        <a:p>
          <a:endParaRPr lang="en-US"/>
        </a:p>
      </dgm:t>
    </dgm:pt>
    <dgm:pt modelId="{1C6B9B1D-EBBD-4B71-B96B-0B42BC0868CC}" type="sibTrans" cxnId="{4D7F93DD-CB6C-46F3-808D-2DF7F5688126}">
      <dgm:prSet/>
      <dgm:spPr/>
      <dgm:t>
        <a:bodyPr/>
        <a:lstStyle/>
        <a:p>
          <a:endParaRPr lang="en-US"/>
        </a:p>
      </dgm:t>
    </dgm:pt>
    <dgm:pt modelId="{3448869F-ABE1-49C0-9097-25FB03AC2519}" type="pres">
      <dgm:prSet presAssocID="{A03E5B4D-F5F1-4A1B-B318-4AD649AD1D73}" presName="composite" presStyleCnt="0">
        <dgm:presLayoutVars>
          <dgm:chMax val="5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9E74BDB-4380-48F2-923D-E838B17C19F9}" type="pres">
      <dgm:prSet presAssocID="{A03E5B4D-F5F1-4A1B-B318-4AD649AD1D73}" presName="cycle" presStyleCnt="0"/>
      <dgm:spPr/>
      <dgm:t>
        <a:bodyPr/>
        <a:lstStyle/>
        <a:p>
          <a:endParaRPr lang="en-US"/>
        </a:p>
      </dgm:t>
    </dgm:pt>
    <dgm:pt modelId="{76C134D9-CB8E-476E-B001-164DC827A99B}" type="pres">
      <dgm:prSet presAssocID="{A03E5B4D-F5F1-4A1B-B318-4AD649AD1D73}" presName="centerShape" presStyleCnt="0"/>
      <dgm:spPr/>
      <dgm:t>
        <a:bodyPr/>
        <a:lstStyle/>
        <a:p>
          <a:endParaRPr lang="en-US"/>
        </a:p>
      </dgm:t>
    </dgm:pt>
    <dgm:pt modelId="{E2CFB509-C830-460D-BB57-F466D13BB49A}" type="pres">
      <dgm:prSet presAssocID="{A03E5B4D-F5F1-4A1B-B318-4AD649AD1D73}" presName="connSite" presStyleLbl="node1" presStyleIdx="0" presStyleCnt="5"/>
      <dgm:spPr/>
      <dgm:t>
        <a:bodyPr/>
        <a:lstStyle/>
        <a:p>
          <a:endParaRPr lang="en-US"/>
        </a:p>
      </dgm:t>
    </dgm:pt>
    <dgm:pt modelId="{9D38798B-14FA-486D-A60C-60F0D5A86798}" type="pres">
      <dgm:prSet presAssocID="{A03E5B4D-F5F1-4A1B-B318-4AD649AD1D73}" presName="visible" presStyleLbl="node1" presStyleIdx="0" presStyleCnt="5" custScaleX="85088" custScaleY="84399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en-US"/>
        </a:p>
      </dgm:t>
    </dgm:pt>
    <dgm:pt modelId="{6C2330E5-B07D-4C20-A00C-F0A65F5992A4}" type="pres">
      <dgm:prSet presAssocID="{4CA6D3CD-6A52-4C0A-A6F0-A68F33F244AF}" presName="Name25" presStyleLbl="parChTrans1D1" presStyleIdx="0" presStyleCnt="4"/>
      <dgm:spPr/>
      <dgm:t>
        <a:bodyPr/>
        <a:lstStyle/>
        <a:p>
          <a:endParaRPr lang="en-US"/>
        </a:p>
      </dgm:t>
    </dgm:pt>
    <dgm:pt modelId="{A9725442-4BF6-4567-889A-C9A377692344}" type="pres">
      <dgm:prSet presAssocID="{8FD54DFD-BCA0-4BB2-9499-4B1A8DCEAB3A}" presName="node" presStyleCnt="0"/>
      <dgm:spPr/>
      <dgm:t>
        <a:bodyPr/>
        <a:lstStyle/>
        <a:p>
          <a:endParaRPr lang="en-US"/>
        </a:p>
      </dgm:t>
    </dgm:pt>
    <dgm:pt modelId="{B15B48D4-C4F6-48A8-826D-19CABC3E70C2}" type="pres">
      <dgm:prSet presAssocID="{8FD54DFD-BCA0-4BB2-9499-4B1A8DCEAB3A}" presName="parentNode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6142BD-E71A-46CA-A176-E2B82AB1150A}" type="pres">
      <dgm:prSet presAssocID="{8FD54DFD-BCA0-4BB2-9499-4B1A8DCEAB3A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2C640E2-B287-415E-B77F-37165BDC54ED}" type="pres">
      <dgm:prSet presAssocID="{316D11A9-BD86-493A-8ED1-F58F663F035D}" presName="Name25" presStyleLbl="parChTrans1D1" presStyleIdx="1" presStyleCnt="4"/>
      <dgm:spPr/>
      <dgm:t>
        <a:bodyPr/>
        <a:lstStyle/>
        <a:p>
          <a:endParaRPr lang="en-US"/>
        </a:p>
      </dgm:t>
    </dgm:pt>
    <dgm:pt modelId="{386C3A33-49CF-4E9D-B028-CAD2286E75DA}" type="pres">
      <dgm:prSet presAssocID="{06700834-2B4B-409A-BD0B-4B58DE6C582B}" presName="node" presStyleCnt="0"/>
      <dgm:spPr/>
      <dgm:t>
        <a:bodyPr/>
        <a:lstStyle/>
        <a:p>
          <a:endParaRPr lang="en-US"/>
        </a:p>
      </dgm:t>
    </dgm:pt>
    <dgm:pt modelId="{185CC37E-F324-42CF-A3B3-67F7FC3C34A8}" type="pres">
      <dgm:prSet presAssocID="{06700834-2B4B-409A-BD0B-4B58DE6C582B}" presName="parentNode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2E99003-556D-4119-B1DA-EE3271F3EB63}" type="pres">
      <dgm:prSet presAssocID="{06700834-2B4B-409A-BD0B-4B58DE6C582B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D9A852C-4147-4540-9418-2E0E33DF77AB}" type="pres">
      <dgm:prSet presAssocID="{571EA93D-1364-4E46-8DE4-C452BCE95B48}" presName="Name25" presStyleLbl="parChTrans1D1" presStyleIdx="2" presStyleCnt="4"/>
      <dgm:spPr/>
      <dgm:t>
        <a:bodyPr/>
        <a:lstStyle/>
        <a:p>
          <a:endParaRPr lang="en-US"/>
        </a:p>
      </dgm:t>
    </dgm:pt>
    <dgm:pt modelId="{919455AA-BCE2-45BB-A44B-3595C2893734}" type="pres">
      <dgm:prSet presAssocID="{D7B6F047-32F3-46B8-8ABF-141F5EB2C6CE}" presName="node" presStyleCnt="0"/>
      <dgm:spPr/>
      <dgm:t>
        <a:bodyPr/>
        <a:lstStyle/>
        <a:p>
          <a:endParaRPr lang="en-US"/>
        </a:p>
      </dgm:t>
    </dgm:pt>
    <dgm:pt modelId="{352DB60E-1995-4B07-9C2D-AA9D4A67F3EB}" type="pres">
      <dgm:prSet presAssocID="{D7B6F047-32F3-46B8-8ABF-141F5EB2C6CE}" presName="parentNode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1FA78D-5A2D-41C1-B5B8-140854B37C26}" type="pres">
      <dgm:prSet presAssocID="{D7B6F047-32F3-46B8-8ABF-141F5EB2C6CE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D49B93-0E1D-489E-BDDE-F224EE0DF1B2}" type="pres">
      <dgm:prSet presAssocID="{C9D29D80-2B35-48CE-BA7A-F1E7F65EC381}" presName="Name25" presStyleLbl="parChTrans1D1" presStyleIdx="3" presStyleCnt="4"/>
      <dgm:spPr/>
      <dgm:t>
        <a:bodyPr/>
        <a:lstStyle/>
        <a:p>
          <a:endParaRPr lang="en-US"/>
        </a:p>
      </dgm:t>
    </dgm:pt>
    <dgm:pt modelId="{CD8C8A24-8F15-4D61-90CE-AB17175B3BFD}" type="pres">
      <dgm:prSet presAssocID="{ECB69334-0C79-49A0-9EA8-D52A3B290B63}" presName="node" presStyleCnt="0"/>
      <dgm:spPr/>
      <dgm:t>
        <a:bodyPr/>
        <a:lstStyle/>
        <a:p>
          <a:endParaRPr lang="en-US"/>
        </a:p>
      </dgm:t>
    </dgm:pt>
    <dgm:pt modelId="{F8F46BE5-0747-4056-BA0E-88601E2E268E}" type="pres">
      <dgm:prSet presAssocID="{ECB69334-0C79-49A0-9EA8-D52A3B290B63}" presName="parentNode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8F2D01-5C4B-415E-B6A8-3624441ACE1A}" type="pres">
      <dgm:prSet presAssocID="{ECB69334-0C79-49A0-9EA8-D52A3B290B63}" presName="childNode" presStyleLbl="revTx" presStyleIdx="0" presStyleCnt="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0BA4325B-5C22-4170-A876-5AAE9AC3AD3A}" type="presOf" srcId="{8FD54DFD-BCA0-4BB2-9499-4B1A8DCEAB3A}" destId="{B15B48D4-C4F6-48A8-826D-19CABC3E70C2}" srcOrd="0" destOrd="0" presId="urn:microsoft.com/office/officeart/2005/8/layout/radial2"/>
    <dgm:cxn modelId="{4BDBE9EA-0B46-486C-9831-46AD151687D3}" type="presOf" srcId="{C9D29D80-2B35-48CE-BA7A-F1E7F65EC381}" destId="{9BD49B93-0E1D-489E-BDDE-F224EE0DF1B2}" srcOrd="0" destOrd="0" presId="urn:microsoft.com/office/officeart/2005/8/layout/radial2"/>
    <dgm:cxn modelId="{6BFFCDD0-36E2-4E62-8D1C-F08BD76F4B01}" type="presOf" srcId="{ECB69334-0C79-49A0-9EA8-D52A3B290B63}" destId="{F8F46BE5-0747-4056-BA0E-88601E2E268E}" srcOrd="0" destOrd="0" presId="urn:microsoft.com/office/officeart/2005/8/layout/radial2"/>
    <dgm:cxn modelId="{16D170DC-22B4-44DC-A371-3508D3008CCC}" type="presOf" srcId="{A03E5B4D-F5F1-4A1B-B318-4AD649AD1D73}" destId="{3448869F-ABE1-49C0-9097-25FB03AC2519}" srcOrd="0" destOrd="0" presId="urn:microsoft.com/office/officeart/2005/8/layout/radial2"/>
    <dgm:cxn modelId="{BE0B8A02-5F20-4F9C-8455-C7B2CFE34438}" srcId="{A03E5B4D-F5F1-4A1B-B318-4AD649AD1D73}" destId="{8FD54DFD-BCA0-4BB2-9499-4B1A8DCEAB3A}" srcOrd="0" destOrd="0" parTransId="{4CA6D3CD-6A52-4C0A-A6F0-A68F33F244AF}" sibTransId="{65C504CD-309E-4840-8C47-E4F6E7A13622}"/>
    <dgm:cxn modelId="{B6F5D0E3-F1F7-4ADE-9A2C-8AFD2CE3B203}" type="presOf" srcId="{4CA6D3CD-6A52-4C0A-A6F0-A68F33F244AF}" destId="{6C2330E5-B07D-4C20-A00C-F0A65F5992A4}" srcOrd="0" destOrd="0" presId="urn:microsoft.com/office/officeart/2005/8/layout/radial2"/>
    <dgm:cxn modelId="{57AC8A5F-D1AA-4CCA-9607-C24C6A4A7A0C}" srcId="{A03E5B4D-F5F1-4A1B-B318-4AD649AD1D73}" destId="{06700834-2B4B-409A-BD0B-4B58DE6C582B}" srcOrd="1" destOrd="0" parTransId="{316D11A9-BD86-493A-8ED1-F58F663F035D}" sibTransId="{B00719F7-1DFC-401C-8622-E134F910AFA8}"/>
    <dgm:cxn modelId="{C5753C8A-D436-4A91-ACEB-67C0196C8A99}" type="presOf" srcId="{316D11A9-BD86-493A-8ED1-F58F663F035D}" destId="{82C640E2-B287-415E-B77F-37165BDC54ED}" srcOrd="0" destOrd="0" presId="urn:microsoft.com/office/officeart/2005/8/layout/radial2"/>
    <dgm:cxn modelId="{49BCCA08-DA7F-42BF-8AB0-1B86B6AA2DE3}" type="presOf" srcId="{06700834-2B4B-409A-BD0B-4B58DE6C582B}" destId="{185CC37E-F324-42CF-A3B3-67F7FC3C34A8}" srcOrd="0" destOrd="0" presId="urn:microsoft.com/office/officeart/2005/8/layout/radial2"/>
    <dgm:cxn modelId="{4D7F93DD-CB6C-46F3-808D-2DF7F5688126}" srcId="{A03E5B4D-F5F1-4A1B-B318-4AD649AD1D73}" destId="{ECB69334-0C79-49A0-9EA8-D52A3B290B63}" srcOrd="3" destOrd="0" parTransId="{C9D29D80-2B35-48CE-BA7A-F1E7F65EC381}" sibTransId="{1C6B9B1D-EBBD-4B71-B96B-0B42BC0868CC}"/>
    <dgm:cxn modelId="{938F890B-CD9A-4E60-93B2-E3E7E0A42082}" srcId="{A03E5B4D-F5F1-4A1B-B318-4AD649AD1D73}" destId="{D7B6F047-32F3-46B8-8ABF-141F5EB2C6CE}" srcOrd="2" destOrd="0" parTransId="{571EA93D-1364-4E46-8DE4-C452BCE95B48}" sibTransId="{2027818A-C3F4-4799-89BD-27D6D35035F8}"/>
    <dgm:cxn modelId="{5CA9DB94-6F73-4676-AFD2-4D1024786888}" type="presOf" srcId="{D7B6F047-32F3-46B8-8ABF-141F5EB2C6CE}" destId="{352DB60E-1995-4B07-9C2D-AA9D4A67F3EB}" srcOrd="0" destOrd="0" presId="urn:microsoft.com/office/officeart/2005/8/layout/radial2"/>
    <dgm:cxn modelId="{40D8B58A-F567-483E-8183-BF100413E300}" type="presOf" srcId="{571EA93D-1364-4E46-8DE4-C452BCE95B48}" destId="{ED9A852C-4147-4540-9418-2E0E33DF77AB}" srcOrd="0" destOrd="0" presId="urn:microsoft.com/office/officeart/2005/8/layout/radial2"/>
    <dgm:cxn modelId="{14394677-858F-47A6-BB5A-AB174CE980D8}" type="presParOf" srcId="{3448869F-ABE1-49C0-9097-25FB03AC2519}" destId="{69E74BDB-4380-48F2-923D-E838B17C19F9}" srcOrd="0" destOrd="0" presId="urn:microsoft.com/office/officeart/2005/8/layout/radial2"/>
    <dgm:cxn modelId="{C5ACCAB1-7C53-4265-A525-6713AD467097}" type="presParOf" srcId="{69E74BDB-4380-48F2-923D-E838B17C19F9}" destId="{76C134D9-CB8E-476E-B001-164DC827A99B}" srcOrd="0" destOrd="0" presId="urn:microsoft.com/office/officeart/2005/8/layout/radial2"/>
    <dgm:cxn modelId="{C0C55BAB-AE9E-4E39-B9D7-9A3A63377E61}" type="presParOf" srcId="{76C134D9-CB8E-476E-B001-164DC827A99B}" destId="{E2CFB509-C830-460D-BB57-F466D13BB49A}" srcOrd="0" destOrd="0" presId="urn:microsoft.com/office/officeart/2005/8/layout/radial2"/>
    <dgm:cxn modelId="{9C64AC1D-26B4-4DCA-9B3D-E4628C3A1F5B}" type="presParOf" srcId="{76C134D9-CB8E-476E-B001-164DC827A99B}" destId="{9D38798B-14FA-486D-A60C-60F0D5A86798}" srcOrd="1" destOrd="0" presId="urn:microsoft.com/office/officeart/2005/8/layout/radial2"/>
    <dgm:cxn modelId="{FB51FCCA-9956-4220-AAAA-28947E39176E}" type="presParOf" srcId="{69E74BDB-4380-48F2-923D-E838B17C19F9}" destId="{6C2330E5-B07D-4C20-A00C-F0A65F5992A4}" srcOrd="1" destOrd="0" presId="urn:microsoft.com/office/officeart/2005/8/layout/radial2"/>
    <dgm:cxn modelId="{AAFC69B4-8841-4C8C-B7E6-323D958C455C}" type="presParOf" srcId="{69E74BDB-4380-48F2-923D-E838B17C19F9}" destId="{A9725442-4BF6-4567-889A-C9A377692344}" srcOrd="2" destOrd="0" presId="urn:microsoft.com/office/officeart/2005/8/layout/radial2"/>
    <dgm:cxn modelId="{FEDB2C95-C939-4442-96FF-20A4DC80006A}" type="presParOf" srcId="{A9725442-4BF6-4567-889A-C9A377692344}" destId="{B15B48D4-C4F6-48A8-826D-19CABC3E70C2}" srcOrd="0" destOrd="0" presId="urn:microsoft.com/office/officeart/2005/8/layout/radial2"/>
    <dgm:cxn modelId="{9CC1DC67-CD6A-49BE-AA84-E4B485AC8746}" type="presParOf" srcId="{A9725442-4BF6-4567-889A-C9A377692344}" destId="{A76142BD-E71A-46CA-A176-E2B82AB1150A}" srcOrd="1" destOrd="0" presId="urn:microsoft.com/office/officeart/2005/8/layout/radial2"/>
    <dgm:cxn modelId="{8218BB11-1B23-4BF0-8BD2-98DB6B6C5B9B}" type="presParOf" srcId="{69E74BDB-4380-48F2-923D-E838B17C19F9}" destId="{82C640E2-B287-415E-B77F-37165BDC54ED}" srcOrd="3" destOrd="0" presId="urn:microsoft.com/office/officeart/2005/8/layout/radial2"/>
    <dgm:cxn modelId="{CAFE06F6-7C05-4AC9-9A93-51FD31BB8983}" type="presParOf" srcId="{69E74BDB-4380-48F2-923D-E838B17C19F9}" destId="{386C3A33-49CF-4E9D-B028-CAD2286E75DA}" srcOrd="4" destOrd="0" presId="urn:microsoft.com/office/officeart/2005/8/layout/radial2"/>
    <dgm:cxn modelId="{3FD305E4-8D27-48EB-8E4A-968732EDE44D}" type="presParOf" srcId="{386C3A33-49CF-4E9D-B028-CAD2286E75DA}" destId="{185CC37E-F324-42CF-A3B3-67F7FC3C34A8}" srcOrd="0" destOrd="0" presId="urn:microsoft.com/office/officeart/2005/8/layout/radial2"/>
    <dgm:cxn modelId="{AC9D0395-ADF2-4264-AA86-22E7FE8776AA}" type="presParOf" srcId="{386C3A33-49CF-4E9D-B028-CAD2286E75DA}" destId="{E2E99003-556D-4119-B1DA-EE3271F3EB63}" srcOrd="1" destOrd="0" presId="urn:microsoft.com/office/officeart/2005/8/layout/radial2"/>
    <dgm:cxn modelId="{6B4BD7DE-D70B-4AD1-BA37-0F4A8D361FF9}" type="presParOf" srcId="{69E74BDB-4380-48F2-923D-E838B17C19F9}" destId="{ED9A852C-4147-4540-9418-2E0E33DF77AB}" srcOrd="5" destOrd="0" presId="urn:microsoft.com/office/officeart/2005/8/layout/radial2"/>
    <dgm:cxn modelId="{59D3353F-3746-424E-9264-93DD2E31DDAE}" type="presParOf" srcId="{69E74BDB-4380-48F2-923D-E838B17C19F9}" destId="{919455AA-BCE2-45BB-A44B-3595C2893734}" srcOrd="6" destOrd="0" presId="urn:microsoft.com/office/officeart/2005/8/layout/radial2"/>
    <dgm:cxn modelId="{66EF2A9B-2C76-4087-BF56-7000573FA5A0}" type="presParOf" srcId="{919455AA-BCE2-45BB-A44B-3595C2893734}" destId="{352DB60E-1995-4B07-9C2D-AA9D4A67F3EB}" srcOrd="0" destOrd="0" presId="urn:microsoft.com/office/officeart/2005/8/layout/radial2"/>
    <dgm:cxn modelId="{040B8CA2-ED6D-41D8-91B8-FF96BF43B195}" type="presParOf" srcId="{919455AA-BCE2-45BB-A44B-3595C2893734}" destId="{AC1FA78D-5A2D-41C1-B5B8-140854B37C26}" srcOrd="1" destOrd="0" presId="urn:microsoft.com/office/officeart/2005/8/layout/radial2"/>
    <dgm:cxn modelId="{38C5BC69-12B8-4AB6-81F0-52486563AD20}" type="presParOf" srcId="{69E74BDB-4380-48F2-923D-E838B17C19F9}" destId="{9BD49B93-0E1D-489E-BDDE-F224EE0DF1B2}" srcOrd="7" destOrd="0" presId="urn:microsoft.com/office/officeart/2005/8/layout/radial2"/>
    <dgm:cxn modelId="{A69E91D0-7D6D-4979-9533-B05ECC6CFD92}" type="presParOf" srcId="{69E74BDB-4380-48F2-923D-E838B17C19F9}" destId="{CD8C8A24-8F15-4D61-90CE-AB17175B3BFD}" srcOrd="8" destOrd="0" presId="urn:microsoft.com/office/officeart/2005/8/layout/radial2"/>
    <dgm:cxn modelId="{4E923A76-70F2-4FB0-9DEF-55B8357D1041}" type="presParOf" srcId="{CD8C8A24-8F15-4D61-90CE-AB17175B3BFD}" destId="{F8F46BE5-0747-4056-BA0E-88601E2E268E}" srcOrd="0" destOrd="0" presId="urn:microsoft.com/office/officeart/2005/8/layout/radial2"/>
    <dgm:cxn modelId="{BF57CC17-E46D-4C7C-9951-A03D3DC12230}" type="presParOf" srcId="{CD8C8A24-8F15-4D61-90CE-AB17175B3BFD}" destId="{7D8F2D01-5C4B-415E-B6A8-3624441ACE1A}" srcOrd="1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E8A2DC-DA75-4993-AB83-07A281F134AD}" type="doc">
      <dgm:prSet loTypeId="urn:microsoft.com/office/officeart/2005/8/layout/matrix3" loCatId="matrix" qsTypeId="urn:microsoft.com/office/officeart/2005/8/quickstyle/simple5" qsCatId="simple" csTypeId="urn:microsoft.com/office/officeart/2005/8/colors/colorful1#2" csCatId="colorful" phldr="1"/>
      <dgm:spPr/>
      <dgm:t>
        <a:bodyPr/>
        <a:lstStyle/>
        <a:p>
          <a:endParaRPr lang="en-US"/>
        </a:p>
      </dgm:t>
    </dgm:pt>
    <dgm:pt modelId="{51D5ED7D-A9AB-439C-880C-5B4D11A3A279}">
      <dgm:prSet phldrT="[Text]"/>
      <dgm:spPr/>
      <dgm:t>
        <a:bodyPr/>
        <a:lstStyle/>
        <a:p>
          <a:r>
            <a:rPr lang="en-US" dirty="0"/>
            <a:t>Deceased!</a:t>
          </a:r>
        </a:p>
      </dgm:t>
    </dgm:pt>
    <dgm:pt modelId="{2434CFB0-BD49-4CAF-B7DE-2B65D8B200ED}" type="parTrans" cxnId="{D98FEDF9-F368-47D6-8260-0360DE9ACB09}">
      <dgm:prSet/>
      <dgm:spPr/>
      <dgm:t>
        <a:bodyPr/>
        <a:lstStyle/>
        <a:p>
          <a:endParaRPr lang="en-US"/>
        </a:p>
      </dgm:t>
    </dgm:pt>
    <dgm:pt modelId="{74CEACD0-7411-4427-B9D1-DDC845ABA851}" type="sibTrans" cxnId="{D98FEDF9-F368-47D6-8260-0360DE9ACB09}">
      <dgm:prSet/>
      <dgm:spPr/>
      <dgm:t>
        <a:bodyPr/>
        <a:lstStyle/>
        <a:p>
          <a:endParaRPr lang="en-US"/>
        </a:p>
      </dgm:t>
    </dgm:pt>
    <dgm:pt modelId="{E4B282A8-7392-431E-A0E8-D31ECAC02548}">
      <dgm:prSet phldrT="[Text]"/>
      <dgm:spPr/>
      <dgm:t>
        <a:bodyPr/>
        <a:lstStyle/>
        <a:p>
          <a:r>
            <a:rPr lang="en-US" dirty="0"/>
            <a:t>Not Valid!</a:t>
          </a:r>
        </a:p>
      </dgm:t>
    </dgm:pt>
    <dgm:pt modelId="{352293EB-6CB4-4884-ABA4-01E079EFAA17}" type="parTrans" cxnId="{6F3B902A-3126-4DC0-8340-339CDB7419F6}">
      <dgm:prSet/>
      <dgm:spPr/>
      <dgm:t>
        <a:bodyPr/>
        <a:lstStyle/>
        <a:p>
          <a:endParaRPr lang="en-US"/>
        </a:p>
      </dgm:t>
    </dgm:pt>
    <dgm:pt modelId="{B2A253B5-2A61-4CC6-97FF-0D169ACE9452}" type="sibTrans" cxnId="{6F3B902A-3126-4DC0-8340-339CDB7419F6}">
      <dgm:prSet/>
      <dgm:spPr/>
      <dgm:t>
        <a:bodyPr/>
        <a:lstStyle/>
        <a:p>
          <a:endParaRPr lang="en-US"/>
        </a:p>
      </dgm:t>
    </dgm:pt>
    <dgm:pt modelId="{3020D5A7-7CA9-4EA5-9A4C-355E4D36B2E1}">
      <dgm:prSet phldrT="[Text]"/>
      <dgm:spPr/>
      <dgm:t>
        <a:bodyPr/>
        <a:lstStyle/>
        <a:p>
          <a:r>
            <a:rPr lang="en-US" dirty="0"/>
            <a:t>Out of Range!</a:t>
          </a:r>
        </a:p>
      </dgm:t>
    </dgm:pt>
    <dgm:pt modelId="{4347F189-99A2-4D75-871C-CF9D29CF55EC}" type="parTrans" cxnId="{E2ED03F3-7F22-4A42-BF2D-089C2A86AC95}">
      <dgm:prSet/>
      <dgm:spPr/>
      <dgm:t>
        <a:bodyPr/>
        <a:lstStyle/>
        <a:p>
          <a:endParaRPr lang="en-US"/>
        </a:p>
      </dgm:t>
    </dgm:pt>
    <dgm:pt modelId="{F3F5053C-8349-4308-85BA-05E11E1ABE30}" type="sibTrans" cxnId="{E2ED03F3-7F22-4A42-BF2D-089C2A86AC95}">
      <dgm:prSet/>
      <dgm:spPr/>
      <dgm:t>
        <a:bodyPr/>
        <a:lstStyle/>
        <a:p>
          <a:endParaRPr lang="en-US"/>
        </a:p>
      </dgm:t>
    </dgm:pt>
    <dgm:pt modelId="{8C1D523E-611D-4427-B0C6-94D4F5D07810}">
      <dgm:prSet phldrT="[Text]"/>
      <dgm:spPr/>
      <dgm:t>
        <a:bodyPr/>
        <a:lstStyle/>
        <a:p>
          <a:r>
            <a:rPr lang="en-US" dirty="0"/>
            <a:t>Can Not Verify!</a:t>
          </a:r>
        </a:p>
      </dgm:t>
    </dgm:pt>
    <dgm:pt modelId="{49B04D3F-FE14-4D23-BCC1-F6295CC280FB}" type="parTrans" cxnId="{58DE5DBE-C800-484E-9331-E86B55661CA3}">
      <dgm:prSet/>
      <dgm:spPr/>
      <dgm:t>
        <a:bodyPr/>
        <a:lstStyle/>
        <a:p>
          <a:endParaRPr lang="en-US"/>
        </a:p>
      </dgm:t>
    </dgm:pt>
    <dgm:pt modelId="{DE772592-5F5E-4C3C-8424-08F45DF364AD}" type="sibTrans" cxnId="{58DE5DBE-C800-484E-9331-E86B55661CA3}">
      <dgm:prSet/>
      <dgm:spPr/>
      <dgm:t>
        <a:bodyPr/>
        <a:lstStyle/>
        <a:p>
          <a:endParaRPr lang="en-US"/>
        </a:p>
      </dgm:t>
    </dgm:pt>
    <dgm:pt modelId="{B5B6E4B2-B201-42FF-AD07-D69E6152F6D4}" type="pres">
      <dgm:prSet presAssocID="{AFE8A2DC-DA75-4993-AB83-07A281F134AD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72730AF0-AB7E-4F09-808B-B1D7AF394DB3}" type="pres">
      <dgm:prSet presAssocID="{AFE8A2DC-DA75-4993-AB83-07A281F134AD}" presName="diamond" presStyleLbl="bgShp" presStyleIdx="0" presStyleCnt="1" custLinFactNeighborX="392" custLinFactNeighborY="784"/>
      <dgm:spPr/>
    </dgm:pt>
    <dgm:pt modelId="{2F50905E-3C44-4AAF-B658-48B5574F9A45}" type="pres">
      <dgm:prSet presAssocID="{AFE8A2DC-DA75-4993-AB83-07A281F134AD}" presName="quad1" presStyleLbl="node1" presStyleIdx="0" presStyleCnt="4" custLinFactNeighborX="-2557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5E5F2A-7402-4FDF-819C-40D41347EC38}" type="pres">
      <dgm:prSet presAssocID="{AFE8A2DC-DA75-4993-AB83-07A281F134AD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0EBA3F0-22C2-4F13-B072-0CF222A2BC2E}" type="pres">
      <dgm:prSet presAssocID="{AFE8A2DC-DA75-4993-AB83-07A281F134AD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01848F6-B2E0-4947-8FCD-7FB3323BD67C}" type="pres">
      <dgm:prSet presAssocID="{AFE8A2DC-DA75-4993-AB83-07A281F134AD}" presName="quad4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F3B902A-3126-4DC0-8340-339CDB7419F6}" srcId="{AFE8A2DC-DA75-4993-AB83-07A281F134AD}" destId="{E4B282A8-7392-431E-A0E8-D31ECAC02548}" srcOrd="1" destOrd="0" parTransId="{352293EB-6CB4-4884-ABA4-01E079EFAA17}" sibTransId="{B2A253B5-2A61-4CC6-97FF-0D169ACE9452}"/>
    <dgm:cxn modelId="{E2ED03F3-7F22-4A42-BF2D-089C2A86AC95}" srcId="{AFE8A2DC-DA75-4993-AB83-07A281F134AD}" destId="{3020D5A7-7CA9-4EA5-9A4C-355E4D36B2E1}" srcOrd="2" destOrd="0" parTransId="{4347F189-99A2-4D75-871C-CF9D29CF55EC}" sibTransId="{F3F5053C-8349-4308-85BA-05E11E1ABE30}"/>
    <dgm:cxn modelId="{7506FDB1-AC27-4A86-9EEC-3070B4C8F46F}" type="presOf" srcId="{8C1D523E-611D-4427-B0C6-94D4F5D07810}" destId="{A01848F6-B2E0-4947-8FCD-7FB3323BD67C}" srcOrd="0" destOrd="0" presId="urn:microsoft.com/office/officeart/2005/8/layout/matrix3"/>
    <dgm:cxn modelId="{987199DB-AA98-4D6C-8DCA-1E1BB5B32AFC}" type="presOf" srcId="{E4B282A8-7392-431E-A0E8-D31ECAC02548}" destId="{D35E5F2A-7402-4FDF-819C-40D41347EC38}" srcOrd="0" destOrd="0" presId="urn:microsoft.com/office/officeart/2005/8/layout/matrix3"/>
    <dgm:cxn modelId="{4693B68C-69FD-448C-96C6-71F60A4D554D}" type="presOf" srcId="{3020D5A7-7CA9-4EA5-9A4C-355E4D36B2E1}" destId="{40EBA3F0-22C2-4F13-B072-0CF222A2BC2E}" srcOrd="0" destOrd="0" presId="urn:microsoft.com/office/officeart/2005/8/layout/matrix3"/>
    <dgm:cxn modelId="{12828418-C069-4E40-8B47-E4A0CCCA059C}" type="presOf" srcId="{51D5ED7D-A9AB-439C-880C-5B4D11A3A279}" destId="{2F50905E-3C44-4AAF-B658-48B5574F9A45}" srcOrd="0" destOrd="0" presId="urn:microsoft.com/office/officeart/2005/8/layout/matrix3"/>
    <dgm:cxn modelId="{8D8E2599-F754-4C39-A364-A309093624C6}" type="presOf" srcId="{AFE8A2DC-DA75-4993-AB83-07A281F134AD}" destId="{B5B6E4B2-B201-42FF-AD07-D69E6152F6D4}" srcOrd="0" destOrd="0" presId="urn:microsoft.com/office/officeart/2005/8/layout/matrix3"/>
    <dgm:cxn modelId="{58DE5DBE-C800-484E-9331-E86B55661CA3}" srcId="{AFE8A2DC-DA75-4993-AB83-07A281F134AD}" destId="{8C1D523E-611D-4427-B0C6-94D4F5D07810}" srcOrd="3" destOrd="0" parTransId="{49B04D3F-FE14-4D23-BCC1-F6295CC280FB}" sibTransId="{DE772592-5F5E-4C3C-8424-08F45DF364AD}"/>
    <dgm:cxn modelId="{D98FEDF9-F368-47D6-8260-0360DE9ACB09}" srcId="{AFE8A2DC-DA75-4993-AB83-07A281F134AD}" destId="{51D5ED7D-A9AB-439C-880C-5B4D11A3A279}" srcOrd="0" destOrd="0" parTransId="{2434CFB0-BD49-4CAF-B7DE-2B65D8B200ED}" sibTransId="{74CEACD0-7411-4427-B9D1-DDC845ABA851}"/>
    <dgm:cxn modelId="{795EECDF-AA98-48FB-9656-216DC152F821}" type="presParOf" srcId="{B5B6E4B2-B201-42FF-AD07-D69E6152F6D4}" destId="{72730AF0-AB7E-4F09-808B-B1D7AF394DB3}" srcOrd="0" destOrd="0" presId="urn:microsoft.com/office/officeart/2005/8/layout/matrix3"/>
    <dgm:cxn modelId="{A06BD625-A22F-4D19-B1D5-94103707B9AF}" type="presParOf" srcId="{B5B6E4B2-B201-42FF-AD07-D69E6152F6D4}" destId="{2F50905E-3C44-4AAF-B658-48B5574F9A45}" srcOrd="1" destOrd="0" presId="urn:microsoft.com/office/officeart/2005/8/layout/matrix3"/>
    <dgm:cxn modelId="{9E0386EA-ECE3-42A9-8528-4A1B397A9F71}" type="presParOf" srcId="{B5B6E4B2-B201-42FF-AD07-D69E6152F6D4}" destId="{D35E5F2A-7402-4FDF-819C-40D41347EC38}" srcOrd="2" destOrd="0" presId="urn:microsoft.com/office/officeart/2005/8/layout/matrix3"/>
    <dgm:cxn modelId="{AAD841D8-C647-44A8-BCC6-76EE83990841}" type="presParOf" srcId="{B5B6E4B2-B201-42FF-AD07-D69E6152F6D4}" destId="{40EBA3F0-22C2-4F13-B072-0CF222A2BC2E}" srcOrd="3" destOrd="0" presId="urn:microsoft.com/office/officeart/2005/8/layout/matrix3"/>
    <dgm:cxn modelId="{D679D90E-870B-4AE0-90EB-9649F654D9FE}" type="presParOf" srcId="{B5B6E4B2-B201-42FF-AD07-D69E6152F6D4}" destId="{A01848F6-B2E0-4947-8FCD-7FB3323BD67C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D49B93-0E1D-489E-BDDE-F224EE0DF1B2}">
      <dsp:nvSpPr>
        <dsp:cNvPr id="0" name=""/>
        <dsp:cNvSpPr/>
      </dsp:nvSpPr>
      <dsp:spPr>
        <a:xfrm rot="3708109">
          <a:off x="745822" y="2809740"/>
          <a:ext cx="677478" cy="68115"/>
        </a:xfrm>
        <a:custGeom>
          <a:avLst/>
          <a:gdLst/>
          <a:ahLst/>
          <a:cxnLst/>
          <a:rect l="0" t="0" r="0" b="0"/>
          <a:pathLst>
            <a:path>
              <a:moveTo>
                <a:pt x="0" y="34057"/>
              </a:moveTo>
              <a:lnTo>
                <a:pt x="677478" y="3405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9A852C-4147-4540-9418-2E0E33DF77AB}">
      <dsp:nvSpPr>
        <dsp:cNvPr id="0" name=""/>
        <dsp:cNvSpPr/>
      </dsp:nvSpPr>
      <dsp:spPr>
        <a:xfrm rot="1284920">
          <a:off x="1136351" y="2308012"/>
          <a:ext cx="541808" cy="68115"/>
        </a:xfrm>
        <a:custGeom>
          <a:avLst/>
          <a:gdLst/>
          <a:ahLst/>
          <a:cxnLst/>
          <a:rect l="0" t="0" r="0" b="0"/>
          <a:pathLst>
            <a:path>
              <a:moveTo>
                <a:pt x="0" y="34057"/>
              </a:moveTo>
              <a:lnTo>
                <a:pt x="541808" y="3405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C640E2-B287-415E-B77F-37165BDC54ED}">
      <dsp:nvSpPr>
        <dsp:cNvPr id="0" name=""/>
        <dsp:cNvSpPr/>
      </dsp:nvSpPr>
      <dsp:spPr>
        <a:xfrm rot="20315080">
          <a:off x="1136351" y="1720292"/>
          <a:ext cx="541808" cy="68115"/>
        </a:xfrm>
        <a:custGeom>
          <a:avLst/>
          <a:gdLst/>
          <a:ahLst/>
          <a:cxnLst/>
          <a:rect l="0" t="0" r="0" b="0"/>
          <a:pathLst>
            <a:path>
              <a:moveTo>
                <a:pt x="0" y="34057"/>
              </a:moveTo>
              <a:lnTo>
                <a:pt x="541808" y="3405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330E5-B07D-4C20-A00C-F0A65F5992A4}">
      <dsp:nvSpPr>
        <dsp:cNvPr id="0" name=""/>
        <dsp:cNvSpPr/>
      </dsp:nvSpPr>
      <dsp:spPr>
        <a:xfrm rot="17973783">
          <a:off x="757405" y="1203701"/>
          <a:ext cx="720614" cy="68115"/>
        </a:xfrm>
        <a:custGeom>
          <a:avLst/>
          <a:gdLst/>
          <a:ahLst/>
          <a:cxnLst/>
          <a:rect l="0" t="0" r="0" b="0"/>
          <a:pathLst>
            <a:path>
              <a:moveTo>
                <a:pt x="0" y="34057"/>
              </a:moveTo>
              <a:lnTo>
                <a:pt x="720614" y="34057"/>
              </a:lnTo>
            </a:path>
          </a:pathLst>
        </a:custGeom>
        <a:noFill/>
        <a:ln w="15875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D38798B-14FA-486D-A60C-60F0D5A86798}">
      <dsp:nvSpPr>
        <dsp:cNvPr id="0" name=""/>
        <dsp:cNvSpPr/>
      </dsp:nvSpPr>
      <dsp:spPr>
        <a:xfrm>
          <a:off x="53816" y="1448915"/>
          <a:ext cx="1208373" cy="1198588"/>
        </a:xfrm>
        <a:prstGeom prst="ellipse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15B48D4-C4F6-48A8-826D-19CABC3E70C2}">
      <dsp:nvSpPr>
        <dsp:cNvPr id="0" name=""/>
        <dsp:cNvSpPr/>
      </dsp:nvSpPr>
      <dsp:spPr>
        <a:xfrm>
          <a:off x="1094098" y="181100"/>
          <a:ext cx="795008" cy="79500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Fraud alert</a:t>
          </a:r>
        </a:p>
      </dsp:txBody>
      <dsp:txXfrm>
        <a:off x="1210524" y="297526"/>
        <a:ext cx="562156" cy="562156"/>
      </dsp:txXfrm>
    </dsp:sp>
    <dsp:sp modelId="{185CC37E-F324-42CF-A3B3-67F7FC3C34A8}">
      <dsp:nvSpPr>
        <dsp:cNvPr id="0" name=""/>
        <dsp:cNvSpPr/>
      </dsp:nvSpPr>
      <dsp:spPr>
        <a:xfrm>
          <a:off x="1632011" y="1112793"/>
          <a:ext cx="795008" cy="79500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Credit freeze</a:t>
          </a:r>
        </a:p>
      </dsp:txBody>
      <dsp:txXfrm>
        <a:off x="1748437" y="1229219"/>
        <a:ext cx="562156" cy="562156"/>
      </dsp:txXfrm>
    </dsp:sp>
    <dsp:sp modelId="{352DB60E-1995-4B07-9C2D-AA9D4A67F3EB}">
      <dsp:nvSpPr>
        <dsp:cNvPr id="0" name=""/>
        <dsp:cNvSpPr/>
      </dsp:nvSpPr>
      <dsp:spPr>
        <a:xfrm>
          <a:off x="1632011" y="2188618"/>
          <a:ext cx="795008" cy="795008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Unusual activity</a:t>
          </a:r>
        </a:p>
      </dsp:txBody>
      <dsp:txXfrm>
        <a:off x="1748437" y="2305044"/>
        <a:ext cx="562156" cy="562156"/>
      </dsp:txXfrm>
    </dsp:sp>
    <dsp:sp modelId="{F8F46BE5-0747-4056-BA0E-88601E2E268E}">
      <dsp:nvSpPr>
        <dsp:cNvPr id="0" name=""/>
        <dsp:cNvSpPr/>
      </dsp:nvSpPr>
      <dsp:spPr>
        <a:xfrm>
          <a:off x="1019895" y="3091771"/>
          <a:ext cx="852087" cy="852087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080" tIns="5080" rIns="5080" bIns="508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800" kern="1200" dirty="0"/>
            <a:t>Collections skip-trace</a:t>
          </a:r>
        </a:p>
      </dsp:txBody>
      <dsp:txXfrm>
        <a:off x="1144680" y="3216556"/>
        <a:ext cx="602517" cy="60251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2730AF0-AB7E-4F09-808B-B1D7AF394DB3}">
      <dsp:nvSpPr>
        <dsp:cNvPr id="0" name=""/>
        <dsp:cNvSpPr/>
      </dsp:nvSpPr>
      <dsp:spPr>
        <a:xfrm>
          <a:off x="405431" y="0"/>
          <a:ext cx="4162426" cy="4162426"/>
        </a:xfrm>
        <a:prstGeom prst="diamond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innerShdw blurRad="25400" dist="12700" dir="13500000">
            <a:srgbClr val="000000">
              <a:alpha val="45000"/>
            </a:srgbClr>
          </a:inn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F50905E-3C44-4AAF-B658-48B5574F9A45}">
      <dsp:nvSpPr>
        <dsp:cNvPr id="0" name=""/>
        <dsp:cNvSpPr/>
      </dsp:nvSpPr>
      <dsp:spPr>
        <a:xfrm>
          <a:off x="743036" y="395430"/>
          <a:ext cx="1623346" cy="1623346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Deceased!</a:t>
          </a:r>
        </a:p>
      </dsp:txBody>
      <dsp:txXfrm>
        <a:off x="822281" y="474675"/>
        <a:ext cx="1464856" cy="1464856"/>
      </dsp:txXfrm>
    </dsp:sp>
    <dsp:sp modelId="{D35E5F2A-7402-4FDF-819C-40D41347EC38}">
      <dsp:nvSpPr>
        <dsp:cNvPr id="0" name=""/>
        <dsp:cNvSpPr/>
      </dsp:nvSpPr>
      <dsp:spPr>
        <a:xfrm>
          <a:off x="2532764" y="395430"/>
          <a:ext cx="1623346" cy="1623346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Not Valid!</a:t>
          </a:r>
        </a:p>
      </dsp:txBody>
      <dsp:txXfrm>
        <a:off x="2612009" y="474675"/>
        <a:ext cx="1464856" cy="1464856"/>
      </dsp:txXfrm>
    </dsp:sp>
    <dsp:sp modelId="{40EBA3F0-22C2-4F13-B072-0CF222A2BC2E}">
      <dsp:nvSpPr>
        <dsp:cNvPr id="0" name=""/>
        <dsp:cNvSpPr/>
      </dsp:nvSpPr>
      <dsp:spPr>
        <a:xfrm>
          <a:off x="784545" y="2143649"/>
          <a:ext cx="1623346" cy="1623346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Out of Range!</a:t>
          </a:r>
        </a:p>
      </dsp:txBody>
      <dsp:txXfrm>
        <a:off x="863790" y="2222894"/>
        <a:ext cx="1464856" cy="1464856"/>
      </dsp:txXfrm>
    </dsp:sp>
    <dsp:sp modelId="{A01848F6-B2E0-4947-8FCD-7FB3323BD67C}">
      <dsp:nvSpPr>
        <dsp:cNvPr id="0" name=""/>
        <dsp:cNvSpPr/>
      </dsp:nvSpPr>
      <dsp:spPr>
        <a:xfrm>
          <a:off x="2532764" y="2143649"/>
          <a:ext cx="1623346" cy="1623346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8000"/>
                <a:hueMod val="94000"/>
                <a:satMod val="130000"/>
                <a:lumMod val="12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lumMod val="88000"/>
              </a:schemeClr>
            </a:gs>
          </a:gsLst>
          <a:lin ang="5400000" scaled="0"/>
        </a:gradFill>
        <a:ln>
          <a:noFill/>
        </a:ln>
        <a:effectLst>
          <a:outerShdw blurRad="50800" dist="38100" dir="5400000" rotWithShape="0">
            <a:srgbClr val="000000">
              <a:alpha val="46000"/>
            </a:srgbClr>
          </a:outerShdw>
        </a:effectLst>
        <a:scene3d>
          <a:camera prst="orthographicFront">
            <a:rot lat="0" lon="0" rev="0"/>
          </a:camera>
          <a:lightRig rig="threePt" dir="t"/>
        </a:scene3d>
        <a:sp3d prstMaterial="plastic">
          <a:bevelT w="254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900" kern="1200" dirty="0"/>
            <a:t>Can Not Verify!</a:t>
          </a:r>
        </a:p>
      </dsp:txBody>
      <dsp:txXfrm>
        <a:off x="2612009" y="2222894"/>
        <a:ext cx="1464856" cy="14648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3/19/2015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cisecuritystandards.org/pdfs/pcissc_overview.pdf" TargetMode="External"/><Relationship Id="rId2" Type="http://schemas.openxmlformats.org/officeDocument/2006/relationships/hyperlink" Target="http://www.msubillings.edu/boffice/Policy%20&amp;%20Procedures.htm" TargetMode="Externa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7.jp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7.jp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718456"/>
            <a:ext cx="8058572" cy="1138335"/>
          </a:xfrm>
        </p:spPr>
        <p:txBody>
          <a:bodyPr>
            <a:noAutofit/>
          </a:bodyPr>
          <a:lstStyle/>
          <a:p>
            <a:r>
              <a:rPr lang="en-US" sz="6000" dirty="0" smtClean="0"/>
              <a:t>FTC RED FLAG RULE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0906" y="2509590"/>
            <a:ext cx="6400800" cy="3368696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As many as nine million Americans have their identities stolen each year. Identity thieves may drain their accounts, damage their credit, and even endanger their medical treatment. </a:t>
            </a:r>
          </a:p>
          <a:p>
            <a:pPr lvl="0"/>
            <a:r>
              <a:rPr lang="en-US" sz="2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“Red Flags” Rule, in effect since January 1, 2008, requires many businesses and organizations to implement a written Identity Theft Prevention Program designed to detect the warning signs – or “red flags” – of identity theft in their day-to-day operations, take steps to prevent the crime, and mitigate the damage it inflicts.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4" name="Picture 3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24837" y="421226"/>
            <a:ext cx="3529330" cy="3738880"/>
          </a:xfrm>
          <a:prstGeom prst="rect">
            <a:avLst/>
          </a:prstGeom>
          <a:solidFill>
            <a:srgbClr val="FF0000"/>
          </a:solidFill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49169" y="5291235"/>
            <a:ext cx="1904998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1653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10341" y="1686121"/>
            <a:ext cx="9724137" cy="203132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>
                <a:solidFill>
                  <a:schemeClr val="bg1"/>
                </a:solidFill>
              </a:rPr>
              <a:t>WHO DO YOU REPORT SUSPECTED RED FLAG VIOLATIONS?</a:t>
            </a:r>
          </a:p>
          <a:p>
            <a:endParaRPr lang="en-US" b="1" dirty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Report immediately to your supervisor any suspected violations of the RED FLAG RULE.</a:t>
            </a:r>
          </a:p>
          <a:p>
            <a:endParaRPr lang="en-US" b="1" dirty="0" smtClean="0">
              <a:solidFill>
                <a:schemeClr val="bg1"/>
              </a:solidFill>
            </a:endParaRPr>
          </a:p>
          <a:p>
            <a:r>
              <a:rPr lang="en-US" b="1" dirty="0" smtClean="0">
                <a:solidFill>
                  <a:schemeClr val="bg1"/>
                </a:solidFill>
              </a:rPr>
              <a:t>Per MSU policy the most senior </a:t>
            </a:r>
            <a:r>
              <a:rPr lang="en-US" b="1" dirty="0">
                <a:solidFill>
                  <a:schemeClr val="bg1"/>
                </a:solidFill>
              </a:rPr>
              <a:t>financial administrator </a:t>
            </a:r>
            <a:r>
              <a:rPr lang="en-US" b="1" dirty="0" smtClean="0">
                <a:solidFill>
                  <a:schemeClr val="bg1"/>
                </a:solidFill>
              </a:rPr>
              <a:t>for each campus is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responsible for the administration and reporting of the program.</a:t>
            </a:r>
          </a:p>
          <a:p>
            <a:r>
              <a:rPr lang="en-US" b="1" dirty="0" smtClean="0">
                <a:solidFill>
                  <a:schemeClr val="bg1"/>
                </a:solidFill>
              </a:rPr>
              <a:t>Currently that is the ADMINISTRATIVE SERVICES VICE CHANCELLOR at MSUB. </a:t>
            </a:r>
            <a:endParaRPr lang="en-US" b="1" dirty="0">
              <a:solidFill>
                <a:schemeClr val="bg1"/>
              </a:solidFill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9282" y="5328557"/>
            <a:ext cx="1904998" cy="12954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822176" y="566449"/>
            <a:ext cx="49087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</a:rPr>
              <a:t>REPORTING VIOLATIONS</a:t>
            </a:r>
            <a:endParaRPr lang="en-US" sz="3200" dirty="0">
              <a:solidFill>
                <a:schemeClr val="bg1"/>
              </a:solidFill>
            </a:endParaRPr>
          </a:p>
        </p:txBody>
      </p:sp>
      <p:sp>
        <p:nvSpPr>
          <p:cNvPr id="5" name="AutoShape 2" descr="Image result for SUPERVISOR logos"/>
          <p:cNvSpPr>
            <a:spLocks noChangeAspect="1" noChangeArrowheads="1"/>
          </p:cNvSpPr>
          <p:nvPr/>
        </p:nvSpPr>
        <p:spPr bwMode="auto">
          <a:xfrm>
            <a:off x="1891068" y="4530174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/>
          <a:srcRect l="4274" t="9364" r="25260" b="24025"/>
          <a:stretch/>
        </p:blipFill>
        <p:spPr>
          <a:xfrm>
            <a:off x="2314908" y="4394718"/>
            <a:ext cx="5447858" cy="1791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855940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89628" y="2329191"/>
            <a:ext cx="1004906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u="sng" dirty="0">
                <a:solidFill>
                  <a:schemeClr val="bg1"/>
                </a:solidFill>
                <a:hlinkClick r:id="rId2"/>
              </a:rPr>
              <a:t>http://www.montana.edu/policy/identity_theft/</a:t>
            </a:r>
            <a:endParaRPr lang="en-US" b="1" u="sng" dirty="0" smtClean="0">
              <a:solidFill>
                <a:schemeClr val="bg1"/>
              </a:solidFill>
              <a:hlinkClick r:id="rId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u="sng" dirty="0">
              <a:solidFill>
                <a:schemeClr val="bg1"/>
              </a:solidFill>
              <a:hlinkClick r:id="rId2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u="sng" dirty="0" smtClean="0">
                <a:solidFill>
                  <a:schemeClr val="bg1"/>
                </a:solidFill>
                <a:hlinkClick r:id="rId2"/>
              </a:rPr>
              <a:t>http</a:t>
            </a:r>
            <a:r>
              <a:rPr lang="en-US" b="1" u="sng" dirty="0">
                <a:solidFill>
                  <a:schemeClr val="bg1"/>
                </a:solidFill>
                <a:hlinkClick r:id="rId2"/>
              </a:rPr>
              <a:t>://www.msubillings.edu/boffice/Policy%20&amp;%</a:t>
            </a:r>
            <a:r>
              <a:rPr lang="en-US" b="1" u="sng" dirty="0" smtClean="0">
                <a:solidFill>
                  <a:schemeClr val="bg1"/>
                </a:solidFill>
                <a:hlinkClick r:id="rId2"/>
              </a:rPr>
              <a:t>20Procedures.htm</a:t>
            </a:r>
            <a:endParaRPr lang="en-US" b="1" u="sng" dirty="0" smtClean="0">
              <a:solidFill>
                <a:schemeClr val="bg1"/>
              </a:solidFill>
            </a:endParaRP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en-US" b="1" u="sng" dirty="0" smtClean="0">
                <a:solidFill>
                  <a:schemeClr val="bg1"/>
                </a:solidFill>
              </a:rPr>
              <a:t>Policies and/or Procedures 246, 246.1, 246.2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u="sng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u="sng" dirty="0">
                <a:solidFill>
                  <a:schemeClr val="bg1"/>
                </a:solidFill>
                <a:hlinkClick r:id="rId3"/>
              </a:rPr>
              <a:t>https://www.pcisecuritystandards.org/pdfs/pcissc_overview.pdf</a:t>
            </a:r>
            <a:r>
              <a:rPr lang="en-US" b="1" u="sng" dirty="0">
                <a:solidFill>
                  <a:schemeClr val="bg1"/>
                </a:solidFill>
              </a:rPr>
              <a:t> </a:t>
            </a:r>
            <a:endParaRPr lang="en-US" b="1" u="sng" dirty="0" smtClean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b="1" u="sng" dirty="0">
              <a:solidFill>
                <a:schemeClr val="bg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b="1" u="sng" dirty="0">
                <a:solidFill>
                  <a:schemeClr val="bg1"/>
                </a:solidFill>
              </a:rPr>
              <a:t> http://</a:t>
            </a:r>
            <a:r>
              <a:rPr lang="en-US" b="1" u="sng" dirty="0" smtClean="0">
                <a:solidFill>
                  <a:schemeClr val="bg1"/>
                </a:solidFill>
              </a:rPr>
              <a:t>www.msubillings.edu/reg/FERPA/FERPA%20Policy%20.pdf </a:t>
            </a:r>
            <a:endParaRPr lang="en-US" b="1" u="sng" dirty="0">
              <a:solidFill>
                <a:schemeClr val="bg1"/>
              </a:solidFill>
            </a:endParaRPr>
          </a:p>
          <a:p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89628" y="5328495"/>
            <a:ext cx="716253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/>
              <a:t>RED FLAG RULE </a:t>
            </a:r>
            <a:r>
              <a:rPr lang="en-US" sz="3200" dirty="0"/>
              <a:t>RELATED MATERIALS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5501" y="5349875"/>
            <a:ext cx="1904998" cy="1295400"/>
          </a:xfrm>
          <a:prstGeom prst="rect">
            <a:avLst/>
          </a:prstGeom>
        </p:spPr>
      </p:pic>
      <p:pic>
        <p:nvPicPr>
          <p:cNvPr id="3076" name="Picture 4" descr="http://blog.lawinfo.com/wp-content/uploads/2012/10/Red-Flag1-300x240.jpg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79" t="5945" r="7158" b="8750"/>
          <a:stretch/>
        </p:blipFill>
        <p:spPr bwMode="auto">
          <a:xfrm>
            <a:off x="7697755" y="503852"/>
            <a:ext cx="2976465" cy="2304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96245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1290" y="933262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US" dirty="0"/>
          </a:p>
          <a:p>
            <a:endParaRPr lang="en-US" dirty="0" smtClean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://communicationleadership.usc.edu/images/ftc-logo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0736" y="582484"/>
            <a:ext cx="3399388" cy="3399388"/>
          </a:xfrm>
          <a:prstGeom prst="ellipse">
            <a:avLst/>
          </a:prstGeom>
          <a:ln w="190500" cap="rnd">
            <a:solidFill>
              <a:srgbClr val="C8C6BD"/>
            </a:solidFill>
            <a:prstDash val="solid"/>
          </a:ln>
          <a:effectLst>
            <a:outerShdw blurRad="127000" algn="bl" rotWithShape="0">
              <a:srgbClr val="000000"/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3452" y="5216590"/>
            <a:ext cx="1904998" cy="12954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35428" y="1002955"/>
            <a:ext cx="6422572" cy="43704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solidFill>
                <a:schemeClr val="bg1"/>
              </a:solidFill>
            </a:endParaRPr>
          </a:p>
          <a:p>
            <a:r>
              <a:rPr lang="en-US" sz="3200" dirty="0" smtClean="0">
                <a:solidFill>
                  <a:schemeClr val="bg1"/>
                </a:solidFill>
              </a:rPr>
              <a:t>COVERED ACCOUNT</a:t>
            </a:r>
            <a:endParaRPr lang="en-US" sz="3200" dirty="0">
              <a:solidFill>
                <a:schemeClr val="bg1"/>
              </a:solidFill>
            </a:endParaRPr>
          </a:p>
          <a:p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sz="2400" dirty="0" smtClean="0">
                <a:solidFill>
                  <a:schemeClr val="bg1"/>
                </a:solidFill>
              </a:rPr>
              <a:t>Any </a:t>
            </a:r>
            <a:r>
              <a:rPr lang="en-US" sz="2400" dirty="0">
                <a:solidFill>
                  <a:schemeClr val="bg1"/>
                </a:solidFill>
              </a:rPr>
              <a:t>account that a financial institution or creditor offers or maintains for which there is a reasonably foreseeable risk to customers or to the safety and soundness of the financial institution or creditor from identity theft, including financial, operational, compliance, reputation, or litigation risks.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687603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55306" y="520601"/>
            <a:ext cx="9473682" cy="57308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</a:pPr>
            <a:r>
              <a:rPr lang="en-US" sz="32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Departments on Campus are Affected?</a:t>
            </a:r>
          </a:p>
          <a:p>
            <a:pPr>
              <a:lnSpc>
                <a:spcPct val="115000"/>
              </a:lnSpc>
            </a:pPr>
            <a:endParaRPr lang="en-US" sz="3200" b="1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ALL </a:t>
            </a:r>
            <a:r>
              <a:rPr lang="en-US" sz="2400" b="1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DEPARTMENTS</a:t>
            </a:r>
            <a:endParaRPr lang="en-US" b="1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Business Services</a:t>
            </a:r>
          </a:p>
          <a:p>
            <a:pPr marL="7429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Student </a:t>
            </a:r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Accounts/Accounts Receivable</a:t>
            </a:r>
          </a:p>
          <a:p>
            <a:pPr marL="7429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Perkins</a:t>
            </a:r>
          </a:p>
          <a:p>
            <a:pPr marL="7429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Procurement </a:t>
            </a: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Cards </a:t>
            </a:r>
            <a:endParaRPr lang="en-US" sz="2400" b="1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Admission and Records </a:t>
            </a:r>
            <a:endParaRPr lang="en-US" sz="2400" b="1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7429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Student Records </a:t>
            </a:r>
          </a:p>
          <a:p>
            <a:pPr marL="742950" lvl="1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Campus ID </a:t>
            </a:r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Systems</a:t>
            </a:r>
          </a:p>
          <a:p>
            <a:pPr marL="285750" indent="-285750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Financial Aid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Human Resources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Payroll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5460" y="5281127"/>
            <a:ext cx="1904998" cy="12954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56989" y="3340787"/>
            <a:ext cx="3445328" cy="258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858420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64636" y="712246"/>
            <a:ext cx="7392955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Preventing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identity theft requires a 360° approach. Data security plays an essential role in keeping people’s sensitive information from falling into the wrong hands. Protect what you have a legitimate business reason to keep and securely dispose of what you no longer need. </a:t>
            </a:r>
            <a:endParaRPr lang="en-US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ARE WE CURRENTLY DOING TO PREVENT IDENTITY THEFT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FERPA </a:t>
            </a: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Federal Family Educational Rights and Privacy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GLB – Gramm/Leach/Bliley Act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PCI DSS – Payment Card Industry Data Security Standards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since October of 2011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Identity Theft Prevention Program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70775" y="1145137"/>
            <a:ext cx="2368421" cy="279605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1485" y="5235251"/>
            <a:ext cx="1904998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73165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0337814"/>
              </p:ext>
            </p:extLst>
          </p:nvPr>
        </p:nvGraphicFramePr>
        <p:xfrm>
          <a:off x="785909" y="1739330"/>
          <a:ext cx="3752850" cy="4124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4214325" y="1273500"/>
            <a:ext cx="6096000" cy="4939814"/>
          </a:xfrm>
          <a:prstGeom prst="rect">
            <a:avLst/>
          </a:prstGeom>
        </p:spPr>
        <p:txBody>
          <a:bodyPr>
            <a:spAutoFit/>
          </a:bodyPr>
          <a:lstStyle/>
          <a:p>
            <a:pPr marR="1033145" lvl="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</a:pPr>
            <a:endParaRPr lang="en-US" sz="3200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033145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7"/>
              </a:buBlip>
            </a:pP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fraud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consumer report</a:t>
            </a: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marR="1033145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7"/>
              </a:buBlip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033145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7"/>
              </a:buBlip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notice to freeze accounts.</a:t>
            </a:r>
          </a:p>
          <a:p>
            <a:pPr marL="342900" marR="1033145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7"/>
              </a:buBlip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033145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7"/>
              </a:buBlip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notice of address </a:t>
            </a: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discrepancy.</a:t>
            </a:r>
          </a:p>
          <a:p>
            <a:pPr marL="342900" marR="1033145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7"/>
              </a:buBlip>
            </a:pPr>
            <a:endParaRPr lang="en-US" sz="2400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033145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7"/>
              </a:buBlip>
            </a:pP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notice of inconsistent activity.</a:t>
            </a:r>
          </a:p>
          <a:p>
            <a:pPr marL="342900" marR="1033145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7"/>
              </a:buBlip>
            </a:pPr>
            <a:endParaRPr lang="en-US" sz="2400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033145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7"/>
              </a:buBlip>
            </a:pP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recent and significant increase in the volume of </a:t>
            </a: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inquiries.</a:t>
            </a:r>
          </a:p>
          <a:p>
            <a:pPr marL="342900" marR="1033145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7"/>
              </a:buBlip>
            </a:pPr>
            <a:endParaRPr lang="en-US" sz="2400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033145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7"/>
              </a:buBlip>
            </a:pP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material change in the use of credit, especially with respect to recently established credit </a:t>
            </a: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relationships.</a:t>
            </a:r>
          </a:p>
          <a:p>
            <a:pPr marL="342900" marR="1033145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7"/>
              </a:buBlip>
            </a:pPr>
            <a:endParaRPr lang="en-US" sz="2400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1033145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7"/>
              </a:buBlip>
            </a:pPr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account that was closed for cause or identified for abuse of account privileges by a financial institution or creditor.</a:t>
            </a:r>
            <a:endParaRPr lang="en-US" sz="2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80815" y="5216590"/>
            <a:ext cx="1904998" cy="1295400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655548" y="567780"/>
            <a:ext cx="7367786" cy="3738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1033145" lvl="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</a:pP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 FLAG 1 - THIRD PARTY REPORTS</a:t>
            </a:r>
          </a:p>
        </p:txBody>
      </p:sp>
    </p:spTree>
    <p:extLst>
      <p:ext uri="{BB962C8B-B14F-4D97-AF65-F5344CB8AC3E}">
        <p14:creationId xmlns:p14="http://schemas.microsoft.com/office/powerpoint/2010/main" val="28567699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0629" y="869686"/>
            <a:ext cx="5334618" cy="5072891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5335870" y="868146"/>
            <a:ext cx="4135556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Many times paperwork has the </a:t>
            </a:r>
            <a:endParaRPr lang="en-US" sz="2400" dirty="0" smtClean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24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telltale </a:t>
            </a: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signs of identity theft. 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465247" y="2068411"/>
            <a:ext cx="6245290" cy="447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2400300" lvl="0" indent="-342900" algn="just">
              <a:lnSpc>
                <a:spcPts val="1800"/>
              </a:lnSpc>
              <a:spcBef>
                <a:spcPts val="395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3"/>
              </a:buBlip>
              <a:tabLst>
                <a:tab pos="457200" algn="l"/>
                <a:tab pos="5886450" algn="l"/>
              </a:tabLst>
            </a:pP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Documents provided for identification appear to have been altered or forged.</a:t>
            </a:r>
          </a:p>
          <a:p>
            <a:pPr marL="342900" marR="2400300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3"/>
              </a:buBlip>
              <a:tabLst>
                <a:tab pos="457200" algn="l"/>
                <a:tab pos="5886450" algn="l"/>
              </a:tabLst>
            </a:pP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photograph or physical description on the identification is not consistent with the appearance of the applicant or customer presenting the identification.</a:t>
            </a:r>
          </a:p>
          <a:p>
            <a:pPr marL="342900" marR="2400300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3"/>
              </a:buBlip>
              <a:tabLst>
                <a:tab pos="457200" algn="l"/>
                <a:tab pos="5886450" algn="l"/>
              </a:tabLst>
            </a:pP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information on the identification is not consistent with information provided by the person opening a new covered account or customer presenting the identification.</a:t>
            </a:r>
          </a:p>
          <a:p>
            <a:pPr marL="342900" marR="2400300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3"/>
              </a:buBlip>
              <a:tabLst>
                <a:tab pos="457200" algn="l"/>
                <a:tab pos="5886450" algn="l"/>
              </a:tabLst>
            </a:pP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information on the identification is not consistent with readily accessible information that is on file with the financial institution or creditor, such as a signature card or a recent check.</a:t>
            </a:r>
          </a:p>
          <a:p>
            <a:pPr marL="342900" marR="2400300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3"/>
              </a:buBlip>
              <a:tabLst>
                <a:tab pos="457200" algn="l"/>
                <a:tab pos="5886450" algn="l"/>
              </a:tabLst>
            </a:pP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 application appears to have been altered or </a:t>
            </a:r>
            <a:r>
              <a:rPr lang="en-US" sz="1400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forged.</a:t>
            </a: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2400300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3"/>
              </a:buBlip>
              <a:tabLst>
                <a:tab pos="457200" algn="l"/>
                <a:tab pos="5886450" algn="l"/>
              </a:tabLst>
            </a:pPr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 application has the appearance of having been destroyed and reassembled.</a:t>
            </a:r>
            <a:endParaRPr lang="en-US" sz="14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9436" y="5375210"/>
            <a:ext cx="1904998" cy="1295400"/>
          </a:xfrm>
          <a:prstGeom prst="rect">
            <a:avLst/>
          </a:prstGeom>
        </p:spPr>
      </p:pic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-11619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304704" rIns="0" bIns="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006081" y="199328"/>
            <a:ext cx="618619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3200" b="1" i="0" u="none" strike="noStrike" cap="none" normalizeH="0" baseline="0" dirty="0" smtClean="0" bmk="_Toc245115223">
                <a:ln>
                  <a:noFill/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Red Flag 2 – Suspicious Documents</a:t>
            </a:r>
            <a:endParaRPr kumimoji="0" lang="en-US" altLang="en-US" sz="3200" b="1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61593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59830888"/>
              </p:ext>
            </p:extLst>
          </p:nvPr>
        </p:nvGraphicFramePr>
        <p:xfrm>
          <a:off x="149290" y="1585231"/>
          <a:ext cx="4940656" cy="4162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Rectangle 2"/>
          <p:cNvSpPr/>
          <p:nvPr/>
        </p:nvSpPr>
        <p:spPr>
          <a:xfrm>
            <a:off x="5250026" y="1776338"/>
            <a:ext cx="6096000" cy="309315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0" lvl="0" indent="-342900" algn="just">
              <a:lnSpc>
                <a:spcPts val="1800"/>
              </a:lnSpc>
              <a:spcBef>
                <a:spcPts val="395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7"/>
              </a:buBlip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Address does not match any address on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file</a:t>
            </a:r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7"/>
              </a:buBlip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 Security Number comes back as unissued or deceased</a:t>
            </a:r>
          </a:p>
          <a:p>
            <a:pPr marL="342900" marR="0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7"/>
              </a:buBlip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 Security Number is duplicate</a:t>
            </a:r>
          </a:p>
          <a:p>
            <a:pPr marL="342900" marR="0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7"/>
              </a:buBlip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Address or phone number is same or similar to other fraudulent applications</a:t>
            </a:r>
          </a:p>
          <a:p>
            <a:pPr marL="342900" marR="0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7"/>
              </a:buBlip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Address or phone number is fictitious, a mail drop, or a prison </a:t>
            </a:r>
          </a:p>
          <a:p>
            <a:pPr marL="342900" marR="0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7"/>
              </a:buBlip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 fails to provide all required personal information on an application</a:t>
            </a:r>
          </a:p>
          <a:p>
            <a:pPr marL="342900" marR="0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7"/>
              </a:buBlip>
            </a:pPr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 cannot provide answers to personal security questions such as elementary school attended, pet’s name, etc.</a:t>
            </a:r>
            <a:endParaRPr lang="en-US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8807" y="5263243"/>
            <a:ext cx="1904998" cy="1295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84531" y="398498"/>
            <a:ext cx="983461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 FLAG 3 - Suspicious </a:t>
            </a:r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Personal Identifying Information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048894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>
            <a:grpSpLocks/>
          </p:cNvGrpSpPr>
          <p:nvPr/>
        </p:nvGrpSpPr>
        <p:grpSpPr bwMode="auto">
          <a:xfrm>
            <a:off x="138962" y="1780092"/>
            <a:ext cx="2658110" cy="2700655"/>
            <a:chOff x="7033" y="2277"/>
            <a:chExt cx="4186" cy="4253"/>
          </a:xfrm>
        </p:grpSpPr>
        <p:sp>
          <p:nvSpPr>
            <p:cNvPr id="3" name="AutoShape 15"/>
            <p:cNvSpPr>
              <a:spLocks noChangeArrowheads="1"/>
            </p:cNvSpPr>
            <p:nvPr/>
          </p:nvSpPr>
          <p:spPr bwMode="auto">
            <a:xfrm>
              <a:off x="7033" y="2277"/>
              <a:ext cx="4186" cy="4253"/>
            </a:xfrm>
            <a:custGeom>
              <a:avLst/>
              <a:gdLst>
                <a:gd name="G0" fmla="+- 6480 0 0"/>
                <a:gd name="G1" fmla="+- 8640 0 0"/>
                <a:gd name="G2" fmla="+- 4320 0 0"/>
                <a:gd name="G3" fmla="+- 21600 0 6480"/>
                <a:gd name="G4" fmla="+- 21600 0 8640"/>
                <a:gd name="G5" fmla="+- 21600 0 4320"/>
                <a:gd name="G6" fmla="+- 6480 0 10800"/>
                <a:gd name="G7" fmla="+- 8640 0 10800"/>
                <a:gd name="G8" fmla="*/ G7 4320 G6"/>
                <a:gd name="G9" fmla="+- 21600 0 G8"/>
                <a:gd name="T0" fmla="*/ G8 w 21600"/>
                <a:gd name="T1" fmla="*/ G1 h 21600"/>
                <a:gd name="T2" fmla="*/ G9 w 21600"/>
                <a:gd name="T3" fmla="*/ G4 h 21600"/>
              </a:gdLst>
              <a:ahLst/>
              <a:cxnLst>
                <a:cxn ang="0">
                  <a:pos x="r" y="vc"/>
                </a:cxn>
                <a:cxn ang="5400000">
                  <a:pos x="hc" y="b"/>
                </a:cxn>
                <a:cxn ang="10800000">
                  <a:pos x="l" y="vc"/>
                </a:cxn>
                <a:cxn ang="16200000">
                  <a:pos x="hc" y="t"/>
                </a:cxn>
              </a:cxnLst>
              <a:rect l="T0" t="T1" r="T2" b="T3"/>
              <a:pathLst>
                <a:path w="21600" h="21600">
                  <a:moveTo>
                    <a:pt x="10800" y="0"/>
                  </a:moveTo>
                  <a:lnTo>
                    <a:pt x="6480" y="4320"/>
                  </a:lnTo>
                  <a:lnTo>
                    <a:pt x="8640" y="4320"/>
                  </a:lnTo>
                  <a:lnTo>
                    <a:pt x="8640" y="8640"/>
                  </a:lnTo>
                  <a:lnTo>
                    <a:pt x="4320" y="8640"/>
                  </a:lnTo>
                  <a:lnTo>
                    <a:pt x="4320" y="6480"/>
                  </a:lnTo>
                  <a:lnTo>
                    <a:pt x="0" y="10800"/>
                  </a:lnTo>
                  <a:lnTo>
                    <a:pt x="4320" y="15120"/>
                  </a:lnTo>
                  <a:lnTo>
                    <a:pt x="4320" y="12960"/>
                  </a:lnTo>
                  <a:lnTo>
                    <a:pt x="8640" y="12960"/>
                  </a:lnTo>
                  <a:lnTo>
                    <a:pt x="8640" y="17280"/>
                  </a:lnTo>
                  <a:lnTo>
                    <a:pt x="6480" y="17280"/>
                  </a:lnTo>
                  <a:lnTo>
                    <a:pt x="10800" y="21600"/>
                  </a:lnTo>
                  <a:lnTo>
                    <a:pt x="15120" y="17280"/>
                  </a:lnTo>
                  <a:lnTo>
                    <a:pt x="12960" y="17280"/>
                  </a:lnTo>
                  <a:lnTo>
                    <a:pt x="12960" y="12960"/>
                  </a:lnTo>
                  <a:lnTo>
                    <a:pt x="17280" y="12960"/>
                  </a:lnTo>
                  <a:lnTo>
                    <a:pt x="17280" y="15120"/>
                  </a:lnTo>
                  <a:lnTo>
                    <a:pt x="21600" y="10800"/>
                  </a:lnTo>
                  <a:lnTo>
                    <a:pt x="17280" y="6480"/>
                  </a:lnTo>
                  <a:lnTo>
                    <a:pt x="17280" y="8640"/>
                  </a:lnTo>
                  <a:lnTo>
                    <a:pt x="12960" y="8640"/>
                  </a:lnTo>
                  <a:lnTo>
                    <a:pt x="12960" y="4320"/>
                  </a:lnTo>
                  <a:lnTo>
                    <a:pt x="15120" y="4320"/>
                  </a:lnTo>
                  <a:close/>
                </a:path>
              </a:pathLst>
            </a:custGeom>
            <a:solidFill>
              <a:srgbClr val="FF0000"/>
            </a:solidFill>
            <a:ln>
              <a:noFill/>
            </a:ln>
            <a:effectLst>
              <a:outerShdw dist="28398" dir="3806097" algn="ctr" rotWithShape="0">
                <a:srgbClr val="622423"/>
              </a:outerShdw>
            </a:effectLst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1600200" marR="1033145" algn="just">
                <a:lnSpc>
                  <a:spcPts val="1800"/>
                </a:lnSpc>
                <a:spcBef>
                  <a:spcPts val="395"/>
                </a:spcBef>
                <a:spcAft>
                  <a:spcPts val="0"/>
                </a:spcAft>
              </a:pPr>
              <a:r>
                <a:rPr lang="en-US" sz="11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 </a:t>
              </a:r>
            </a:p>
          </p:txBody>
        </p:sp>
        <p:sp>
          <p:nvSpPr>
            <p:cNvPr id="4" name="Text Box 16"/>
            <p:cNvSpPr txBox="1">
              <a:spLocks noChangeArrowheads="1"/>
            </p:cNvSpPr>
            <p:nvPr/>
          </p:nvSpPr>
          <p:spPr bwMode="auto">
            <a:xfrm>
              <a:off x="7092" y="4001"/>
              <a:ext cx="3996" cy="91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 marL="0" marR="0" algn="ctr">
                <a:lnSpc>
                  <a:spcPts val="1800"/>
                </a:lnSpc>
                <a:spcBef>
                  <a:spcPts val="395"/>
                </a:spcBef>
                <a:spcAft>
                  <a:spcPts val="0"/>
                </a:spcAft>
                <a:tabLst>
                  <a:tab pos="2743200" algn="l"/>
                </a:tabLst>
              </a:pPr>
              <a:r>
                <a:rPr lang="en-US" sz="1800" dirty="0">
                  <a:effectLst/>
                  <a:latin typeface="Franklin Gothic Heavy" panose="020B0903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SUSPICIOUS ACTIVITY ON</a:t>
              </a:r>
              <a:r>
                <a:rPr lang="en-US" sz="2000" dirty="0">
                  <a:effectLst/>
                  <a:latin typeface="Franklin Gothic Heavy" panose="020B0903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 </a:t>
              </a:r>
              <a:r>
                <a:rPr lang="en-US" sz="1800" dirty="0">
                  <a:effectLst/>
                  <a:latin typeface="Franklin Gothic Heavy" panose="020B090302010202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ACCOUNT</a:t>
              </a:r>
              <a:endParaRPr lang="en-US" sz="1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5" name="Rectangle 4"/>
          <p:cNvSpPr/>
          <p:nvPr/>
        </p:nvSpPr>
        <p:spPr>
          <a:xfrm>
            <a:off x="3102895" y="793074"/>
            <a:ext cx="6096000" cy="61196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marR="457200" lvl="0" indent="-342900" algn="just">
              <a:lnSpc>
                <a:spcPts val="1800"/>
              </a:lnSpc>
              <a:spcBef>
                <a:spcPts val="395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2"/>
              </a:buBlip>
              <a:tabLst>
                <a:tab pos="5715000" algn="l"/>
              </a:tabLs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Shortly following the notice of a change of address for a covered account, receives a request for new, additional, or replacement goods or services, or for the addition of authorized users on the account.</a:t>
            </a:r>
          </a:p>
          <a:p>
            <a:pPr marL="342900" marR="0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2"/>
              </a:buBlip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new revolving credit account is used in a manner commonly associated with known patterns of fraud patterns. For example:</a:t>
            </a:r>
          </a:p>
          <a:p>
            <a:pPr marL="742950" marR="0" lvl="1" indent="-285750" algn="just">
              <a:lnSpc>
                <a:spcPts val="1800"/>
              </a:lnSpc>
              <a:spcBef>
                <a:spcPts val="395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customer fails to make the first payment, or </a:t>
            </a:r>
          </a:p>
          <a:p>
            <a:pPr marL="742950" marR="0" lvl="1" indent="-285750" algn="just">
              <a:lnSpc>
                <a:spcPts val="1800"/>
              </a:lnSpc>
              <a:spcBef>
                <a:spcPts val="395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Makes an initial payment but no subsequent payments.</a:t>
            </a:r>
          </a:p>
          <a:p>
            <a:pPr marL="342900" marR="0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2"/>
              </a:buBlip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covered account is used in a manner that is not consistent with established patterns of activity on the account. </a:t>
            </a:r>
          </a:p>
          <a:p>
            <a:pPr marL="228600" marR="0" algn="just">
              <a:lnSpc>
                <a:spcPts val="1800"/>
              </a:lnSpc>
              <a:spcBef>
                <a:spcPts val="395"/>
              </a:spcBef>
              <a:spcAft>
                <a:spcPts val="0"/>
              </a:spcAft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There is, for example:</a:t>
            </a:r>
          </a:p>
          <a:p>
            <a:pPr marL="742950" marR="0" lvl="1" indent="-285750" algn="just">
              <a:lnSpc>
                <a:spcPts val="1800"/>
              </a:lnSpc>
              <a:spcBef>
                <a:spcPts val="395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Nonpayment when there is no history of late or missed payments;</a:t>
            </a:r>
          </a:p>
          <a:p>
            <a:pPr marL="742950" marR="0" lvl="1" indent="-285750" algn="just">
              <a:lnSpc>
                <a:spcPts val="1800"/>
              </a:lnSpc>
              <a:spcBef>
                <a:spcPts val="395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material change in purchasing or usage patterns;</a:t>
            </a:r>
          </a:p>
          <a:p>
            <a:pPr marL="342900" marR="0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2"/>
              </a:buBlip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covered account that has been inactive for a reasonably lengthy period of time is used (taking into consideration the type of account, the expected pattern of usage and other relevant factors).</a:t>
            </a:r>
          </a:p>
          <a:p>
            <a:pPr marL="342900" marR="0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2"/>
              </a:buBlip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Mail sent to the customer is returned repeatedly as undeliverable although transactions continue to be conducted in connection with the covered account.</a:t>
            </a:r>
          </a:p>
          <a:p>
            <a:pPr marL="342900" marR="0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2"/>
              </a:buBlip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University is notified that the customer is not receiving documents.</a:t>
            </a:r>
          </a:p>
          <a:p>
            <a:pPr marL="342900" marR="0" lvl="0" indent="-3429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SzPts val="1600"/>
              <a:buFont typeface="Symbol" panose="05050102010706020507" pitchFamily="18" charset="2"/>
              <a:buBlip>
                <a:blip r:embed="rId2"/>
              </a:buBlip>
            </a:pPr>
            <a:r>
              <a:rPr lang="en-US" sz="16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University is notified of unauthorized charges or transactions in connection with a covered account.</a:t>
            </a:r>
          </a:p>
          <a:p>
            <a:pPr marL="457200" marR="2400300" algn="just">
              <a:lnSpc>
                <a:spcPts val="18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9282" y="5328557"/>
            <a:ext cx="1904998" cy="12954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214960" y="208299"/>
            <a:ext cx="7347332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 FLAG 4 - Suspicious Account </a:t>
            </a:r>
            <a:r>
              <a:rPr lang="en-US" sz="36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Activity</a:t>
            </a:r>
            <a:r>
              <a:rPr lang="en-US" sz="32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49191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Documents and Settings\dpierce\Local Settings\Temporary Internet Files\Content.IE5\4XW163C9\MCj04413170000[1]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10548" y="3179871"/>
            <a:ext cx="3753044" cy="2418669"/>
          </a:xfrm>
          <a:prstGeom prst="rect">
            <a:avLst/>
          </a:prstGeom>
          <a:noFill/>
        </p:spPr>
      </p:pic>
      <p:sp>
        <p:nvSpPr>
          <p:cNvPr id="3" name="Rectangle 2"/>
          <p:cNvSpPr/>
          <p:nvPr/>
        </p:nvSpPr>
        <p:spPr>
          <a:xfrm>
            <a:off x="2538996" y="490760"/>
            <a:ext cx="6096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Red Flag 5 – </a:t>
            </a:r>
            <a:r>
              <a:rPr lang="en-US" sz="3200" b="1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Notification </a:t>
            </a:r>
          </a:p>
        </p:txBody>
      </p:sp>
      <p:pic>
        <p:nvPicPr>
          <p:cNvPr id="6" name="Picture 5" descr="flag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74295" y="1929690"/>
            <a:ext cx="342486" cy="256972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4839478" y="1889069"/>
            <a:ext cx="6096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Customers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Victims of Identity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Theft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Law Enforcement </a:t>
            </a:r>
            <a:r>
              <a:rPr lang="en-US" dirty="0" smtClean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Authorities</a:t>
            </a:r>
          </a:p>
          <a:p>
            <a:endParaRPr lang="en-US" dirty="0">
              <a:solidFill>
                <a:schemeClr val="bg1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Other Persons Regarding Possible Identity Theft</a:t>
            </a:r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8" name="Picture 7" descr="flag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90521" y="2490537"/>
            <a:ext cx="342486" cy="256972"/>
          </a:xfrm>
          <a:prstGeom prst="rect">
            <a:avLst/>
          </a:prstGeom>
          <a:noFill/>
        </p:spPr>
      </p:pic>
      <p:pic>
        <p:nvPicPr>
          <p:cNvPr id="9" name="Picture 8" descr="flag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75825" y="3051385"/>
            <a:ext cx="342486" cy="256972"/>
          </a:xfrm>
          <a:prstGeom prst="rect">
            <a:avLst/>
          </a:prstGeom>
          <a:noFill/>
        </p:spPr>
      </p:pic>
      <p:pic>
        <p:nvPicPr>
          <p:cNvPr id="10" name="Picture 9" descr="flag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90521" y="3561043"/>
            <a:ext cx="342486" cy="256972"/>
          </a:xfrm>
          <a:prstGeom prst="rect">
            <a:avLst/>
          </a:prstGeom>
          <a:noFill/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9282" y="5328557"/>
            <a:ext cx="1904998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19225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fallOve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338</TotalTime>
  <Words>903</Words>
  <Application>Microsoft Office PowerPoint</Application>
  <PresentationFormat>Widescreen</PresentationFormat>
  <Paragraphs>113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Calibri</vt:lpstr>
      <vt:lpstr>Century Gothic</vt:lpstr>
      <vt:lpstr>Courier New</vt:lpstr>
      <vt:lpstr>Franklin Gothic Heavy</vt:lpstr>
      <vt:lpstr>Symbol</vt:lpstr>
      <vt:lpstr>Times New Roman</vt:lpstr>
      <vt:lpstr>Wingdings</vt:lpstr>
      <vt:lpstr>Wingdings 3</vt:lpstr>
      <vt:lpstr>Slice</vt:lpstr>
      <vt:lpstr>FTC RED FLAG RULE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FTC RED FLAG RULE</dc:title>
  <dc:creator>Information Technology</dc:creator>
  <cp:lastModifiedBy>Information Technology</cp:lastModifiedBy>
  <cp:revision>27</cp:revision>
  <dcterms:created xsi:type="dcterms:W3CDTF">2015-03-09T17:08:39Z</dcterms:created>
  <dcterms:modified xsi:type="dcterms:W3CDTF">2015-03-19T20:52:28Z</dcterms:modified>
</cp:coreProperties>
</file>