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F9FE"/>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0" d="100"/>
          <a:sy n="100" d="100"/>
        </p:scale>
        <p:origin x="108"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E8357-BC01-45D0-8E4F-BAB801F0CB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63B296-C31A-47FF-B104-FDE91859AD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894C0E-2D03-4EE5-BD1E-60AE411F426A}"/>
              </a:ext>
            </a:extLst>
          </p:cNvPr>
          <p:cNvSpPr>
            <a:spLocks noGrp="1"/>
          </p:cNvSpPr>
          <p:nvPr>
            <p:ph type="dt" sz="half" idx="10"/>
          </p:nvPr>
        </p:nvSpPr>
        <p:spPr/>
        <p:txBody>
          <a:bodyPr/>
          <a:lstStyle/>
          <a:p>
            <a:fld id="{41DA146B-A390-4A91-80B2-49A67125CE0D}" type="datetimeFigureOut">
              <a:rPr lang="en-US" smtClean="0"/>
              <a:t>12/10/2020</a:t>
            </a:fld>
            <a:endParaRPr lang="en-US"/>
          </a:p>
        </p:txBody>
      </p:sp>
      <p:sp>
        <p:nvSpPr>
          <p:cNvPr id="5" name="Footer Placeholder 4">
            <a:extLst>
              <a:ext uri="{FF2B5EF4-FFF2-40B4-BE49-F238E27FC236}">
                <a16:creationId xmlns:a16="http://schemas.microsoft.com/office/drawing/2014/main" id="{D66FD342-1318-4221-9F1C-199C75D756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88B022-986B-4E3B-9EF8-D7A39B92B5BF}"/>
              </a:ext>
            </a:extLst>
          </p:cNvPr>
          <p:cNvSpPr>
            <a:spLocks noGrp="1"/>
          </p:cNvSpPr>
          <p:nvPr>
            <p:ph type="sldNum" sz="quarter" idx="12"/>
          </p:nvPr>
        </p:nvSpPr>
        <p:spPr/>
        <p:txBody>
          <a:bodyPr/>
          <a:lstStyle/>
          <a:p>
            <a:fld id="{0D91169F-FB94-4135-B38E-843B1EB8D9BB}" type="slidenum">
              <a:rPr lang="en-US" smtClean="0"/>
              <a:t>‹#›</a:t>
            </a:fld>
            <a:endParaRPr lang="en-US"/>
          </a:p>
        </p:txBody>
      </p:sp>
    </p:spTree>
    <p:extLst>
      <p:ext uri="{BB962C8B-B14F-4D97-AF65-F5344CB8AC3E}">
        <p14:creationId xmlns:p14="http://schemas.microsoft.com/office/powerpoint/2010/main" val="377330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D8826-1E5E-4FA7-9804-25E91C8455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075BD5-5358-424C-91C3-60199E53E2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3827C1-252C-44EB-9236-AEBB21D54FDC}"/>
              </a:ext>
            </a:extLst>
          </p:cNvPr>
          <p:cNvSpPr>
            <a:spLocks noGrp="1"/>
          </p:cNvSpPr>
          <p:nvPr>
            <p:ph type="dt" sz="half" idx="10"/>
          </p:nvPr>
        </p:nvSpPr>
        <p:spPr/>
        <p:txBody>
          <a:bodyPr/>
          <a:lstStyle/>
          <a:p>
            <a:fld id="{41DA146B-A390-4A91-80B2-49A67125CE0D}" type="datetimeFigureOut">
              <a:rPr lang="en-US" smtClean="0"/>
              <a:t>12/10/2020</a:t>
            </a:fld>
            <a:endParaRPr lang="en-US"/>
          </a:p>
        </p:txBody>
      </p:sp>
      <p:sp>
        <p:nvSpPr>
          <p:cNvPr id="5" name="Footer Placeholder 4">
            <a:extLst>
              <a:ext uri="{FF2B5EF4-FFF2-40B4-BE49-F238E27FC236}">
                <a16:creationId xmlns:a16="http://schemas.microsoft.com/office/drawing/2014/main" id="{964801B2-582C-4705-9507-8E17C843C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A7DD4-B1CD-4560-8F2C-4017E24D131D}"/>
              </a:ext>
            </a:extLst>
          </p:cNvPr>
          <p:cNvSpPr>
            <a:spLocks noGrp="1"/>
          </p:cNvSpPr>
          <p:nvPr>
            <p:ph type="sldNum" sz="quarter" idx="12"/>
          </p:nvPr>
        </p:nvSpPr>
        <p:spPr/>
        <p:txBody>
          <a:bodyPr/>
          <a:lstStyle/>
          <a:p>
            <a:fld id="{0D91169F-FB94-4135-B38E-843B1EB8D9BB}" type="slidenum">
              <a:rPr lang="en-US" smtClean="0"/>
              <a:t>‹#›</a:t>
            </a:fld>
            <a:endParaRPr lang="en-US"/>
          </a:p>
        </p:txBody>
      </p:sp>
    </p:spTree>
    <p:extLst>
      <p:ext uri="{BB962C8B-B14F-4D97-AF65-F5344CB8AC3E}">
        <p14:creationId xmlns:p14="http://schemas.microsoft.com/office/powerpoint/2010/main" val="93351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9821FF-F210-444C-BA91-1AB6FA10F1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DF1B94-7A5A-40FB-BCA8-324C85D4CB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0D235-D9B3-4191-9797-F2CA1D348C4B}"/>
              </a:ext>
            </a:extLst>
          </p:cNvPr>
          <p:cNvSpPr>
            <a:spLocks noGrp="1"/>
          </p:cNvSpPr>
          <p:nvPr>
            <p:ph type="dt" sz="half" idx="10"/>
          </p:nvPr>
        </p:nvSpPr>
        <p:spPr/>
        <p:txBody>
          <a:bodyPr/>
          <a:lstStyle/>
          <a:p>
            <a:fld id="{41DA146B-A390-4A91-80B2-49A67125CE0D}" type="datetimeFigureOut">
              <a:rPr lang="en-US" smtClean="0"/>
              <a:t>12/10/2020</a:t>
            </a:fld>
            <a:endParaRPr lang="en-US"/>
          </a:p>
        </p:txBody>
      </p:sp>
      <p:sp>
        <p:nvSpPr>
          <p:cNvPr id="5" name="Footer Placeholder 4">
            <a:extLst>
              <a:ext uri="{FF2B5EF4-FFF2-40B4-BE49-F238E27FC236}">
                <a16:creationId xmlns:a16="http://schemas.microsoft.com/office/drawing/2014/main" id="{E5C192AE-B49D-46FA-A7A6-281DEE550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FDAA88-6BFF-45AB-A852-28945E2DA4C4}"/>
              </a:ext>
            </a:extLst>
          </p:cNvPr>
          <p:cNvSpPr>
            <a:spLocks noGrp="1"/>
          </p:cNvSpPr>
          <p:nvPr>
            <p:ph type="sldNum" sz="quarter" idx="12"/>
          </p:nvPr>
        </p:nvSpPr>
        <p:spPr/>
        <p:txBody>
          <a:bodyPr/>
          <a:lstStyle/>
          <a:p>
            <a:fld id="{0D91169F-FB94-4135-B38E-843B1EB8D9BB}" type="slidenum">
              <a:rPr lang="en-US" smtClean="0"/>
              <a:t>‹#›</a:t>
            </a:fld>
            <a:endParaRPr lang="en-US"/>
          </a:p>
        </p:txBody>
      </p:sp>
    </p:spTree>
    <p:extLst>
      <p:ext uri="{BB962C8B-B14F-4D97-AF65-F5344CB8AC3E}">
        <p14:creationId xmlns:p14="http://schemas.microsoft.com/office/powerpoint/2010/main" val="1830184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75F9A-75DD-496C-87EF-B014D9C8A5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ED2B72-A730-4776-9848-EB4E564F10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12184C-5F7E-44A8-819C-ECB80F482101}"/>
              </a:ext>
            </a:extLst>
          </p:cNvPr>
          <p:cNvSpPr>
            <a:spLocks noGrp="1"/>
          </p:cNvSpPr>
          <p:nvPr>
            <p:ph type="dt" sz="half" idx="10"/>
          </p:nvPr>
        </p:nvSpPr>
        <p:spPr/>
        <p:txBody>
          <a:bodyPr/>
          <a:lstStyle/>
          <a:p>
            <a:fld id="{41DA146B-A390-4A91-80B2-49A67125CE0D}" type="datetimeFigureOut">
              <a:rPr lang="en-US" smtClean="0"/>
              <a:t>12/10/2020</a:t>
            </a:fld>
            <a:endParaRPr lang="en-US"/>
          </a:p>
        </p:txBody>
      </p:sp>
      <p:sp>
        <p:nvSpPr>
          <p:cNvPr id="5" name="Footer Placeholder 4">
            <a:extLst>
              <a:ext uri="{FF2B5EF4-FFF2-40B4-BE49-F238E27FC236}">
                <a16:creationId xmlns:a16="http://schemas.microsoft.com/office/drawing/2014/main" id="{5FE17E51-9B43-40FE-8725-47642C9180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B2343-08C8-45D1-948A-DC2985CC3E7A}"/>
              </a:ext>
            </a:extLst>
          </p:cNvPr>
          <p:cNvSpPr>
            <a:spLocks noGrp="1"/>
          </p:cNvSpPr>
          <p:nvPr>
            <p:ph type="sldNum" sz="quarter" idx="12"/>
          </p:nvPr>
        </p:nvSpPr>
        <p:spPr/>
        <p:txBody>
          <a:bodyPr/>
          <a:lstStyle/>
          <a:p>
            <a:fld id="{0D91169F-FB94-4135-B38E-843B1EB8D9BB}" type="slidenum">
              <a:rPr lang="en-US" smtClean="0"/>
              <a:t>‹#›</a:t>
            </a:fld>
            <a:endParaRPr lang="en-US"/>
          </a:p>
        </p:txBody>
      </p:sp>
    </p:spTree>
    <p:extLst>
      <p:ext uri="{BB962C8B-B14F-4D97-AF65-F5344CB8AC3E}">
        <p14:creationId xmlns:p14="http://schemas.microsoft.com/office/powerpoint/2010/main" val="1238481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9FFC8-7BE8-466C-BCEC-03ACD21CB9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2F8242-62DD-4DA1-8284-E273FB2A68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578B5A-C79C-4E33-8DFF-C7D799B823BF}"/>
              </a:ext>
            </a:extLst>
          </p:cNvPr>
          <p:cNvSpPr>
            <a:spLocks noGrp="1"/>
          </p:cNvSpPr>
          <p:nvPr>
            <p:ph type="dt" sz="half" idx="10"/>
          </p:nvPr>
        </p:nvSpPr>
        <p:spPr/>
        <p:txBody>
          <a:bodyPr/>
          <a:lstStyle/>
          <a:p>
            <a:fld id="{41DA146B-A390-4A91-80B2-49A67125CE0D}" type="datetimeFigureOut">
              <a:rPr lang="en-US" smtClean="0"/>
              <a:t>12/10/2020</a:t>
            </a:fld>
            <a:endParaRPr lang="en-US"/>
          </a:p>
        </p:txBody>
      </p:sp>
      <p:sp>
        <p:nvSpPr>
          <p:cNvPr id="5" name="Footer Placeholder 4">
            <a:extLst>
              <a:ext uri="{FF2B5EF4-FFF2-40B4-BE49-F238E27FC236}">
                <a16:creationId xmlns:a16="http://schemas.microsoft.com/office/drawing/2014/main" id="{D63A1BDC-A97D-45D7-AFB0-003367AD43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E39A09-E052-429F-8949-70895667C922}"/>
              </a:ext>
            </a:extLst>
          </p:cNvPr>
          <p:cNvSpPr>
            <a:spLocks noGrp="1"/>
          </p:cNvSpPr>
          <p:nvPr>
            <p:ph type="sldNum" sz="quarter" idx="12"/>
          </p:nvPr>
        </p:nvSpPr>
        <p:spPr/>
        <p:txBody>
          <a:bodyPr/>
          <a:lstStyle/>
          <a:p>
            <a:fld id="{0D91169F-FB94-4135-B38E-843B1EB8D9BB}" type="slidenum">
              <a:rPr lang="en-US" smtClean="0"/>
              <a:t>‹#›</a:t>
            </a:fld>
            <a:endParaRPr lang="en-US"/>
          </a:p>
        </p:txBody>
      </p:sp>
    </p:spTree>
    <p:extLst>
      <p:ext uri="{BB962C8B-B14F-4D97-AF65-F5344CB8AC3E}">
        <p14:creationId xmlns:p14="http://schemas.microsoft.com/office/powerpoint/2010/main" val="6529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A55D4-7F1F-4912-9430-12D0A1B50D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20DFD6-F0F7-4A08-85CC-376BFA7E7A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957323-0037-4B5A-AA9C-D03F32B4B6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80376F-DD45-47C2-AA64-78AC0157B87E}"/>
              </a:ext>
            </a:extLst>
          </p:cNvPr>
          <p:cNvSpPr>
            <a:spLocks noGrp="1"/>
          </p:cNvSpPr>
          <p:nvPr>
            <p:ph type="dt" sz="half" idx="10"/>
          </p:nvPr>
        </p:nvSpPr>
        <p:spPr/>
        <p:txBody>
          <a:bodyPr/>
          <a:lstStyle/>
          <a:p>
            <a:fld id="{41DA146B-A390-4A91-80B2-49A67125CE0D}" type="datetimeFigureOut">
              <a:rPr lang="en-US" smtClean="0"/>
              <a:t>12/10/2020</a:t>
            </a:fld>
            <a:endParaRPr lang="en-US"/>
          </a:p>
        </p:txBody>
      </p:sp>
      <p:sp>
        <p:nvSpPr>
          <p:cNvPr id="6" name="Footer Placeholder 5">
            <a:extLst>
              <a:ext uri="{FF2B5EF4-FFF2-40B4-BE49-F238E27FC236}">
                <a16:creationId xmlns:a16="http://schemas.microsoft.com/office/drawing/2014/main" id="{692A4AF7-41F6-4A87-ABF9-C1F8C52C50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42CBA3-1355-40BD-8C04-A82E005E5A4E}"/>
              </a:ext>
            </a:extLst>
          </p:cNvPr>
          <p:cNvSpPr>
            <a:spLocks noGrp="1"/>
          </p:cNvSpPr>
          <p:nvPr>
            <p:ph type="sldNum" sz="quarter" idx="12"/>
          </p:nvPr>
        </p:nvSpPr>
        <p:spPr/>
        <p:txBody>
          <a:bodyPr/>
          <a:lstStyle/>
          <a:p>
            <a:fld id="{0D91169F-FB94-4135-B38E-843B1EB8D9BB}" type="slidenum">
              <a:rPr lang="en-US" smtClean="0"/>
              <a:t>‹#›</a:t>
            </a:fld>
            <a:endParaRPr lang="en-US"/>
          </a:p>
        </p:txBody>
      </p:sp>
    </p:spTree>
    <p:extLst>
      <p:ext uri="{BB962C8B-B14F-4D97-AF65-F5344CB8AC3E}">
        <p14:creationId xmlns:p14="http://schemas.microsoft.com/office/powerpoint/2010/main" val="3281754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46335-2C78-4DE7-8386-4933488F6E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D05BE4-185C-47CD-83B7-0CB4B51A59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C50227-1663-4509-9623-0E8D3F418F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9243E9-8EC0-471C-9509-BA16399843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A68094-B40A-4C84-AE24-4C0D9A9403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09D1CF-AD1F-473F-874F-C9EB0AAE861D}"/>
              </a:ext>
            </a:extLst>
          </p:cNvPr>
          <p:cNvSpPr>
            <a:spLocks noGrp="1"/>
          </p:cNvSpPr>
          <p:nvPr>
            <p:ph type="dt" sz="half" idx="10"/>
          </p:nvPr>
        </p:nvSpPr>
        <p:spPr/>
        <p:txBody>
          <a:bodyPr/>
          <a:lstStyle/>
          <a:p>
            <a:fld id="{41DA146B-A390-4A91-80B2-49A67125CE0D}" type="datetimeFigureOut">
              <a:rPr lang="en-US" smtClean="0"/>
              <a:t>12/10/2020</a:t>
            </a:fld>
            <a:endParaRPr lang="en-US"/>
          </a:p>
        </p:txBody>
      </p:sp>
      <p:sp>
        <p:nvSpPr>
          <p:cNvPr id="8" name="Footer Placeholder 7">
            <a:extLst>
              <a:ext uri="{FF2B5EF4-FFF2-40B4-BE49-F238E27FC236}">
                <a16:creationId xmlns:a16="http://schemas.microsoft.com/office/drawing/2014/main" id="{37A2D08A-F623-4B45-B1EA-BB2A88647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E479EE-2185-4B30-8C13-2FD73140F38B}"/>
              </a:ext>
            </a:extLst>
          </p:cNvPr>
          <p:cNvSpPr>
            <a:spLocks noGrp="1"/>
          </p:cNvSpPr>
          <p:nvPr>
            <p:ph type="sldNum" sz="quarter" idx="12"/>
          </p:nvPr>
        </p:nvSpPr>
        <p:spPr/>
        <p:txBody>
          <a:bodyPr/>
          <a:lstStyle/>
          <a:p>
            <a:fld id="{0D91169F-FB94-4135-B38E-843B1EB8D9BB}" type="slidenum">
              <a:rPr lang="en-US" smtClean="0"/>
              <a:t>‹#›</a:t>
            </a:fld>
            <a:endParaRPr lang="en-US"/>
          </a:p>
        </p:txBody>
      </p:sp>
    </p:spTree>
    <p:extLst>
      <p:ext uri="{BB962C8B-B14F-4D97-AF65-F5344CB8AC3E}">
        <p14:creationId xmlns:p14="http://schemas.microsoft.com/office/powerpoint/2010/main" val="383395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C4AC5-BADA-4EE4-9301-1B88DFCCC4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4DD5B1-B12D-4384-81F2-B66103C0668A}"/>
              </a:ext>
            </a:extLst>
          </p:cNvPr>
          <p:cNvSpPr>
            <a:spLocks noGrp="1"/>
          </p:cNvSpPr>
          <p:nvPr>
            <p:ph type="dt" sz="half" idx="10"/>
          </p:nvPr>
        </p:nvSpPr>
        <p:spPr/>
        <p:txBody>
          <a:bodyPr/>
          <a:lstStyle/>
          <a:p>
            <a:fld id="{41DA146B-A390-4A91-80B2-49A67125CE0D}" type="datetimeFigureOut">
              <a:rPr lang="en-US" smtClean="0"/>
              <a:t>12/10/2020</a:t>
            </a:fld>
            <a:endParaRPr lang="en-US"/>
          </a:p>
        </p:txBody>
      </p:sp>
      <p:sp>
        <p:nvSpPr>
          <p:cNvPr id="4" name="Footer Placeholder 3">
            <a:extLst>
              <a:ext uri="{FF2B5EF4-FFF2-40B4-BE49-F238E27FC236}">
                <a16:creationId xmlns:a16="http://schemas.microsoft.com/office/drawing/2014/main" id="{58F4AAD7-CE54-42D9-B39A-283A853CBA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136EDA-BCCE-467F-AF1A-DD278514816E}"/>
              </a:ext>
            </a:extLst>
          </p:cNvPr>
          <p:cNvSpPr>
            <a:spLocks noGrp="1"/>
          </p:cNvSpPr>
          <p:nvPr>
            <p:ph type="sldNum" sz="quarter" idx="12"/>
          </p:nvPr>
        </p:nvSpPr>
        <p:spPr/>
        <p:txBody>
          <a:bodyPr/>
          <a:lstStyle/>
          <a:p>
            <a:fld id="{0D91169F-FB94-4135-B38E-843B1EB8D9BB}" type="slidenum">
              <a:rPr lang="en-US" smtClean="0"/>
              <a:t>‹#›</a:t>
            </a:fld>
            <a:endParaRPr lang="en-US"/>
          </a:p>
        </p:txBody>
      </p:sp>
    </p:spTree>
    <p:extLst>
      <p:ext uri="{BB962C8B-B14F-4D97-AF65-F5344CB8AC3E}">
        <p14:creationId xmlns:p14="http://schemas.microsoft.com/office/powerpoint/2010/main" val="3693632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7598AA-6D95-4C7A-94BB-5F654694DDD4}"/>
              </a:ext>
            </a:extLst>
          </p:cNvPr>
          <p:cNvSpPr>
            <a:spLocks noGrp="1"/>
          </p:cNvSpPr>
          <p:nvPr>
            <p:ph type="dt" sz="half" idx="10"/>
          </p:nvPr>
        </p:nvSpPr>
        <p:spPr/>
        <p:txBody>
          <a:bodyPr/>
          <a:lstStyle/>
          <a:p>
            <a:fld id="{41DA146B-A390-4A91-80B2-49A67125CE0D}" type="datetimeFigureOut">
              <a:rPr lang="en-US" smtClean="0"/>
              <a:t>12/10/2020</a:t>
            </a:fld>
            <a:endParaRPr lang="en-US"/>
          </a:p>
        </p:txBody>
      </p:sp>
      <p:sp>
        <p:nvSpPr>
          <p:cNvPr id="3" name="Footer Placeholder 2">
            <a:extLst>
              <a:ext uri="{FF2B5EF4-FFF2-40B4-BE49-F238E27FC236}">
                <a16:creationId xmlns:a16="http://schemas.microsoft.com/office/drawing/2014/main" id="{00CBDD88-6F61-492B-B801-3F2E57E107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131AEE-B16D-43B1-AE69-CE6AE19AF0E6}"/>
              </a:ext>
            </a:extLst>
          </p:cNvPr>
          <p:cNvSpPr>
            <a:spLocks noGrp="1"/>
          </p:cNvSpPr>
          <p:nvPr>
            <p:ph type="sldNum" sz="quarter" idx="12"/>
          </p:nvPr>
        </p:nvSpPr>
        <p:spPr/>
        <p:txBody>
          <a:bodyPr/>
          <a:lstStyle/>
          <a:p>
            <a:fld id="{0D91169F-FB94-4135-B38E-843B1EB8D9BB}" type="slidenum">
              <a:rPr lang="en-US" smtClean="0"/>
              <a:t>‹#›</a:t>
            </a:fld>
            <a:endParaRPr lang="en-US"/>
          </a:p>
        </p:txBody>
      </p:sp>
    </p:spTree>
    <p:extLst>
      <p:ext uri="{BB962C8B-B14F-4D97-AF65-F5344CB8AC3E}">
        <p14:creationId xmlns:p14="http://schemas.microsoft.com/office/powerpoint/2010/main" val="184939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26470-B26B-41D0-951C-EE49DF7BEF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40A168-AC07-4E98-A81F-C8CFBB930B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63094C-892C-4622-B9F0-1FD3BA17DA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ADA36B-64BE-4CCD-9F3A-2956EFE750C7}"/>
              </a:ext>
            </a:extLst>
          </p:cNvPr>
          <p:cNvSpPr>
            <a:spLocks noGrp="1"/>
          </p:cNvSpPr>
          <p:nvPr>
            <p:ph type="dt" sz="half" idx="10"/>
          </p:nvPr>
        </p:nvSpPr>
        <p:spPr/>
        <p:txBody>
          <a:bodyPr/>
          <a:lstStyle/>
          <a:p>
            <a:fld id="{41DA146B-A390-4A91-80B2-49A67125CE0D}" type="datetimeFigureOut">
              <a:rPr lang="en-US" smtClean="0"/>
              <a:t>12/10/2020</a:t>
            </a:fld>
            <a:endParaRPr lang="en-US"/>
          </a:p>
        </p:txBody>
      </p:sp>
      <p:sp>
        <p:nvSpPr>
          <p:cNvPr id="6" name="Footer Placeholder 5">
            <a:extLst>
              <a:ext uri="{FF2B5EF4-FFF2-40B4-BE49-F238E27FC236}">
                <a16:creationId xmlns:a16="http://schemas.microsoft.com/office/drawing/2014/main" id="{EFC98D92-A3EB-4F58-BB98-3A26878B12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3C50DA-F81A-48AB-9525-4DE9C0796E0F}"/>
              </a:ext>
            </a:extLst>
          </p:cNvPr>
          <p:cNvSpPr>
            <a:spLocks noGrp="1"/>
          </p:cNvSpPr>
          <p:nvPr>
            <p:ph type="sldNum" sz="quarter" idx="12"/>
          </p:nvPr>
        </p:nvSpPr>
        <p:spPr/>
        <p:txBody>
          <a:bodyPr/>
          <a:lstStyle/>
          <a:p>
            <a:fld id="{0D91169F-FB94-4135-B38E-843B1EB8D9BB}" type="slidenum">
              <a:rPr lang="en-US" smtClean="0"/>
              <a:t>‹#›</a:t>
            </a:fld>
            <a:endParaRPr lang="en-US"/>
          </a:p>
        </p:txBody>
      </p:sp>
    </p:spTree>
    <p:extLst>
      <p:ext uri="{BB962C8B-B14F-4D97-AF65-F5344CB8AC3E}">
        <p14:creationId xmlns:p14="http://schemas.microsoft.com/office/powerpoint/2010/main" val="3905878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4E6F-5CB6-40A1-A5C7-E5EF9EE727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308B39-BCFF-4FB2-A801-E1080EAF81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CD9490-C376-44E4-88A4-FE9B312A67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371006-CB17-4C7B-8FF4-D838317A0189}"/>
              </a:ext>
            </a:extLst>
          </p:cNvPr>
          <p:cNvSpPr>
            <a:spLocks noGrp="1"/>
          </p:cNvSpPr>
          <p:nvPr>
            <p:ph type="dt" sz="half" idx="10"/>
          </p:nvPr>
        </p:nvSpPr>
        <p:spPr/>
        <p:txBody>
          <a:bodyPr/>
          <a:lstStyle/>
          <a:p>
            <a:fld id="{41DA146B-A390-4A91-80B2-49A67125CE0D}" type="datetimeFigureOut">
              <a:rPr lang="en-US" smtClean="0"/>
              <a:t>12/10/2020</a:t>
            </a:fld>
            <a:endParaRPr lang="en-US"/>
          </a:p>
        </p:txBody>
      </p:sp>
      <p:sp>
        <p:nvSpPr>
          <p:cNvPr id="6" name="Footer Placeholder 5">
            <a:extLst>
              <a:ext uri="{FF2B5EF4-FFF2-40B4-BE49-F238E27FC236}">
                <a16:creationId xmlns:a16="http://schemas.microsoft.com/office/drawing/2014/main" id="{CAE76BB6-706E-4E76-93FE-CCF67DC1A8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B3CE0D-4396-441C-8DFE-9C137E06D060}"/>
              </a:ext>
            </a:extLst>
          </p:cNvPr>
          <p:cNvSpPr>
            <a:spLocks noGrp="1"/>
          </p:cNvSpPr>
          <p:nvPr>
            <p:ph type="sldNum" sz="quarter" idx="12"/>
          </p:nvPr>
        </p:nvSpPr>
        <p:spPr/>
        <p:txBody>
          <a:bodyPr/>
          <a:lstStyle/>
          <a:p>
            <a:fld id="{0D91169F-FB94-4135-B38E-843B1EB8D9BB}" type="slidenum">
              <a:rPr lang="en-US" smtClean="0"/>
              <a:t>‹#›</a:t>
            </a:fld>
            <a:endParaRPr lang="en-US"/>
          </a:p>
        </p:txBody>
      </p:sp>
    </p:spTree>
    <p:extLst>
      <p:ext uri="{BB962C8B-B14F-4D97-AF65-F5344CB8AC3E}">
        <p14:creationId xmlns:p14="http://schemas.microsoft.com/office/powerpoint/2010/main" val="3107510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240926-EDA1-4D12-B096-FB9D61ED44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4BAD12-B8C0-4BF5-B130-9DE6515FF2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B9FC84-E414-4B3E-AF6A-9E1AE46960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A146B-A390-4A91-80B2-49A67125CE0D}" type="datetimeFigureOut">
              <a:rPr lang="en-US" smtClean="0"/>
              <a:t>12/10/2020</a:t>
            </a:fld>
            <a:endParaRPr lang="en-US"/>
          </a:p>
        </p:txBody>
      </p:sp>
      <p:sp>
        <p:nvSpPr>
          <p:cNvPr id="5" name="Footer Placeholder 4">
            <a:extLst>
              <a:ext uri="{FF2B5EF4-FFF2-40B4-BE49-F238E27FC236}">
                <a16:creationId xmlns:a16="http://schemas.microsoft.com/office/drawing/2014/main" id="{55AEE923-05B1-49F4-8D7C-D73E5C8E32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364928-9036-49A0-87DB-F8C7084EAE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1169F-FB94-4135-B38E-843B1EB8D9BB}" type="slidenum">
              <a:rPr lang="en-US" smtClean="0"/>
              <a:t>‹#›</a:t>
            </a:fld>
            <a:endParaRPr lang="en-US"/>
          </a:p>
        </p:txBody>
      </p:sp>
    </p:spTree>
    <p:extLst>
      <p:ext uri="{BB962C8B-B14F-4D97-AF65-F5344CB8AC3E}">
        <p14:creationId xmlns:p14="http://schemas.microsoft.com/office/powerpoint/2010/main" val="2347543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vark-learn.com/introduction-to-vark/the-vark-modalities/"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video" Target="https://www.youtube.com/embed/mNBmG24djoY?feature=oembed" TargetMode="Externa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036424-FC4D-4152-BA08-4F9F252824A0}"/>
              </a:ext>
            </a:extLst>
          </p:cNvPr>
          <p:cNvSpPr/>
          <p:nvPr/>
        </p:nvSpPr>
        <p:spPr>
          <a:xfrm>
            <a:off x="879874" y="758291"/>
            <a:ext cx="4848837" cy="5106525"/>
          </a:xfrm>
          <a:prstGeom prst="roundRect">
            <a:avLst/>
          </a:prstGeom>
          <a:solidFill>
            <a:srgbClr val="E8F9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1CE74-ADC5-4F32-890B-C9C7EBDF2605}"/>
              </a:ext>
            </a:extLst>
          </p:cNvPr>
          <p:cNvSpPr>
            <a:spLocks noGrp="1"/>
          </p:cNvSpPr>
          <p:nvPr>
            <p:ph type="ctrTitle"/>
          </p:nvPr>
        </p:nvSpPr>
        <p:spPr>
          <a:xfrm>
            <a:off x="879873" y="1518407"/>
            <a:ext cx="4848838" cy="501242"/>
          </a:xfrm>
        </p:spPr>
        <p:txBody>
          <a:bodyPr>
            <a:normAutofit fontScale="90000"/>
          </a:bodyPr>
          <a:lstStyle/>
          <a:p>
            <a:r>
              <a:rPr lang="en-US" sz="3200" u="sng" dirty="0">
                <a:latin typeface="Bahnschrift SemiLight" panose="020B0502040204020203" pitchFamily="34" charset="0"/>
              </a:rPr>
              <a:t>Study Skills &amp; Time Management</a:t>
            </a:r>
          </a:p>
        </p:txBody>
      </p:sp>
      <p:sp>
        <p:nvSpPr>
          <p:cNvPr id="6" name="TextBox 5">
            <a:extLst>
              <a:ext uri="{FF2B5EF4-FFF2-40B4-BE49-F238E27FC236}">
                <a16:creationId xmlns:a16="http://schemas.microsoft.com/office/drawing/2014/main" id="{A54C7616-617B-43AD-8508-172E9ABBEF6F}"/>
              </a:ext>
            </a:extLst>
          </p:cNvPr>
          <p:cNvSpPr txBox="1"/>
          <p:nvPr/>
        </p:nvSpPr>
        <p:spPr>
          <a:xfrm>
            <a:off x="1190908" y="2221874"/>
            <a:ext cx="4226767" cy="3416320"/>
          </a:xfrm>
          <a:prstGeom prst="rect">
            <a:avLst/>
          </a:prstGeom>
          <a:noFill/>
        </p:spPr>
        <p:txBody>
          <a:bodyPr wrap="square" rtlCol="0">
            <a:spAutoFit/>
          </a:bodyPr>
          <a:lstStyle/>
          <a:p>
            <a:pPr marL="342900" indent="-342900">
              <a:buFont typeface="+mj-lt"/>
              <a:buAutoNum type="arabicPeriod"/>
            </a:pPr>
            <a:r>
              <a:rPr lang="en-US" dirty="0">
                <a:latin typeface="Bahnschrift SemiLight" panose="020B0502040204020203" pitchFamily="34" charset="0"/>
              </a:rPr>
              <a:t>A guide to working efficiently and preparing yourself for what lies ahead. </a:t>
            </a:r>
          </a:p>
          <a:p>
            <a:pPr marL="342900" indent="-342900">
              <a:buFont typeface="+mj-lt"/>
              <a:buAutoNum type="arabicPeriod"/>
            </a:pPr>
            <a:endParaRPr lang="en-US" dirty="0">
              <a:latin typeface="Bahnschrift SemiLight" panose="020B0502040204020203" pitchFamily="34" charset="0"/>
            </a:endParaRPr>
          </a:p>
          <a:p>
            <a:pPr marL="342900" indent="-342900">
              <a:buFont typeface="+mj-lt"/>
              <a:buAutoNum type="arabicPeriod"/>
            </a:pPr>
            <a:r>
              <a:rPr lang="en-US" dirty="0">
                <a:latin typeface="Bahnschrift SemiLight" panose="020B0502040204020203" pitchFamily="34" charset="0"/>
              </a:rPr>
              <a:t>Acknowledging the student archetypes and their respective learning methods</a:t>
            </a:r>
          </a:p>
          <a:p>
            <a:endParaRPr lang="en-US" dirty="0">
              <a:latin typeface="Bahnschrift SemiLight" panose="020B0502040204020203" pitchFamily="34" charset="0"/>
            </a:endParaRPr>
          </a:p>
          <a:p>
            <a:endParaRPr lang="en-US" dirty="0">
              <a:latin typeface="Bahnschrift SemiLight" panose="020B0502040204020203" pitchFamily="34" charset="0"/>
            </a:endParaRPr>
          </a:p>
          <a:p>
            <a:endParaRPr lang="en-US" dirty="0">
              <a:latin typeface="Bahnschrift SemiLight" panose="020B0502040204020203" pitchFamily="34" charset="0"/>
            </a:endParaRPr>
          </a:p>
          <a:p>
            <a:endParaRPr lang="en-US" dirty="0">
              <a:latin typeface="Bahnschrift SemiLight" panose="020B0502040204020203" pitchFamily="34" charset="0"/>
            </a:endParaRPr>
          </a:p>
          <a:p>
            <a:endParaRPr lang="en-US" dirty="0">
              <a:latin typeface="Bahnschrift SemiLight" panose="020B0502040204020203" pitchFamily="34" charset="0"/>
            </a:endParaRPr>
          </a:p>
        </p:txBody>
      </p:sp>
    </p:spTree>
    <p:extLst>
      <p:ext uri="{BB962C8B-B14F-4D97-AF65-F5344CB8AC3E}">
        <p14:creationId xmlns:p14="http://schemas.microsoft.com/office/powerpoint/2010/main" val="1249706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036424-FC4D-4152-BA08-4F9F252824A0}"/>
              </a:ext>
            </a:extLst>
          </p:cNvPr>
          <p:cNvSpPr/>
          <p:nvPr/>
        </p:nvSpPr>
        <p:spPr>
          <a:xfrm>
            <a:off x="879874" y="758291"/>
            <a:ext cx="4848837" cy="5106525"/>
          </a:xfrm>
          <a:prstGeom prst="roundRect">
            <a:avLst/>
          </a:prstGeom>
          <a:solidFill>
            <a:srgbClr val="E8F9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1CE74-ADC5-4F32-890B-C9C7EBDF2605}"/>
              </a:ext>
            </a:extLst>
          </p:cNvPr>
          <p:cNvSpPr>
            <a:spLocks noGrp="1"/>
          </p:cNvSpPr>
          <p:nvPr>
            <p:ph type="ctrTitle"/>
          </p:nvPr>
        </p:nvSpPr>
        <p:spPr>
          <a:xfrm>
            <a:off x="1464599" y="1239462"/>
            <a:ext cx="3701458" cy="501242"/>
          </a:xfrm>
        </p:spPr>
        <p:txBody>
          <a:bodyPr>
            <a:normAutofit fontScale="90000"/>
          </a:bodyPr>
          <a:lstStyle/>
          <a:p>
            <a:r>
              <a:rPr lang="en-US" sz="3200" u="sng" dirty="0">
                <a:latin typeface="Bahnschrift SemiLight" panose="020B0502040204020203" pitchFamily="34" charset="0"/>
              </a:rPr>
              <a:t>For Perfectionists</a:t>
            </a:r>
          </a:p>
        </p:txBody>
      </p:sp>
      <p:sp>
        <p:nvSpPr>
          <p:cNvPr id="6" name="TextBox 5">
            <a:extLst>
              <a:ext uri="{FF2B5EF4-FFF2-40B4-BE49-F238E27FC236}">
                <a16:creationId xmlns:a16="http://schemas.microsoft.com/office/drawing/2014/main" id="{A54C7616-617B-43AD-8508-172E9ABBEF6F}"/>
              </a:ext>
            </a:extLst>
          </p:cNvPr>
          <p:cNvSpPr txBox="1"/>
          <p:nvPr/>
        </p:nvSpPr>
        <p:spPr>
          <a:xfrm>
            <a:off x="1190909" y="1843874"/>
            <a:ext cx="4248838" cy="3323987"/>
          </a:xfrm>
          <a:prstGeom prst="rect">
            <a:avLst/>
          </a:prstGeom>
          <a:noFill/>
        </p:spPr>
        <p:txBody>
          <a:bodyPr wrap="square" rtlCol="0">
            <a:spAutoFit/>
          </a:bodyPr>
          <a:lstStyle/>
          <a:p>
            <a:pPr marL="285750" indent="-285750" algn="l">
              <a:buFont typeface="Wingdings" panose="05000000000000000000" pitchFamily="2" charset="2"/>
              <a:buChar char="ü"/>
            </a:pPr>
            <a:r>
              <a:rPr lang="en-US" sz="1400" b="0" i="0" dirty="0">
                <a:effectLst/>
                <a:latin typeface="Open Sans"/>
              </a:rPr>
              <a:t>Ask for help defining realistic expectations.</a:t>
            </a:r>
          </a:p>
          <a:p>
            <a:pPr marL="285750" indent="-285750" algn="l">
              <a:buFont typeface="Wingdings" panose="05000000000000000000" pitchFamily="2" charset="2"/>
              <a:buChar char="ü"/>
            </a:pPr>
            <a:r>
              <a:rPr lang="en-US" sz="1400" b="0" i="0" dirty="0">
                <a:effectLst/>
                <a:latin typeface="Open Sans"/>
              </a:rPr>
              <a:t>Reward yourself for reaching mini-goals along the way.</a:t>
            </a:r>
          </a:p>
          <a:p>
            <a:pPr marL="285750" indent="-285750" algn="l">
              <a:buFont typeface="Wingdings" panose="05000000000000000000" pitchFamily="2" charset="2"/>
              <a:buChar char="ü"/>
            </a:pPr>
            <a:r>
              <a:rPr lang="en-US" sz="1400" b="0" i="0" dirty="0">
                <a:effectLst/>
                <a:latin typeface="Open Sans"/>
              </a:rPr>
              <a:t>Seek emotional support when you put too much pressure on yourself.</a:t>
            </a:r>
          </a:p>
          <a:p>
            <a:pPr marL="285750" indent="-285750" algn="l">
              <a:buFont typeface="Wingdings" panose="05000000000000000000" pitchFamily="2" charset="2"/>
              <a:buChar char="ü"/>
            </a:pPr>
            <a:endParaRPr lang="en-US" sz="1400" b="0" i="0" dirty="0">
              <a:effectLst/>
              <a:latin typeface="Open Sans"/>
            </a:endParaRPr>
          </a:p>
          <a:p>
            <a:pPr marL="285750" indent="-285750" algn="l">
              <a:buFont typeface="Wingdings" panose="05000000000000000000" pitchFamily="2" charset="2"/>
              <a:buChar char="Ø"/>
            </a:pPr>
            <a:r>
              <a:rPr lang="en-US" sz="1400" b="0" i="0" dirty="0">
                <a:effectLst/>
                <a:latin typeface="Open Sans"/>
              </a:rPr>
              <a:t>In a 2009 study, Vanderbilt scientists mapped brains of achievers and procrastinators. Those willing to work diligently for rewards had higher levels of dopamine in the striatum and prefrontal cortex—areas known to impact motivation.</a:t>
            </a:r>
          </a:p>
          <a:p>
            <a:pPr marL="285750" indent="-285750" algn="l">
              <a:buFont typeface="Wingdings" panose="05000000000000000000" pitchFamily="2" charset="2"/>
              <a:buChar char="Ø"/>
            </a:pPr>
            <a:r>
              <a:rPr lang="en-US" sz="1400" b="0" i="0" dirty="0">
                <a:effectLst/>
                <a:latin typeface="Open Sans"/>
              </a:rPr>
              <a:t>College students who wrote down goals accomplished significantly more than those who did not in a 2015 study.</a:t>
            </a:r>
            <a:endParaRPr lang="en-US" dirty="0">
              <a:latin typeface="Bahnschrift SemiLight" panose="020B0502040204020203" pitchFamily="34" charset="0"/>
            </a:endParaRPr>
          </a:p>
        </p:txBody>
      </p:sp>
      <p:pic>
        <p:nvPicPr>
          <p:cNvPr id="4" name="Picture 3">
            <a:extLst>
              <a:ext uri="{FF2B5EF4-FFF2-40B4-BE49-F238E27FC236}">
                <a16:creationId xmlns:a16="http://schemas.microsoft.com/office/drawing/2014/main" id="{A59FC76B-653F-4344-883B-9DFF785C570E}"/>
              </a:ext>
            </a:extLst>
          </p:cNvPr>
          <p:cNvPicPr>
            <a:picLocks noChangeAspect="1"/>
          </p:cNvPicPr>
          <p:nvPr/>
        </p:nvPicPr>
        <p:blipFill>
          <a:blip r:embed="rId3"/>
          <a:stretch>
            <a:fillRect/>
          </a:stretch>
        </p:blipFill>
        <p:spPr>
          <a:xfrm>
            <a:off x="8461653" y="6445202"/>
            <a:ext cx="3554276" cy="237765"/>
          </a:xfrm>
          <a:prstGeom prst="rect">
            <a:avLst/>
          </a:prstGeom>
        </p:spPr>
      </p:pic>
    </p:spTree>
    <p:extLst>
      <p:ext uri="{BB962C8B-B14F-4D97-AF65-F5344CB8AC3E}">
        <p14:creationId xmlns:p14="http://schemas.microsoft.com/office/powerpoint/2010/main" val="2782965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036424-FC4D-4152-BA08-4F9F252824A0}"/>
              </a:ext>
            </a:extLst>
          </p:cNvPr>
          <p:cNvSpPr/>
          <p:nvPr/>
        </p:nvSpPr>
        <p:spPr>
          <a:xfrm>
            <a:off x="879874" y="758291"/>
            <a:ext cx="4848837" cy="5106525"/>
          </a:xfrm>
          <a:prstGeom prst="roundRect">
            <a:avLst/>
          </a:prstGeom>
          <a:solidFill>
            <a:srgbClr val="E8F9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1CE74-ADC5-4F32-890B-C9C7EBDF2605}"/>
              </a:ext>
            </a:extLst>
          </p:cNvPr>
          <p:cNvSpPr>
            <a:spLocks noGrp="1"/>
          </p:cNvSpPr>
          <p:nvPr>
            <p:ph type="ctrTitle"/>
          </p:nvPr>
        </p:nvSpPr>
        <p:spPr>
          <a:xfrm>
            <a:off x="1453563" y="1160506"/>
            <a:ext cx="3701458" cy="501242"/>
          </a:xfrm>
        </p:spPr>
        <p:txBody>
          <a:bodyPr>
            <a:normAutofit fontScale="90000"/>
          </a:bodyPr>
          <a:lstStyle/>
          <a:p>
            <a:r>
              <a:rPr lang="en-US" sz="3200" u="sng" dirty="0">
                <a:latin typeface="Bahnschrift SemiLight" panose="020B0502040204020203" pitchFamily="34" charset="0"/>
              </a:rPr>
              <a:t>For Crisis Makers</a:t>
            </a:r>
          </a:p>
        </p:txBody>
      </p:sp>
      <p:sp>
        <p:nvSpPr>
          <p:cNvPr id="6" name="TextBox 5">
            <a:extLst>
              <a:ext uri="{FF2B5EF4-FFF2-40B4-BE49-F238E27FC236}">
                <a16:creationId xmlns:a16="http://schemas.microsoft.com/office/drawing/2014/main" id="{A54C7616-617B-43AD-8508-172E9ABBEF6F}"/>
              </a:ext>
            </a:extLst>
          </p:cNvPr>
          <p:cNvSpPr txBox="1"/>
          <p:nvPr/>
        </p:nvSpPr>
        <p:spPr>
          <a:xfrm>
            <a:off x="1097603" y="1797679"/>
            <a:ext cx="4248838" cy="3447098"/>
          </a:xfrm>
          <a:prstGeom prst="rect">
            <a:avLst/>
          </a:prstGeom>
          <a:noFill/>
        </p:spPr>
        <p:txBody>
          <a:bodyPr wrap="square" rtlCol="0">
            <a:spAutoFit/>
          </a:bodyPr>
          <a:lstStyle/>
          <a:p>
            <a:pPr marL="285750" indent="-285750" algn="l">
              <a:buFont typeface="Wingdings" panose="05000000000000000000" pitchFamily="2" charset="2"/>
              <a:buChar char="ü"/>
            </a:pPr>
            <a:r>
              <a:rPr lang="en-US" sz="1200" b="0" i="0" dirty="0">
                <a:effectLst/>
                <a:latin typeface="Open Sans"/>
              </a:rPr>
              <a:t>Set your own deadlines in order to create a natural adrenaline rush and complete tasks before they are really due.</a:t>
            </a:r>
          </a:p>
          <a:p>
            <a:pPr marL="285750" indent="-285750" algn="l">
              <a:buFont typeface="Wingdings" panose="05000000000000000000" pitchFamily="2" charset="2"/>
              <a:buChar char="ü"/>
            </a:pPr>
            <a:r>
              <a:rPr lang="en-US" sz="1200" b="0" i="0" dirty="0">
                <a:effectLst/>
                <a:latin typeface="Open Sans"/>
              </a:rPr>
              <a:t>Rather than relying on stress, figure out other potential motivators that work for you.</a:t>
            </a:r>
          </a:p>
          <a:p>
            <a:pPr marL="285750" indent="-285750" algn="l">
              <a:buFont typeface="Wingdings" panose="05000000000000000000" pitchFamily="2" charset="2"/>
              <a:buChar char="ü"/>
            </a:pPr>
            <a:r>
              <a:rPr lang="en-US" sz="1200" b="0" i="0" dirty="0">
                <a:effectLst/>
                <a:latin typeface="Open Sans"/>
              </a:rPr>
              <a:t>Engage in leisure activities that give you an adrenaline rush.</a:t>
            </a:r>
          </a:p>
          <a:p>
            <a:pPr marL="285750" indent="-285750" algn="l">
              <a:buFont typeface="Wingdings" panose="05000000000000000000" pitchFamily="2" charset="2"/>
              <a:buChar char="ü"/>
            </a:pPr>
            <a:endParaRPr lang="en-US" sz="1200" b="0" i="0" dirty="0">
              <a:effectLst/>
              <a:latin typeface="Open Sans"/>
            </a:endParaRPr>
          </a:p>
          <a:p>
            <a:pPr marL="285750" indent="-285750" algn="l">
              <a:buFont typeface="Wingdings" panose="05000000000000000000" pitchFamily="2" charset="2"/>
              <a:buChar char="Ø"/>
            </a:pPr>
            <a:r>
              <a:rPr lang="en-US" sz="1200" b="0" i="0" dirty="0">
                <a:effectLst/>
                <a:latin typeface="Open Sans"/>
              </a:rPr>
              <a:t>In a 2006 study, girls had higher levels of self-discipline than boys and displayed 5%-20% more self-control. Girls also earned higher grades than the boys.</a:t>
            </a:r>
          </a:p>
          <a:p>
            <a:pPr marL="285750" indent="-285750" algn="l">
              <a:buFont typeface="Wingdings" panose="05000000000000000000" pitchFamily="2" charset="2"/>
              <a:buChar char="Ø"/>
            </a:pPr>
            <a:r>
              <a:rPr lang="en-US" sz="1200" b="0" i="0" dirty="0">
                <a:effectLst/>
                <a:latin typeface="Open Sans"/>
              </a:rPr>
              <a:t>A 1997 study at Case Western Reserve University found that students who procrastinated had lower levels of stress initially than other students. However, the negative effects of procrastination outweighed the initial benefits as the students who put off assignments earned lower grades and reported higher cumulative amounts of illness and stress</a:t>
            </a:r>
            <a:r>
              <a:rPr lang="en-US" sz="1400" b="0" i="0" dirty="0">
                <a:effectLst/>
                <a:latin typeface="Open Sans"/>
              </a:rPr>
              <a:t>.</a:t>
            </a:r>
            <a:endParaRPr lang="en-US" dirty="0">
              <a:latin typeface="Bahnschrift SemiLight" panose="020B0502040204020203" pitchFamily="34" charset="0"/>
            </a:endParaRPr>
          </a:p>
        </p:txBody>
      </p:sp>
      <p:sp>
        <p:nvSpPr>
          <p:cNvPr id="7" name="TextBox 6">
            <a:extLst>
              <a:ext uri="{FF2B5EF4-FFF2-40B4-BE49-F238E27FC236}">
                <a16:creationId xmlns:a16="http://schemas.microsoft.com/office/drawing/2014/main" id="{3FF3F9EE-AEE1-4692-A655-6E62A2D6736C}"/>
              </a:ext>
            </a:extLst>
          </p:cNvPr>
          <p:cNvSpPr txBox="1"/>
          <p:nvPr/>
        </p:nvSpPr>
        <p:spPr>
          <a:xfrm>
            <a:off x="8445789" y="6419462"/>
            <a:ext cx="3553379" cy="221091"/>
          </a:xfrm>
          <a:prstGeom prst="rect">
            <a:avLst/>
          </a:prstGeom>
          <a:solidFill>
            <a:schemeClr val="bg1"/>
          </a:solidFill>
        </p:spPr>
        <p:txBody>
          <a:bodyPr wrap="square">
            <a:spAutoFit/>
          </a:bodyPr>
          <a:lstStyle/>
          <a:p>
            <a:r>
              <a:rPr lang="en-US" sz="800" dirty="0"/>
              <a:t>https://www.affordablecollegesonline.org/college-resource-center/study-skills/</a:t>
            </a:r>
          </a:p>
        </p:txBody>
      </p:sp>
    </p:spTree>
    <p:extLst>
      <p:ext uri="{BB962C8B-B14F-4D97-AF65-F5344CB8AC3E}">
        <p14:creationId xmlns:p14="http://schemas.microsoft.com/office/powerpoint/2010/main" val="1395901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036424-FC4D-4152-BA08-4F9F252824A0}"/>
              </a:ext>
            </a:extLst>
          </p:cNvPr>
          <p:cNvSpPr/>
          <p:nvPr/>
        </p:nvSpPr>
        <p:spPr>
          <a:xfrm>
            <a:off x="879874" y="758291"/>
            <a:ext cx="4848837" cy="5106525"/>
          </a:xfrm>
          <a:prstGeom prst="roundRect">
            <a:avLst/>
          </a:prstGeom>
          <a:solidFill>
            <a:srgbClr val="E8F9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1CE74-ADC5-4F32-890B-C9C7EBDF2605}"/>
              </a:ext>
            </a:extLst>
          </p:cNvPr>
          <p:cNvSpPr>
            <a:spLocks noGrp="1"/>
          </p:cNvSpPr>
          <p:nvPr>
            <p:ph type="ctrTitle"/>
          </p:nvPr>
        </p:nvSpPr>
        <p:spPr>
          <a:xfrm>
            <a:off x="1453563" y="1160506"/>
            <a:ext cx="3701458" cy="501242"/>
          </a:xfrm>
        </p:spPr>
        <p:txBody>
          <a:bodyPr>
            <a:normAutofit fontScale="90000"/>
          </a:bodyPr>
          <a:lstStyle/>
          <a:p>
            <a:r>
              <a:rPr lang="en-US" sz="3200" u="sng" dirty="0">
                <a:latin typeface="Bahnschrift SemiLight" panose="020B0502040204020203" pitchFamily="34" charset="0"/>
              </a:rPr>
              <a:t>For Over-Doers</a:t>
            </a:r>
          </a:p>
        </p:txBody>
      </p:sp>
      <p:sp>
        <p:nvSpPr>
          <p:cNvPr id="6" name="TextBox 5">
            <a:extLst>
              <a:ext uri="{FF2B5EF4-FFF2-40B4-BE49-F238E27FC236}">
                <a16:creationId xmlns:a16="http://schemas.microsoft.com/office/drawing/2014/main" id="{A54C7616-617B-43AD-8508-172E9ABBEF6F}"/>
              </a:ext>
            </a:extLst>
          </p:cNvPr>
          <p:cNvSpPr txBox="1"/>
          <p:nvPr/>
        </p:nvSpPr>
        <p:spPr>
          <a:xfrm>
            <a:off x="1097603" y="1797679"/>
            <a:ext cx="4248838" cy="3539430"/>
          </a:xfrm>
          <a:prstGeom prst="rect">
            <a:avLst/>
          </a:prstGeom>
          <a:noFill/>
        </p:spPr>
        <p:txBody>
          <a:bodyPr wrap="square" rtlCol="0">
            <a:spAutoFit/>
          </a:bodyPr>
          <a:lstStyle/>
          <a:p>
            <a:pPr marL="285750" indent="-285750" algn="l">
              <a:buFont typeface="Wingdings" panose="05000000000000000000" pitchFamily="2" charset="2"/>
              <a:buChar char="ü"/>
            </a:pPr>
            <a:endParaRPr lang="en-US" sz="1400" b="0" i="0" dirty="0">
              <a:effectLst/>
              <a:latin typeface="Open Sans"/>
            </a:endParaRPr>
          </a:p>
          <a:p>
            <a:pPr marL="285750" indent="-285750" algn="l">
              <a:buFont typeface="Wingdings" panose="05000000000000000000" pitchFamily="2" charset="2"/>
              <a:buChar char="ü"/>
            </a:pPr>
            <a:r>
              <a:rPr lang="en-US" sz="1400" b="0" i="0" dirty="0">
                <a:effectLst/>
                <a:latin typeface="Open Sans"/>
              </a:rPr>
              <a:t>Add “downtime” to your to-do list.</a:t>
            </a:r>
          </a:p>
          <a:p>
            <a:pPr marL="285750" indent="-285750" algn="l">
              <a:buFont typeface="Wingdings" panose="05000000000000000000" pitchFamily="2" charset="2"/>
              <a:buChar char="ü"/>
            </a:pPr>
            <a:r>
              <a:rPr lang="en-US" sz="1400" b="0" i="0" dirty="0">
                <a:effectLst/>
                <a:latin typeface="Open Sans"/>
              </a:rPr>
              <a:t>Practice saying no when it’s appropriate to do so.</a:t>
            </a:r>
          </a:p>
          <a:p>
            <a:pPr marL="285750" indent="-285750" algn="l">
              <a:buFont typeface="Wingdings" panose="05000000000000000000" pitchFamily="2" charset="2"/>
              <a:buChar char="ü"/>
            </a:pPr>
            <a:r>
              <a:rPr lang="en-US" sz="1400" b="0" i="0" dirty="0">
                <a:effectLst/>
                <a:latin typeface="Open Sans"/>
              </a:rPr>
              <a:t>Prioritize your to-do list on a regular basis.</a:t>
            </a:r>
          </a:p>
          <a:p>
            <a:pPr marL="285750" indent="-285750" algn="l">
              <a:buFont typeface="Wingdings" panose="05000000000000000000" pitchFamily="2" charset="2"/>
              <a:buChar char="ü"/>
            </a:pPr>
            <a:endParaRPr lang="en-US" sz="1400" b="0" i="0" dirty="0">
              <a:effectLst/>
              <a:latin typeface="Open Sans"/>
            </a:endParaRPr>
          </a:p>
          <a:p>
            <a:pPr marL="285750" indent="-285750" algn="l">
              <a:buFont typeface="Wingdings" panose="05000000000000000000" pitchFamily="2" charset="2"/>
              <a:buChar char="ü"/>
            </a:pPr>
            <a:endParaRPr lang="en-US" sz="1400" b="0" i="0" dirty="0">
              <a:effectLst/>
              <a:latin typeface="Open Sans"/>
            </a:endParaRPr>
          </a:p>
          <a:p>
            <a:pPr marL="285750" indent="-285750" algn="l">
              <a:buFont typeface="Wingdings" panose="05000000000000000000" pitchFamily="2" charset="2"/>
              <a:buChar char="Ø"/>
            </a:pPr>
            <a:r>
              <a:rPr lang="en-US" sz="1400" b="0" i="0" dirty="0">
                <a:effectLst/>
                <a:latin typeface="Open Sans"/>
              </a:rPr>
              <a:t>In a 1995 study, researchers found self-discipline to be the only one of 32 measured personality variables to predict college GPA more accurately than SAT scores.</a:t>
            </a:r>
          </a:p>
          <a:p>
            <a:pPr algn="l"/>
            <a:endParaRPr lang="en-US" sz="1400" b="0" i="0" dirty="0">
              <a:effectLst/>
              <a:latin typeface="Open Sans"/>
            </a:endParaRPr>
          </a:p>
          <a:p>
            <a:pPr marL="285750" indent="-285750" algn="l">
              <a:buFont typeface="Wingdings" panose="05000000000000000000" pitchFamily="2" charset="2"/>
              <a:buChar char="Ø"/>
            </a:pPr>
            <a:r>
              <a:rPr lang="en-US" sz="1400" b="0" i="0" dirty="0">
                <a:effectLst/>
                <a:latin typeface="Open Sans"/>
              </a:rPr>
              <a:t>A 2004 study of undergraduates found students with the highest levels of self-discipline self-reported higher grades and a broader variety of personal and interpersonal strengths.</a:t>
            </a:r>
            <a:endParaRPr lang="en-US" sz="2000" dirty="0">
              <a:latin typeface="Bahnschrift SemiLight" panose="020B0502040204020203" pitchFamily="34" charset="0"/>
            </a:endParaRPr>
          </a:p>
        </p:txBody>
      </p:sp>
      <p:sp>
        <p:nvSpPr>
          <p:cNvPr id="9" name="TextBox 8">
            <a:extLst>
              <a:ext uri="{FF2B5EF4-FFF2-40B4-BE49-F238E27FC236}">
                <a16:creationId xmlns:a16="http://schemas.microsoft.com/office/drawing/2014/main" id="{6368ACBE-F135-4A7D-82E2-C6AA68BDFF60}"/>
              </a:ext>
            </a:extLst>
          </p:cNvPr>
          <p:cNvSpPr txBox="1"/>
          <p:nvPr/>
        </p:nvSpPr>
        <p:spPr>
          <a:xfrm>
            <a:off x="8519813" y="6484776"/>
            <a:ext cx="3553379" cy="221091"/>
          </a:xfrm>
          <a:prstGeom prst="rect">
            <a:avLst/>
          </a:prstGeom>
          <a:solidFill>
            <a:schemeClr val="bg1"/>
          </a:solidFill>
        </p:spPr>
        <p:txBody>
          <a:bodyPr wrap="square">
            <a:spAutoFit/>
          </a:bodyPr>
          <a:lstStyle/>
          <a:p>
            <a:r>
              <a:rPr lang="en-US" sz="800" dirty="0"/>
              <a:t>https://www.affordablecollegesonline.org/college-resource-center/study-skills/</a:t>
            </a:r>
          </a:p>
        </p:txBody>
      </p:sp>
    </p:spTree>
    <p:extLst>
      <p:ext uri="{BB962C8B-B14F-4D97-AF65-F5344CB8AC3E}">
        <p14:creationId xmlns:p14="http://schemas.microsoft.com/office/powerpoint/2010/main" val="2543475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036424-FC4D-4152-BA08-4F9F252824A0}"/>
              </a:ext>
            </a:extLst>
          </p:cNvPr>
          <p:cNvSpPr/>
          <p:nvPr/>
        </p:nvSpPr>
        <p:spPr>
          <a:xfrm>
            <a:off x="879874" y="758291"/>
            <a:ext cx="4848837" cy="5106525"/>
          </a:xfrm>
          <a:prstGeom prst="roundRect">
            <a:avLst/>
          </a:prstGeom>
          <a:solidFill>
            <a:srgbClr val="E8F9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1CE74-ADC5-4F32-890B-C9C7EBDF2605}"/>
              </a:ext>
            </a:extLst>
          </p:cNvPr>
          <p:cNvSpPr>
            <a:spLocks noGrp="1"/>
          </p:cNvSpPr>
          <p:nvPr>
            <p:ph type="ctrTitle"/>
          </p:nvPr>
        </p:nvSpPr>
        <p:spPr>
          <a:xfrm>
            <a:off x="1453563" y="1160506"/>
            <a:ext cx="3701458" cy="501242"/>
          </a:xfrm>
        </p:spPr>
        <p:txBody>
          <a:bodyPr>
            <a:normAutofit fontScale="90000"/>
          </a:bodyPr>
          <a:lstStyle/>
          <a:p>
            <a:r>
              <a:rPr lang="en-US" sz="3200" u="sng" dirty="0">
                <a:latin typeface="Bahnschrift SemiLight" panose="020B0502040204020203" pitchFamily="34" charset="0"/>
              </a:rPr>
              <a:t>4 Types of Learning</a:t>
            </a:r>
          </a:p>
        </p:txBody>
      </p:sp>
      <p:sp>
        <p:nvSpPr>
          <p:cNvPr id="6" name="TextBox 5">
            <a:extLst>
              <a:ext uri="{FF2B5EF4-FFF2-40B4-BE49-F238E27FC236}">
                <a16:creationId xmlns:a16="http://schemas.microsoft.com/office/drawing/2014/main" id="{A54C7616-617B-43AD-8508-172E9ABBEF6F}"/>
              </a:ext>
            </a:extLst>
          </p:cNvPr>
          <p:cNvSpPr txBox="1"/>
          <p:nvPr/>
        </p:nvSpPr>
        <p:spPr>
          <a:xfrm>
            <a:off x="1678208" y="2235249"/>
            <a:ext cx="3252168" cy="2453492"/>
          </a:xfrm>
          <a:prstGeom prst="rect">
            <a:avLst/>
          </a:prstGeom>
          <a:noFill/>
        </p:spPr>
        <p:txBody>
          <a:bodyPr wrap="square" rtlCol="0">
            <a:spAutoFit/>
          </a:bodyPr>
          <a:lstStyle/>
          <a:p>
            <a:pPr marL="457200" indent="-457200" algn="l">
              <a:lnSpc>
                <a:spcPct val="200000"/>
              </a:lnSpc>
              <a:buFont typeface="+mj-lt"/>
              <a:buAutoNum type="arabicPeriod"/>
            </a:pPr>
            <a:r>
              <a:rPr lang="en-US" sz="2000" dirty="0">
                <a:latin typeface="Bahnschrift SemiLight" panose="020B0502040204020203" pitchFamily="34" charset="0"/>
              </a:rPr>
              <a:t>Visual </a:t>
            </a:r>
          </a:p>
          <a:p>
            <a:pPr marL="457200" indent="-457200" algn="l">
              <a:lnSpc>
                <a:spcPct val="200000"/>
              </a:lnSpc>
              <a:buFont typeface="+mj-lt"/>
              <a:buAutoNum type="arabicPeriod"/>
            </a:pPr>
            <a:r>
              <a:rPr lang="en-US" sz="2000" dirty="0">
                <a:latin typeface="Bahnschrift SemiLight" panose="020B0502040204020203" pitchFamily="34" charset="0"/>
              </a:rPr>
              <a:t>Auditory</a:t>
            </a:r>
          </a:p>
          <a:p>
            <a:pPr marL="457200" indent="-457200" algn="l">
              <a:lnSpc>
                <a:spcPct val="200000"/>
              </a:lnSpc>
              <a:buFont typeface="+mj-lt"/>
              <a:buAutoNum type="arabicPeriod"/>
            </a:pPr>
            <a:r>
              <a:rPr lang="en-US" sz="2000" dirty="0">
                <a:latin typeface="Bahnschrift SemiLight" panose="020B0502040204020203" pitchFamily="34" charset="0"/>
              </a:rPr>
              <a:t>Kinesthetic </a:t>
            </a:r>
          </a:p>
          <a:p>
            <a:pPr marL="457200" indent="-457200" algn="l">
              <a:lnSpc>
                <a:spcPct val="200000"/>
              </a:lnSpc>
              <a:buFont typeface="+mj-lt"/>
              <a:buAutoNum type="arabicPeriod"/>
            </a:pPr>
            <a:r>
              <a:rPr lang="en-US" sz="2000" dirty="0">
                <a:latin typeface="Bahnschrift SemiLight" panose="020B0502040204020203" pitchFamily="34" charset="0"/>
              </a:rPr>
              <a:t>Reading/Writing</a:t>
            </a:r>
          </a:p>
        </p:txBody>
      </p:sp>
      <p:pic>
        <p:nvPicPr>
          <p:cNvPr id="9" name="Picture 8">
            <a:extLst>
              <a:ext uri="{FF2B5EF4-FFF2-40B4-BE49-F238E27FC236}">
                <a16:creationId xmlns:a16="http://schemas.microsoft.com/office/drawing/2014/main" id="{9AEEEC6D-9D3F-4CEC-B3DE-00B3E372320F}"/>
              </a:ext>
            </a:extLst>
          </p:cNvPr>
          <p:cNvPicPr>
            <a:picLocks noChangeAspect="1"/>
          </p:cNvPicPr>
          <p:nvPr/>
        </p:nvPicPr>
        <p:blipFill>
          <a:blip r:embed="rId3"/>
          <a:stretch>
            <a:fillRect/>
          </a:stretch>
        </p:blipFill>
        <p:spPr>
          <a:xfrm>
            <a:off x="8385342" y="6448428"/>
            <a:ext cx="3639627" cy="237765"/>
          </a:xfrm>
          <a:prstGeom prst="rect">
            <a:avLst/>
          </a:prstGeom>
        </p:spPr>
      </p:pic>
    </p:spTree>
    <p:extLst>
      <p:ext uri="{BB962C8B-B14F-4D97-AF65-F5344CB8AC3E}">
        <p14:creationId xmlns:p14="http://schemas.microsoft.com/office/powerpoint/2010/main" val="3437557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036424-FC4D-4152-BA08-4F9F252824A0}"/>
              </a:ext>
            </a:extLst>
          </p:cNvPr>
          <p:cNvSpPr/>
          <p:nvPr/>
        </p:nvSpPr>
        <p:spPr>
          <a:xfrm>
            <a:off x="879874" y="758291"/>
            <a:ext cx="4848837" cy="5106525"/>
          </a:xfrm>
          <a:prstGeom prst="roundRect">
            <a:avLst/>
          </a:prstGeom>
          <a:solidFill>
            <a:srgbClr val="E8F9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1CE74-ADC5-4F32-890B-C9C7EBDF2605}"/>
              </a:ext>
            </a:extLst>
          </p:cNvPr>
          <p:cNvSpPr>
            <a:spLocks noGrp="1"/>
          </p:cNvSpPr>
          <p:nvPr>
            <p:ph type="ctrTitle"/>
          </p:nvPr>
        </p:nvSpPr>
        <p:spPr>
          <a:xfrm>
            <a:off x="1530417" y="1138993"/>
            <a:ext cx="3701458" cy="501242"/>
          </a:xfrm>
        </p:spPr>
        <p:txBody>
          <a:bodyPr>
            <a:normAutofit fontScale="90000"/>
          </a:bodyPr>
          <a:lstStyle/>
          <a:p>
            <a:r>
              <a:rPr lang="en-US" sz="3200" u="sng" dirty="0">
                <a:latin typeface="Bahnschrift SemiLight" panose="020B0502040204020203" pitchFamily="34" charset="0"/>
              </a:rPr>
              <a:t>Visual</a:t>
            </a:r>
          </a:p>
        </p:txBody>
      </p:sp>
      <p:sp>
        <p:nvSpPr>
          <p:cNvPr id="6" name="TextBox 5">
            <a:extLst>
              <a:ext uri="{FF2B5EF4-FFF2-40B4-BE49-F238E27FC236}">
                <a16:creationId xmlns:a16="http://schemas.microsoft.com/office/drawing/2014/main" id="{A54C7616-617B-43AD-8508-172E9ABBEF6F}"/>
              </a:ext>
            </a:extLst>
          </p:cNvPr>
          <p:cNvSpPr txBox="1"/>
          <p:nvPr/>
        </p:nvSpPr>
        <p:spPr>
          <a:xfrm>
            <a:off x="1201247" y="1640235"/>
            <a:ext cx="4359798" cy="2627579"/>
          </a:xfrm>
          <a:prstGeom prst="rect">
            <a:avLst/>
          </a:prstGeom>
          <a:noFill/>
        </p:spPr>
        <p:txBody>
          <a:bodyPr wrap="square" rtlCol="0">
            <a:spAutoFit/>
          </a:bodyPr>
          <a:lstStyle/>
          <a:p>
            <a:pPr algn="l">
              <a:lnSpc>
                <a:spcPct val="150000"/>
              </a:lnSpc>
            </a:pPr>
            <a:r>
              <a:rPr lang="en-US" sz="1600" b="0" i="0" dirty="0">
                <a:solidFill>
                  <a:srgbClr val="414042"/>
                </a:solidFill>
                <a:effectLst/>
                <a:latin typeface="Bahnschrift SemiLight" panose="020B0502040204020203" pitchFamily="34" charset="0"/>
              </a:rPr>
              <a:t>Someone with a preference for visual learning is partial to seeing and observing things, including pictures, diagrams, written directions and more. This is also referred to as the “spatial” learning style. Students who learn through sight understand information better when it’s presented in a visual way.</a:t>
            </a:r>
            <a:endParaRPr lang="en-US" sz="1600" dirty="0">
              <a:latin typeface="Bahnschrift SemiLight" panose="020B0502040204020203" pitchFamily="34" charset="0"/>
            </a:endParaRPr>
          </a:p>
        </p:txBody>
      </p:sp>
      <p:pic>
        <p:nvPicPr>
          <p:cNvPr id="3" name="Picture 2">
            <a:extLst>
              <a:ext uri="{FF2B5EF4-FFF2-40B4-BE49-F238E27FC236}">
                <a16:creationId xmlns:a16="http://schemas.microsoft.com/office/drawing/2014/main" id="{17EFEF4F-0201-4FD2-A4EF-349CF5C40BB2}"/>
              </a:ext>
            </a:extLst>
          </p:cNvPr>
          <p:cNvPicPr>
            <a:picLocks noChangeAspect="1"/>
          </p:cNvPicPr>
          <p:nvPr/>
        </p:nvPicPr>
        <p:blipFill rotWithShape="1">
          <a:blip r:embed="rId3"/>
          <a:srcRect l="4609" t="6931" r="5556" b="7989"/>
          <a:stretch/>
        </p:blipFill>
        <p:spPr>
          <a:xfrm>
            <a:off x="2598736" y="4410320"/>
            <a:ext cx="1411111" cy="995204"/>
          </a:xfrm>
          <a:custGeom>
            <a:avLst/>
            <a:gdLst>
              <a:gd name="connsiteX0" fmla="*/ 0 w 1411111"/>
              <a:gd name="connsiteY0" fmla="*/ 0 h 995204"/>
              <a:gd name="connsiteX1" fmla="*/ 456259 w 1411111"/>
              <a:gd name="connsiteY1" fmla="*/ 0 h 995204"/>
              <a:gd name="connsiteX2" fmla="*/ 926630 w 1411111"/>
              <a:gd name="connsiteY2" fmla="*/ 0 h 995204"/>
              <a:gd name="connsiteX3" fmla="*/ 1411111 w 1411111"/>
              <a:gd name="connsiteY3" fmla="*/ 0 h 995204"/>
              <a:gd name="connsiteX4" fmla="*/ 1411111 w 1411111"/>
              <a:gd name="connsiteY4" fmla="*/ 497602 h 995204"/>
              <a:gd name="connsiteX5" fmla="*/ 1411111 w 1411111"/>
              <a:gd name="connsiteY5" fmla="*/ 995204 h 995204"/>
              <a:gd name="connsiteX6" fmla="*/ 940741 w 1411111"/>
              <a:gd name="connsiteY6" fmla="*/ 995204 h 995204"/>
              <a:gd name="connsiteX7" fmla="*/ 498593 w 1411111"/>
              <a:gd name="connsiteY7" fmla="*/ 995204 h 995204"/>
              <a:gd name="connsiteX8" fmla="*/ 0 w 1411111"/>
              <a:gd name="connsiteY8" fmla="*/ 995204 h 995204"/>
              <a:gd name="connsiteX9" fmla="*/ 0 w 1411111"/>
              <a:gd name="connsiteY9" fmla="*/ 507554 h 995204"/>
              <a:gd name="connsiteX10" fmla="*/ 0 w 1411111"/>
              <a:gd name="connsiteY10" fmla="*/ 0 h 99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1111" h="995204" fill="none" extrusionOk="0">
                <a:moveTo>
                  <a:pt x="0" y="0"/>
                </a:moveTo>
                <a:cubicBezTo>
                  <a:pt x="205435" y="-52913"/>
                  <a:pt x="285929" y="45210"/>
                  <a:pt x="456259" y="0"/>
                </a:cubicBezTo>
                <a:cubicBezTo>
                  <a:pt x="626589" y="-45210"/>
                  <a:pt x="775610" y="4671"/>
                  <a:pt x="926630" y="0"/>
                </a:cubicBezTo>
                <a:cubicBezTo>
                  <a:pt x="1077650" y="-4671"/>
                  <a:pt x="1170590" y="13521"/>
                  <a:pt x="1411111" y="0"/>
                </a:cubicBezTo>
                <a:cubicBezTo>
                  <a:pt x="1426876" y="146967"/>
                  <a:pt x="1385723" y="378212"/>
                  <a:pt x="1411111" y="497602"/>
                </a:cubicBezTo>
                <a:cubicBezTo>
                  <a:pt x="1436499" y="616992"/>
                  <a:pt x="1410465" y="830841"/>
                  <a:pt x="1411111" y="995204"/>
                </a:cubicBezTo>
                <a:cubicBezTo>
                  <a:pt x="1183165" y="1027219"/>
                  <a:pt x="1093042" y="963204"/>
                  <a:pt x="940741" y="995204"/>
                </a:cubicBezTo>
                <a:cubicBezTo>
                  <a:pt x="788440" y="1027204"/>
                  <a:pt x="638500" y="990949"/>
                  <a:pt x="498593" y="995204"/>
                </a:cubicBezTo>
                <a:cubicBezTo>
                  <a:pt x="358686" y="999459"/>
                  <a:pt x="144399" y="962214"/>
                  <a:pt x="0" y="995204"/>
                </a:cubicBezTo>
                <a:cubicBezTo>
                  <a:pt x="-14596" y="840807"/>
                  <a:pt x="11473" y="629680"/>
                  <a:pt x="0" y="507554"/>
                </a:cubicBezTo>
                <a:cubicBezTo>
                  <a:pt x="-11473" y="385428"/>
                  <a:pt x="547" y="186914"/>
                  <a:pt x="0" y="0"/>
                </a:cubicBezTo>
                <a:close/>
              </a:path>
              <a:path w="1411111" h="995204" stroke="0" extrusionOk="0">
                <a:moveTo>
                  <a:pt x="0" y="0"/>
                </a:moveTo>
                <a:cubicBezTo>
                  <a:pt x="190546" y="-12235"/>
                  <a:pt x="257271" y="3151"/>
                  <a:pt x="456259" y="0"/>
                </a:cubicBezTo>
                <a:cubicBezTo>
                  <a:pt x="655247" y="-3151"/>
                  <a:pt x="733816" y="19127"/>
                  <a:pt x="884296" y="0"/>
                </a:cubicBezTo>
                <a:cubicBezTo>
                  <a:pt x="1034776" y="-19127"/>
                  <a:pt x="1192436" y="38125"/>
                  <a:pt x="1411111" y="0"/>
                </a:cubicBezTo>
                <a:cubicBezTo>
                  <a:pt x="1430092" y="177883"/>
                  <a:pt x="1406763" y="261913"/>
                  <a:pt x="1411111" y="487650"/>
                </a:cubicBezTo>
                <a:cubicBezTo>
                  <a:pt x="1415459" y="713387"/>
                  <a:pt x="1386369" y="885787"/>
                  <a:pt x="1411111" y="995204"/>
                </a:cubicBezTo>
                <a:cubicBezTo>
                  <a:pt x="1311066" y="1044986"/>
                  <a:pt x="1098512" y="951082"/>
                  <a:pt x="968963" y="995204"/>
                </a:cubicBezTo>
                <a:cubicBezTo>
                  <a:pt x="839414" y="1039326"/>
                  <a:pt x="743015" y="950730"/>
                  <a:pt x="526815" y="995204"/>
                </a:cubicBezTo>
                <a:cubicBezTo>
                  <a:pt x="310615" y="1039678"/>
                  <a:pt x="204204" y="939136"/>
                  <a:pt x="0" y="995204"/>
                </a:cubicBezTo>
                <a:cubicBezTo>
                  <a:pt x="-51857" y="808149"/>
                  <a:pt x="28658" y="758342"/>
                  <a:pt x="0" y="527458"/>
                </a:cubicBezTo>
                <a:cubicBezTo>
                  <a:pt x="-28658" y="296574"/>
                  <a:pt x="39335" y="191038"/>
                  <a:pt x="0" y="0"/>
                </a:cubicBezTo>
                <a:close/>
              </a:path>
            </a:pathLst>
          </a:custGeom>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pic>
        <p:nvPicPr>
          <p:cNvPr id="8" name="Picture 7">
            <a:extLst>
              <a:ext uri="{FF2B5EF4-FFF2-40B4-BE49-F238E27FC236}">
                <a16:creationId xmlns:a16="http://schemas.microsoft.com/office/drawing/2014/main" id="{56BCEFB5-AF80-4A43-A573-FDBB888AC0D1}"/>
              </a:ext>
            </a:extLst>
          </p:cNvPr>
          <p:cNvPicPr>
            <a:picLocks noChangeAspect="1"/>
          </p:cNvPicPr>
          <p:nvPr/>
        </p:nvPicPr>
        <p:blipFill>
          <a:blip r:embed="rId4"/>
          <a:stretch>
            <a:fillRect/>
          </a:stretch>
        </p:blipFill>
        <p:spPr>
          <a:xfrm>
            <a:off x="8400317" y="6482525"/>
            <a:ext cx="3639627" cy="237765"/>
          </a:xfrm>
          <a:prstGeom prst="rect">
            <a:avLst/>
          </a:prstGeom>
        </p:spPr>
      </p:pic>
    </p:spTree>
    <p:extLst>
      <p:ext uri="{BB962C8B-B14F-4D97-AF65-F5344CB8AC3E}">
        <p14:creationId xmlns:p14="http://schemas.microsoft.com/office/powerpoint/2010/main" val="1319090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036424-FC4D-4152-BA08-4F9F252824A0}"/>
              </a:ext>
            </a:extLst>
          </p:cNvPr>
          <p:cNvSpPr/>
          <p:nvPr/>
        </p:nvSpPr>
        <p:spPr>
          <a:xfrm>
            <a:off x="879874" y="758291"/>
            <a:ext cx="4848837" cy="5106525"/>
          </a:xfrm>
          <a:prstGeom prst="roundRect">
            <a:avLst/>
          </a:prstGeom>
          <a:solidFill>
            <a:srgbClr val="E8F9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1CE74-ADC5-4F32-890B-C9C7EBDF2605}"/>
              </a:ext>
            </a:extLst>
          </p:cNvPr>
          <p:cNvSpPr>
            <a:spLocks noGrp="1"/>
          </p:cNvSpPr>
          <p:nvPr>
            <p:ph type="ctrTitle"/>
          </p:nvPr>
        </p:nvSpPr>
        <p:spPr>
          <a:xfrm>
            <a:off x="1530417" y="1138993"/>
            <a:ext cx="3701458" cy="501242"/>
          </a:xfrm>
        </p:spPr>
        <p:txBody>
          <a:bodyPr>
            <a:normAutofit fontScale="90000"/>
          </a:bodyPr>
          <a:lstStyle/>
          <a:p>
            <a:r>
              <a:rPr lang="en-US" sz="3200" u="sng" dirty="0">
                <a:latin typeface="Bahnschrift SemiLight" panose="020B0502040204020203" pitchFamily="34" charset="0"/>
              </a:rPr>
              <a:t>Auditory</a:t>
            </a:r>
          </a:p>
        </p:txBody>
      </p:sp>
      <p:sp>
        <p:nvSpPr>
          <p:cNvPr id="6" name="TextBox 5">
            <a:extLst>
              <a:ext uri="{FF2B5EF4-FFF2-40B4-BE49-F238E27FC236}">
                <a16:creationId xmlns:a16="http://schemas.microsoft.com/office/drawing/2014/main" id="{A54C7616-617B-43AD-8508-172E9ABBEF6F}"/>
              </a:ext>
            </a:extLst>
          </p:cNvPr>
          <p:cNvSpPr txBox="1"/>
          <p:nvPr/>
        </p:nvSpPr>
        <p:spPr>
          <a:xfrm>
            <a:off x="1201247" y="1720000"/>
            <a:ext cx="4359798" cy="2547813"/>
          </a:xfrm>
          <a:prstGeom prst="rect">
            <a:avLst/>
          </a:prstGeom>
          <a:noFill/>
        </p:spPr>
        <p:txBody>
          <a:bodyPr wrap="square" rtlCol="0">
            <a:spAutoFit/>
          </a:bodyPr>
          <a:lstStyle/>
          <a:p>
            <a:pPr algn="l">
              <a:lnSpc>
                <a:spcPct val="150000"/>
              </a:lnSpc>
            </a:pPr>
            <a:r>
              <a:rPr lang="en-US" sz="1200" b="0" i="0" dirty="0">
                <a:solidFill>
                  <a:srgbClr val="414042"/>
                </a:solidFill>
                <a:effectLst/>
                <a:latin typeface="Bahnschrift SemiLight" panose="020B0502040204020203" pitchFamily="34" charset="0"/>
              </a:rPr>
              <a:t>Auditory learners tend to learn better when the subject matter is reinforced by sound. These students would much rather listen to a lecture than read written notes, and they often use their own voices to reinforce new concepts and ideas. These types of learners prefer reading out loud to themselves. They aren’t afraid to speak up in class and are great at verbally explaining things. Additionally, they may be slower at reading and may often repeat things a teacher tells them.</a:t>
            </a:r>
            <a:endParaRPr lang="en-US" sz="1200" dirty="0">
              <a:latin typeface="Bahnschrift SemiLight" panose="020B0502040204020203" pitchFamily="34" charset="0"/>
            </a:endParaRPr>
          </a:p>
        </p:txBody>
      </p:sp>
      <p:pic>
        <p:nvPicPr>
          <p:cNvPr id="4" name="Picture 3">
            <a:extLst>
              <a:ext uri="{FF2B5EF4-FFF2-40B4-BE49-F238E27FC236}">
                <a16:creationId xmlns:a16="http://schemas.microsoft.com/office/drawing/2014/main" id="{5F7843B3-5E99-46A9-AA12-6C0A33CD9FDC}"/>
              </a:ext>
            </a:extLst>
          </p:cNvPr>
          <p:cNvPicPr>
            <a:picLocks noChangeAspect="1"/>
          </p:cNvPicPr>
          <p:nvPr/>
        </p:nvPicPr>
        <p:blipFill rotWithShape="1">
          <a:blip r:embed="rId3"/>
          <a:srcRect l="14117" t="12930" r="31521" b="12051"/>
          <a:stretch/>
        </p:blipFill>
        <p:spPr>
          <a:xfrm>
            <a:off x="2268593" y="4027665"/>
            <a:ext cx="2071397" cy="1520366"/>
          </a:xfrm>
          <a:custGeom>
            <a:avLst/>
            <a:gdLst>
              <a:gd name="connsiteX0" fmla="*/ 0 w 2071397"/>
              <a:gd name="connsiteY0" fmla="*/ 0 h 1520366"/>
              <a:gd name="connsiteX1" fmla="*/ 559277 w 2071397"/>
              <a:gd name="connsiteY1" fmla="*/ 0 h 1520366"/>
              <a:gd name="connsiteX2" fmla="*/ 1097840 w 2071397"/>
              <a:gd name="connsiteY2" fmla="*/ 0 h 1520366"/>
              <a:gd name="connsiteX3" fmla="*/ 2071397 w 2071397"/>
              <a:gd name="connsiteY3" fmla="*/ 0 h 1520366"/>
              <a:gd name="connsiteX4" fmla="*/ 2071397 w 2071397"/>
              <a:gd name="connsiteY4" fmla="*/ 461178 h 1520366"/>
              <a:gd name="connsiteX5" fmla="*/ 2071397 w 2071397"/>
              <a:gd name="connsiteY5" fmla="*/ 998374 h 1520366"/>
              <a:gd name="connsiteX6" fmla="*/ 2071397 w 2071397"/>
              <a:gd name="connsiteY6" fmla="*/ 1520366 h 1520366"/>
              <a:gd name="connsiteX7" fmla="*/ 1594976 w 2071397"/>
              <a:gd name="connsiteY7" fmla="*/ 1520366 h 1520366"/>
              <a:gd name="connsiteX8" fmla="*/ 1097840 w 2071397"/>
              <a:gd name="connsiteY8" fmla="*/ 1520366 h 1520366"/>
              <a:gd name="connsiteX9" fmla="*/ 642133 w 2071397"/>
              <a:gd name="connsiteY9" fmla="*/ 1520366 h 1520366"/>
              <a:gd name="connsiteX10" fmla="*/ 0 w 2071397"/>
              <a:gd name="connsiteY10" fmla="*/ 1520366 h 1520366"/>
              <a:gd name="connsiteX11" fmla="*/ 0 w 2071397"/>
              <a:gd name="connsiteY11" fmla="*/ 998374 h 1520366"/>
              <a:gd name="connsiteX12" fmla="*/ 0 w 2071397"/>
              <a:gd name="connsiteY12" fmla="*/ 537196 h 1520366"/>
              <a:gd name="connsiteX13" fmla="*/ 0 w 2071397"/>
              <a:gd name="connsiteY13" fmla="*/ 0 h 152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71397" h="1520366" fill="none" extrusionOk="0">
                <a:moveTo>
                  <a:pt x="0" y="0"/>
                </a:moveTo>
                <a:cubicBezTo>
                  <a:pt x="159685" y="-53367"/>
                  <a:pt x="394344" y="43632"/>
                  <a:pt x="559277" y="0"/>
                </a:cubicBezTo>
                <a:cubicBezTo>
                  <a:pt x="724210" y="-43632"/>
                  <a:pt x="904953" y="57260"/>
                  <a:pt x="1097840" y="0"/>
                </a:cubicBezTo>
                <a:cubicBezTo>
                  <a:pt x="1290727" y="-57260"/>
                  <a:pt x="1841699" y="70672"/>
                  <a:pt x="2071397" y="0"/>
                </a:cubicBezTo>
                <a:cubicBezTo>
                  <a:pt x="2115083" y="220351"/>
                  <a:pt x="2025643" y="268756"/>
                  <a:pt x="2071397" y="461178"/>
                </a:cubicBezTo>
                <a:cubicBezTo>
                  <a:pt x="2117151" y="653600"/>
                  <a:pt x="2046543" y="760011"/>
                  <a:pt x="2071397" y="998374"/>
                </a:cubicBezTo>
                <a:cubicBezTo>
                  <a:pt x="2096251" y="1236737"/>
                  <a:pt x="2038297" y="1313948"/>
                  <a:pt x="2071397" y="1520366"/>
                </a:cubicBezTo>
                <a:cubicBezTo>
                  <a:pt x="1857644" y="1522527"/>
                  <a:pt x="1786043" y="1489707"/>
                  <a:pt x="1594976" y="1520366"/>
                </a:cubicBezTo>
                <a:cubicBezTo>
                  <a:pt x="1403909" y="1551025"/>
                  <a:pt x="1343550" y="1517093"/>
                  <a:pt x="1097840" y="1520366"/>
                </a:cubicBezTo>
                <a:cubicBezTo>
                  <a:pt x="852130" y="1523639"/>
                  <a:pt x="796010" y="1491893"/>
                  <a:pt x="642133" y="1520366"/>
                </a:cubicBezTo>
                <a:cubicBezTo>
                  <a:pt x="488256" y="1548839"/>
                  <a:pt x="162352" y="1486759"/>
                  <a:pt x="0" y="1520366"/>
                </a:cubicBezTo>
                <a:cubicBezTo>
                  <a:pt x="-49955" y="1296459"/>
                  <a:pt x="20269" y="1148801"/>
                  <a:pt x="0" y="998374"/>
                </a:cubicBezTo>
                <a:cubicBezTo>
                  <a:pt x="-20269" y="847947"/>
                  <a:pt x="46815" y="665191"/>
                  <a:pt x="0" y="537196"/>
                </a:cubicBezTo>
                <a:cubicBezTo>
                  <a:pt x="-46815" y="409201"/>
                  <a:pt x="30267" y="262308"/>
                  <a:pt x="0" y="0"/>
                </a:cubicBezTo>
                <a:close/>
              </a:path>
              <a:path w="2071397" h="1520366" stroke="0" extrusionOk="0">
                <a:moveTo>
                  <a:pt x="0" y="0"/>
                </a:moveTo>
                <a:cubicBezTo>
                  <a:pt x="130283" y="-8011"/>
                  <a:pt x="260163" y="2742"/>
                  <a:pt x="497135" y="0"/>
                </a:cubicBezTo>
                <a:cubicBezTo>
                  <a:pt x="734107" y="-2742"/>
                  <a:pt x="854411" y="51590"/>
                  <a:pt x="952843" y="0"/>
                </a:cubicBezTo>
                <a:cubicBezTo>
                  <a:pt x="1051275" y="-51590"/>
                  <a:pt x="1253537" y="37176"/>
                  <a:pt x="1512120" y="0"/>
                </a:cubicBezTo>
                <a:cubicBezTo>
                  <a:pt x="1770703" y="-37176"/>
                  <a:pt x="1914000" y="18808"/>
                  <a:pt x="2071397" y="0"/>
                </a:cubicBezTo>
                <a:cubicBezTo>
                  <a:pt x="2107119" y="201075"/>
                  <a:pt x="2056284" y="378482"/>
                  <a:pt x="2071397" y="491585"/>
                </a:cubicBezTo>
                <a:cubicBezTo>
                  <a:pt x="2086510" y="604688"/>
                  <a:pt x="2036052" y="831868"/>
                  <a:pt x="2071397" y="967966"/>
                </a:cubicBezTo>
                <a:cubicBezTo>
                  <a:pt x="2106742" y="1104064"/>
                  <a:pt x="2038132" y="1255741"/>
                  <a:pt x="2071397" y="1520366"/>
                </a:cubicBezTo>
                <a:cubicBezTo>
                  <a:pt x="1901939" y="1580562"/>
                  <a:pt x="1724114" y="1501067"/>
                  <a:pt x="1553548" y="1520366"/>
                </a:cubicBezTo>
                <a:cubicBezTo>
                  <a:pt x="1382982" y="1539665"/>
                  <a:pt x="1199782" y="1513746"/>
                  <a:pt x="1097840" y="1520366"/>
                </a:cubicBezTo>
                <a:cubicBezTo>
                  <a:pt x="995898" y="1526986"/>
                  <a:pt x="726337" y="1474570"/>
                  <a:pt x="579991" y="1520366"/>
                </a:cubicBezTo>
                <a:cubicBezTo>
                  <a:pt x="433645" y="1566162"/>
                  <a:pt x="189535" y="1499633"/>
                  <a:pt x="0" y="1520366"/>
                </a:cubicBezTo>
                <a:cubicBezTo>
                  <a:pt x="-5908" y="1338350"/>
                  <a:pt x="18787" y="1206562"/>
                  <a:pt x="0" y="1028781"/>
                </a:cubicBezTo>
                <a:cubicBezTo>
                  <a:pt x="-18787" y="851000"/>
                  <a:pt x="54293" y="741951"/>
                  <a:pt x="0" y="537196"/>
                </a:cubicBezTo>
                <a:cubicBezTo>
                  <a:pt x="-54293" y="332442"/>
                  <a:pt x="57204" y="254503"/>
                  <a:pt x="0" y="0"/>
                </a:cubicBezTo>
                <a:close/>
              </a:path>
            </a:pathLst>
          </a:custGeom>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pic>
        <p:nvPicPr>
          <p:cNvPr id="9" name="Picture 8">
            <a:extLst>
              <a:ext uri="{FF2B5EF4-FFF2-40B4-BE49-F238E27FC236}">
                <a16:creationId xmlns:a16="http://schemas.microsoft.com/office/drawing/2014/main" id="{17850AD9-BA9B-477F-ABDC-18C78A8F33D8}"/>
              </a:ext>
            </a:extLst>
          </p:cNvPr>
          <p:cNvPicPr>
            <a:picLocks noChangeAspect="1"/>
          </p:cNvPicPr>
          <p:nvPr/>
        </p:nvPicPr>
        <p:blipFill>
          <a:blip r:embed="rId4"/>
          <a:stretch>
            <a:fillRect/>
          </a:stretch>
        </p:blipFill>
        <p:spPr>
          <a:xfrm>
            <a:off x="8446969" y="6491856"/>
            <a:ext cx="3639627" cy="237765"/>
          </a:xfrm>
          <a:prstGeom prst="rect">
            <a:avLst/>
          </a:prstGeom>
        </p:spPr>
      </p:pic>
    </p:spTree>
    <p:extLst>
      <p:ext uri="{BB962C8B-B14F-4D97-AF65-F5344CB8AC3E}">
        <p14:creationId xmlns:p14="http://schemas.microsoft.com/office/powerpoint/2010/main" val="2940153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036424-FC4D-4152-BA08-4F9F252824A0}"/>
              </a:ext>
            </a:extLst>
          </p:cNvPr>
          <p:cNvSpPr/>
          <p:nvPr/>
        </p:nvSpPr>
        <p:spPr>
          <a:xfrm>
            <a:off x="879874" y="758291"/>
            <a:ext cx="4848837" cy="5106525"/>
          </a:xfrm>
          <a:prstGeom prst="roundRect">
            <a:avLst/>
          </a:prstGeom>
          <a:solidFill>
            <a:srgbClr val="E8F9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1CE74-ADC5-4F32-890B-C9C7EBDF2605}"/>
              </a:ext>
            </a:extLst>
          </p:cNvPr>
          <p:cNvSpPr>
            <a:spLocks noGrp="1"/>
          </p:cNvSpPr>
          <p:nvPr>
            <p:ph type="ctrTitle"/>
          </p:nvPr>
        </p:nvSpPr>
        <p:spPr>
          <a:xfrm>
            <a:off x="1530417" y="1138993"/>
            <a:ext cx="3701458" cy="501242"/>
          </a:xfrm>
        </p:spPr>
        <p:txBody>
          <a:bodyPr>
            <a:normAutofit fontScale="90000"/>
          </a:bodyPr>
          <a:lstStyle/>
          <a:p>
            <a:r>
              <a:rPr lang="en-US" sz="3200" u="sng" dirty="0">
                <a:latin typeface="Bahnschrift SemiLight" panose="020B0502040204020203" pitchFamily="34" charset="0"/>
              </a:rPr>
              <a:t>Kinesthetic </a:t>
            </a:r>
          </a:p>
        </p:txBody>
      </p:sp>
      <p:sp>
        <p:nvSpPr>
          <p:cNvPr id="6" name="TextBox 5">
            <a:extLst>
              <a:ext uri="{FF2B5EF4-FFF2-40B4-BE49-F238E27FC236}">
                <a16:creationId xmlns:a16="http://schemas.microsoft.com/office/drawing/2014/main" id="{A54C7616-617B-43AD-8508-172E9ABBEF6F}"/>
              </a:ext>
            </a:extLst>
          </p:cNvPr>
          <p:cNvSpPr txBox="1"/>
          <p:nvPr/>
        </p:nvSpPr>
        <p:spPr>
          <a:xfrm>
            <a:off x="1201247" y="1720000"/>
            <a:ext cx="4359798" cy="1993816"/>
          </a:xfrm>
          <a:prstGeom prst="rect">
            <a:avLst/>
          </a:prstGeom>
          <a:noFill/>
        </p:spPr>
        <p:txBody>
          <a:bodyPr wrap="square" rtlCol="0">
            <a:spAutoFit/>
          </a:bodyPr>
          <a:lstStyle/>
          <a:p>
            <a:pPr algn="l">
              <a:lnSpc>
                <a:spcPct val="150000"/>
              </a:lnSpc>
            </a:pPr>
            <a:r>
              <a:rPr lang="en-US" sz="1200" b="0" i="0" dirty="0">
                <a:solidFill>
                  <a:srgbClr val="414042"/>
                </a:solidFill>
                <a:effectLst/>
                <a:latin typeface="Bahnschrift SemiLight" panose="020B0502040204020203" pitchFamily="34" charset="0"/>
              </a:rPr>
              <a:t>Kinesthetic learners, sometimes called tactile learners, learn through experiencing or doing things. They like to get involved by acting out events or using their hands to touch and handle in order to understand concepts. These types of learners might struggle to sit still and often excel at sports or like to dance. They may need to take more frequent breaks when studying.</a:t>
            </a:r>
            <a:endParaRPr lang="en-US" sz="1200" dirty="0">
              <a:latin typeface="Bahnschrift SemiLight" panose="020B0502040204020203" pitchFamily="34" charset="0"/>
            </a:endParaRPr>
          </a:p>
        </p:txBody>
      </p:sp>
      <p:sp>
        <p:nvSpPr>
          <p:cNvPr id="7" name="TextBox 6">
            <a:extLst>
              <a:ext uri="{FF2B5EF4-FFF2-40B4-BE49-F238E27FC236}">
                <a16:creationId xmlns:a16="http://schemas.microsoft.com/office/drawing/2014/main" id="{3FF3F9EE-AEE1-4692-A655-6E62A2D6736C}"/>
              </a:ext>
            </a:extLst>
          </p:cNvPr>
          <p:cNvSpPr txBox="1"/>
          <p:nvPr/>
        </p:nvSpPr>
        <p:spPr>
          <a:xfrm>
            <a:off x="8473780" y="6544290"/>
            <a:ext cx="3637354" cy="215444"/>
          </a:xfrm>
          <a:prstGeom prst="rect">
            <a:avLst/>
          </a:prstGeom>
          <a:solidFill>
            <a:schemeClr val="bg1"/>
          </a:solidFill>
        </p:spPr>
        <p:txBody>
          <a:bodyPr wrap="square">
            <a:spAutoFit/>
          </a:bodyPr>
          <a:lstStyle/>
          <a:p>
            <a:r>
              <a:rPr lang="en-US" sz="800" dirty="0"/>
              <a:t>https://www.rasmussen.edu/degrees/education/blog/types-of-learning-styles/</a:t>
            </a:r>
          </a:p>
        </p:txBody>
      </p:sp>
      <p:pic>
        <p:nvPicPr>
          <p:cNvPr id="3" name="Picture 2">
            <a:extLst>
              <a:ext uri="{FF2B5EF4-FFF2-40B4-BE49-F238E27FC236}">
                <a16:creationId xmlns:a16="http://schemas.microsoft.com/office/drawing/2014/main" id="{56DDB079-98F2-462B-A3C8-335A47160189}"/>
              </a:ext>
            </a:extLst>
          </p:cNvPr>
          <p:cNvPicPr>
            <a:picLocks noChangeAspect="1"/>
          </p:cNvPicPr>
          <p:nvPr/>
        </p:nvPicPr>
        <p:blipFill rotWithShape="1">
          <a:blip r:embed="rId3"/>
          <a:srcRect l="14612" t="6812" r="11037" b="15919"/>
          <a:stretch/>
        </p:blipFill>
        <p:spPr>
          <a:xfrm>
            <a:off x="2677886" y="3645406"/>
            <a:ext cx="1604865" cy="1801284"/>
          </a:xfrm>
          <a:custGeom>
            <a:avLst/>
            <a:gdLst>
              <a:gd name="connsiteX0" fmla="*/ 0 w 1604865"/>
              <a:gd name="connsiteY0" fmla="*/ 0 h 1801284"/>
              <a:gd name="connsiteX1" fmla="*/ 567052 w 1604865"/>
              <a:gd name="connsiteY1" fmla="*/ 0 h 1801284"/>
              <a:gd name="connsiteX2" fmla="*/ 1118056 w 1604865"/>
              <a:gd name="connsiteY2" fmla="*/ 0 h 1801284"/>
              <a:gd name="connsiteX3" fmla="*/ 1604865 w 1604865"/>
              <a:gd name="connsiteY3" fmla="*/ 0 h 1801284"/>
              <a:gd name="connsiteX4" fmla="*/ 1604865 w 1604865"/>
              <a:gd name="connsiteY4" fmla="*/ 396282 h 1801284"/>
              <a:gd name="connsiteX5" fmla="*/ 1604865 w 1604865"/>
              <a:gd name="connsiteY5" fmla="*/ 882629 h 1801284"/>
              <a:gd name="connsiteX6" fmla="*/ 1604865 w 1604865"/>
              <a:gd name="connsiteY6" fmla="*/ 1332950 h 1801284"/>
              <a:gd name="connsiteX7" fmla="*/ 1604865 w 1604865"/>
              <a:gd name="connsiteY7" fmla="*/ 1801284 h 1801284"/>
              <a:gd name="connsiteX8" fmla="*/ 1069910 w 1604865"/>
              <a:gd name="connsiteY8" fmla="*/ 1801284 h 1801284"/>
              <a:gd name="connsiteX9" fmla="*/ 583101 w 1604865"/>
              <a:gd name="connsiteY9" fmla="*/ 1801284 h 1801284"/>
              <a:gd name="connsiteX10" fmla="*/ 0 w 1604865"/>
              <a:gd name="connsiteY10" fmla="*/ 1801284 h 1801284"/>
              <a:gd name="connsiteX11" fmla="*/ 0 w 1604865"/>
              <a:gd name="connsiteY11" fmla="*/ 1332950 h 1801284"/>
              <a:gd name="connsiteX12" fmla="*/ 0 w 1604865"/>
              <a:gd name="connsiteY12" fmla="*/ 936668 h 1801284"/>
              <a:gd name="connsiteX13" fmla="*/ 0 w 1604865"/>
              <a:gd name="connsiteY13" fmla="*/ 504360 h 1801284"/>
              <a:gd name="connsiteX14" fmla="*/ 0 w 1604865"/>
              <a:gd name="connsiteY14" fmla="*/ 0 h 180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04865" h="1801284" fill="none" extrusionOk="0">
                <a:moveTo>
                  <a:pt x="0" y="0"/>
                </a:moveTo>
                <a:cubicBezTo>
                  <a:pt x="133004" y="-49562"/>
                  <a:pt x="348655" y="1759"/>
                  <a:pt x="567052" y="0"/>
                </a:cubicBezTo>
                <a:cubicBezTo>
                  <a:pt x="785449" y="-1759"/>
                  <a:pt x="987324" y="36838"/>
                  <a:pt x="1118056" y="0"/>
                </a:cubicBezTo>
                <a:cubicBezTo>
                  <a:pt x="1248788" y="-36838"/>
                  <a:pt x="1400373" y="10186"/>
                  <a:pt x="1604865" y="0"/>
                </a:cubicBezTo>
                <a:cubicBezTo>
                  <a:pt x="1647748" y="124338"/>
                  <a:pt x="1577430" y="286421"/>
                  <a:pt x="1604865" y="396282"/>
                </a:cubicBezTo>
                <a:cubicBezTo>
                  <a:pt x="1632300" y="506143"/>
                  <a:pt x="1548536" y="701690"/>
                  <a:pt x="1604865" y="882629"/>
                </a:cubicBezTo>
                <a:cubicBezTo>
                  <a:pt x="1661194" y="1063568"/>
                  <a:pt x="1556085" y="1212068"/>
                  <a:pt x="1604865" y="1332950"/>
                </a:cubicBezTo>
                <a:cubicBezTo>
                  <a:pt x="1653645" y="1453832"/>
                  <a:pt x="1567571" y="1674406"/>
                  <a:pt x="1604865" y="1801284"/>
                </a:cubicBezTo>
                <a:cubicBezTo>
                  <a:pt x="1419065" y="1849881"/>
                  <a:pt x="1196142" y="1740504"/>
                  <a:pt x="1069910" y="1801284"/>
                </a:cubicBezTo>
                <a:cubicBezTo>
                  <a:pt x="943679" y="1862064"/>
                  <a:pt x="683645" y="1774031"/>
                  <a:pt x="583101" y="1801284"/>
                </a:cubicBezTo>
                <a:cubicBezTo>
                  <a:pt x="482557" y="1828537"/>
                  <a:pt x="165930" y="1750727"/>
                  <a:pt x="0" y="1801284"/>
                </a:cubicBezTo>
                <a:cubicBezTo>
                  <a:pt x="-49742" y="1590529"/>
                  <a:pt x="29307" y="1429074"/>
                  <a:pt x="0" y="1332950"/>
                </a:cubicBezTo>
                <a:cubicBezTo>
                  <a:pt x="-29307" y="1236826"/>
                  <a:pt x="9009" y="1020872"/>
                  <a:pt x="0" y="936668"/>
                </a:cubicBezTo>
                <a:cubicBezTo>
                  <a:pt x="-9009" y="852464"/>
                  <a:pt x="25529" y="636096"/>
                  <a:pt x="0" y="504360"/>
                </a:cubicBezTo>
                <a:cubicBezTo>
                  <a:pt x="-25529" y="372624"/>
                  <a:pt x="36515" y="132200"/>
                  <a:pt x="0" y="0"/>
                </a:cubicBezTo>
                <a:close/>
              </a:path>
              <a:path w="1604865" h="1801284" stroke="0" extrusionOk="0">
                <a:moveTo>
                  <a:pt x="0" y="0"/>
                </a:moveTo>
                <a:cubicBezTo>
                  <a:pt x="134934" y="-12913"/>
                  <a:pt x="386709" y="28767"/>
                  <a:pt x="518906" y="0"/>
                </a:cubicBezTo>
                <a:cubicBezTo>
                  <a:pt x="651103" y="-28767"/>
                  <a:pt x="786081" y="48987"/>
                  <a:pt x="1005715" y="0"/>
                </a:cubicBezTo>
                <a:cubicBezTo>
                  <a:pt x="1225349" y="-48987"/>
                  <a:pt x="1483500" y="8759"/>
                  <a:pt x="1604865" y="0"/>
                </a:cubicBezTo>
                <a:cubicBezTo>
                  <a:pt x="1653583" y="193218"/>
                  <a:pt x="1580933" y="252575"/>
                  <a:pt x="1604865" y="432308"/>
                </a:cubicBezTo>
                <a:cubicBezTo>
                  <a:pt x="1628797" y="612041"/>
                  <a:pt x="1561840" y="653664"/>
                  <a:pt x="1604865" y="846603"/>
                </a:cubicBezTo>
                <a:cubicBezTo>
                  <a:pt x="1647890" y="1039542"/>
                  <a:pt x="1568816" y="1159038"/>
                  <a:pt x="1604865" y="1260899"/>
                </a:cubicBezTo>
                <a:cubicBezTo>
                  <a:pt x="1640914" y="1362760"/>
                  <a:pt x="1591852" y="1591141"/>
                  <a:pt x="1604865" y="1801284"/>
                </a:cubicBezTo>
                <a:cubicBezTo>
                  <a:pt x="1458604" y="1859871"/>
                  <a:pt x="1320050" y="1788815"/>
                  <a:pt x="1069910" y="1801284"/>
                </a:cubicBezTo>
                <a:cubicBezTo>
                  <a:pt x="819771" y="1813753"/>
                  <a:pt x="821277" y="1793023"/>
                  <a:pt x="583101" y="1801284"/>
                </a:cubicBezTo>
                <a:cubicBezTo>
                  <a:pt x="344925" y="1809545"/>
                  <a:pt x="282008" y="1734429"/>
                  <a:pt x="0" y="1801284"/>
                </a:cubicBezTo>
                <a:cubicBezTo>
                  <a:pt x="-35385" y="1656201"/>
                  <a:pt x="17846" y="1507706"/>
                  <a:pt x="0" y="1350963"/>
                </a:cubicBezTo>
                <a:cubicBezTo>
                  <a:pt x="-17846" y="1194220"/>
                  <a:pt x="46300" y="998250"/>
                  <a:pt x="0" y="882629"/>
                </a:cubicBezTo>
                <a:cubicBezTo>
                  <a:pt x="-46300" y="767008"/>
                  <a:pt x="13583" y="597099"/>
                  <a:pt x="0" y="450321"/>
                </a:cubicBezTo>
                <a:cubicBezTo>
                  <a:pt x="-13583" y="303543"/>
                  <a:pt x="17885" y="146223"/>
                  <a:pt x="0" y="0"/>
                </a:cubicBezTo>
                <a:close/>
              </a:path>
            </a:pathLst>
          </a:custGeom>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Tree>
    <p:extLst>
      <p:ext uri="{BB962C8B-B14F-4D97-AF65-F5344CB8AC3E}">
        <p14:creationId xmlns:p14="http://schemas.microsoft.com/office/powerpoint/2010/main" val="2446535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036424-FC4D-4152-BA08-4F9F252824A0}"/>
              </a:ext>
            </a:extLst>
          </p:cNvPr>
          <p:cNvSpPr/>
          <p:nvPr/>
        </p:nvSpPr>
        <p:spPr>
          <a:xfrm>
            <a:off x="905041" y="875737"/>
            <a:ext cx="4848837" cy="5106525"/>
          </a:xfrm>
          <a:prstGeom prst="roundRect">
            <a:avLst/>
          </a:prstGeom>
          <a:solidFill>
            <a:srgbClr val="E8F9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1CE74-ADC5-4F32-890B-C9C7EBDF2605}"/>
              </a:ext>
            </a:extLst>
          </p:cNvPr>
          <p:cNvSpPr>
            <a:spLocks noGrp="1"/>
          </p:cNvSpPr>
          <p:nvPr>
            <p:ph type="ctrTitle"/>
          </p:nvPr>
        </p:nvSpPr>
        <p:spPr>
          <a:xfrm>
            <a:off x="1530417" y="1138993"/>
            <a:ext cx="3701458" cy="501242"/>
          </a:xfrm>
        </p:spPr>
        <p:txBody>
          <a:bodyPr>
            <a:normAutofit fontScale="90000"/>
          </a:bodyPr>
          <a:lstStyle/>
          <a:p>
            <a:r>
              <a:rPr lang="en-US" sz="3200" u="sng" dirty="0">
                <a:latin typeface="Bahnschrift SemiLight" panose="020B0502040204020203" pitchFamily="34" charset="0"/>
              </a:rPr>
              <a:t>Reading &amp; Writing </a:t>
            </a:r>
          </a:p>
        </p:txBody>
      </p:sp>
      <p:sp>
        <p:nvSpPr>
          <p:cNvPr id="6" name="TextBox 5">
            <a:extLst>
              <a:ext uri="{FF2B5EF4-FFF2-40B4-BE49-F238E27FC236}">
                <a16:creationId xmlns:a16="http://schemas.microsoft.com/office/drawing/2014/main" id="{A54C7616-617B-43AD-8508-172E9ABBEF6F}"/>
              </a:ext>
            </a:extLst>
          </p:cNvPr>
          <p:cNvSpPr txBox="1"/>
          <p:nvPr/>
        </p:nvSpPr>
        <p:spPr>
          <a:xfrm>
            <a:off x="1201247" y="1720000"/>
            <a:ext cx="4359798" cy="1723870"/>
          </a:xfrm>
          <a:prstGeom prst="rect">
            <a:avLst/>
          </a:prstGeom>
          <a:noFill/>
        </p:spPr>
        <p:txBody>
          <a:bodyPr wrap="square" rtlCol="0">
            <a:spAutoFit/>
          </a:bodyPr>
          <a:lstStyle/>
          <a:p>
            <a:pPr algn="l">
              <a:lnSpc>
                <a:spcPct val="150000"/>
              </a:lnSpc>
            </a:pPr>
            <a:r>
              <a:rPr lang="en-US" sz="1200" b="0" i="0" dirty="0">
                <a:solidFill>
                  <a:srgbClr val="414042"/>
                </a:solidFill>
                <a:effectLst/>
                <a:latin typeface="Flama"/>
              </a:rPr>
              <a:t>According to the </a:t>
            </a:r>
            <a:r>
              <a:rPr lang="en-US" sz="1200" b="1" i="0" dirty="0">
                <a:solidFill>
                  <a:srgbClr val="4C6D4F"/>
                </a:solidFill>
                <a:effectLst/>
                <a:latin typeface="Klavika"/>
                <a:hlinkClick r:id="rId3"/>
              </a:rPr>
              <a:t>VARK Modalities theory</a:t>
            </a:r>
            <a:r>
              <a:rPr lang="en-US" sz="1200" b="0" i="0" dirty="0">
                <a:solidFill>
                  <a:srgbClr val="414042"/>
                </a:solidFill>
                <a:effectLst/>
                <a:latin typeface="Flama"/>
              </a:rPr>
              <a:t> developed by Fleming and Mills in 1992, reading/writing learners prefer to learn through written words. While there is some overlap with visual learning, these types of learners are drawn to expression through writing, reading articles or books, writing in diaries, looking up words in the dictionary and searching the internet for just about everything.</a:t>
            </a:r>
            <a:endParaRPr lang="en-US" sz="1200" dirty="0">
              <a:latin typeface="Bahnschrift SemiLight" panose="020B0502040204020203" pitchFamily="34" charset="0"/>
            </a:endParaRPr>
          </a:p>
        </p:txBody>
      </p:sp>
      <p:sp>
        <p:nvSpPr>
          <p:cNvPr id="7" name="TextBox 6">
            <a:extLst>
              <a:ext uri="{FF2B5EF4-FFF2-40B4-BE49-F238E27FC236}">
                <a16:creationId xmlns:a16="http://schemas.microsoft.com/office/drawing/2014/main" id="{3FF3F9EE-AEE1-4692-A655-6E62A2D6736C}"/>
              </a:ext>
            </a:extLst>
          </p:cNvPr>
          <p:cNvSpPr txBox="1"/>
          <p:nvPr/>
        </p:nvSpPr>
        <p:spPr>
          <a:xfrm>
            <a:off x="8473780" y="6544290"/>
            <a:ext cx="3637354" cy="215444"/>
          </a:xfrm>
          <a:prstGeom prst="rect">
            <a:avLst/>
          </a:prstGeom>
          <a:solidFill>
            <a:schemeClr val="bg1"/>
          </a:solidFill>
        </p:spPr>
        <p:txBody>
          <a:bodyPr wrap="square">
            <a:spAutoFit/>
          </a:bodyPr>
          <a:lstStyle/>
          <a:p>
            <a:r>
              <a:rPr lang="en-US" sz="800" dirty="0"/>
              <a:t>https://www.rasmussen.edu/degrees/education/blog/types-of-learning-styles/</a:t>
            </a:r>
          </a:p>
        </p:txBody>
      </p:sp>
      <p:pic>
        <p:nvPicPr>
          <p:cNvPr id="4" name="Picture 3">
            <a:extLst>
              <a:ext uri="{FF2B5EF4-FFF2-40B4-BE49-F238E27FC236}">
                <a16:creationId xmlns:a16="http://schemas.microsoft.com/office/drawing/2014/main" id="{21C1E7FF-598B-4B6C-BAF0-323F1594E304}"/>
              </a:ext>
            </a:extLst>
          </p:cNvPr>
          <p:cNvPicPr>
            <a:picLocks noChangeAspect="1"/>
          </p:cNvPicPr>
          <p:nvPr/>
        </p:nvPicPr>
        <p:blipFill rotWithShape="1">
          <a:blip r:embed="rId4"/>
          <a:srcRect l="22723" r="24117"/>
          <a:stretch/>
        </p:blipFill>
        <p:spPr>
          <a:xfrm>
            <a:off x="2399200" y="3592285"/>
            <a:ext cx="1963891" cy="1878660"/>
          </a:xfrm>
          <a:custGeom>
            <a:avLst/>
            <a:gdLst>
              <a:gd name="connsiteX0" fmla="*/ 0 w 1963891"/>
              <a:gd name="connsiteY0" fmla="*/ 0 h 1878660"/>
              <a:gd name="connsiteX1" fmla="*/ 490973 w 1963891"/>
              <a:gd name="connsiteY1" fmla="*/ 0 h 1878660"/>
              <a:gd name="connsiteX2" fmla="*/ 1001584 w 1963891"/>
              <a:gd name="connsiteY2" fmla="*/ 0 h 1878660"/>
              <a:gd name="connsiteX3" fmla="*/ 1433640 w 1963891"/>
              <a:gd name="connsiteY3" fmla="*/ 0 h 1878660"/>
              <a:gd name="connsiteX4" fmla="*/ 1963891 w 1963891"/>
              <a:gd name="connsiteY4" fmla="*/ 0 h 1878660"/>
              <a:gd name="connsiteX5" fmla="*/ 1963891 w 1963891"/>
              <a:gd name="connsiteY5" fmla="*/ 488452 h 1878660"/>
              <a:gd name="connsiteX6" fmla="*/ 1963891 w 1963891"/>
              <a:gd name="connsiteY6" fmla="*/ 920543 h 1878660"/>
              <a:gd name="connsiteX7" fmla="*/ 1963891 w 1963891"/>
              <a:gd name="connsiteY7" fmla="*/ 1390208 h 1878660"/>
              <a:gd name="connsiteX8" fmla="*/ 1963891 w 1963891"/>
              <a:gd name="connsiteY8" fmla="*/ 1878660 h 1878660"/>
              <a:gd name="connsiteX9" fmla="*/ 1531835 w 1963891"/>
              <a:gd name="connsiteY9" fmla="*/ 1878660 h 1878660"/>
              <a:gd name="connsiteX10" fmla="*/ 1021223 w 1963891"/>
              <a:gd name="connsiteY10" fmla="*/ 1878660 h 1878660"/>
              <a:gd name="connsiteX11" fmla="*/ 569528 w 1963891"/>
              <a:gd name="connsiteY11" fmla="*/ 1878660 h 1878660"/>
              <a:gd name="connsiteX12" fmla="*/ 0 w 1963891"/>
              <a:gd name="connsiteY12" fmla="*/ 1878660 h 1878660"/>
              <a:gd name="connsiteX13" fmla="*/ 0 w 1963891"/>
              <a:gd name="connsiteY13" fmla="*/ 1427782 h 1878660"/>
              <a:gd name="connsiteX14" fmla="*/ 0 w 1963891"/>
              <a:gd name="connsiteY14" fmla="*/ 958117 h 1878660"/>
              <a:gd name="connsiteX15" fmla="*/ 0 w 1963891"/>
              <a:gd name="connsiteY15" fmla="*/ 469665 h 1878660"/>
              <a:gd name="connsiteX16" fmla="*/ 0 w 1963891"/>
              <a:gd name="connsiteY16" fmla="*/ 0 h 187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63891" h="1878660" fill="none" extrusionOk="0">
                <a:moveTo>
                  <a:pt x="0" y="0"/>
                </a:moveTo>
                <a:cubicBezTo>
                  <a:pt x="141273" y="-37969"/>
                  <a:pt x="348445" y="42721"/>
                  <a:pt x="490973" y="0"/>
                </a:cubicBezTo>
                <a:cubicBezTo>
                  <a:pt x="633501" y="-42721"/>
                  <a:pt x="870527" y="53213"/>
                  <a:pt x="1001584" y="0"/>
                </a:cubicBezTo>
                <a:cubicBezTo>
                  <a:pt x="1132641" y="-53213"/>
                  <a:pt x="1257680" y="23339"/>
                  <a:pt x="1433640" y="0"/>
                </a:cubicBezTo>
                <a:cubicBezTo>
                  <a:pt x="1609600" y="-23339"/>
                  <a:pt x="1745005" y="60300"/>
                  <a:pt x="1963891" y="0"/>
                </a:cubicBezTo>
                <a:cubicBezTo>
                  <a:pt x="1984408" y="143289"/>
                  <a:pt x="1905529" y="338782"/>
                  <a:pt x="1963891" y="488452"/>
                </a:cubicBezTo>
                <a:cubicBezTo>
                  <a:pt x="2022253" y="638122"/>
                  <a:pt x="1920685" y="764429"/>
                  <a:pt x="1963891" y="920543"/>
                </a:cubicBezTo>
                <a:cubicBezTo>
                  <a:pt x="2007097" y="1076657"/>
                  <a:pt x="1962714" y="1170684"/>
                  <a:pt x="1963891" y="1390208"/>
                </a:cubicBezTo>
                <a:cubicBezTo>
                  <a:pt x="1965068" y="1609733"/>
                  <a:pt x="1944543" y="1730192"/>
                  <a:pt x="1963891" y="1878660"/>
                </a:cubicBezTo>
                <a:cubicBezTo>
                  <a:pt x="1805899" y="1911265"/>
                  <a:pt x="1685219" y="1864605"/>
                  <a:pt x="1531835" y="1878660"/>
                </a:cubicBezTo>
                <a:cubicBezTo>
                  <a:pt x="1378451" y="1892715"/>
                  <a:pt x="1198392" y="1846221"/>
                  <a:pt x="1021223" y="1878660"/>
                </a:cubicBezTo>
                <a:cubicBezTo>
                  <a:pt x="844054" y="1911099"/>
                  <a:pt x="728709" y="1824862"/>
                  <a:pt x="569528" y="1878660"/>
                </a:cubicBezTo>
                <a:cubicBezTo>
                  <a:pt x="410347" y="1932458"/>
                  <a:pt x="150939" y="1813068"/>
                  <a:pt x="0" y="1878660"/>
                </a:cubicBezTo>
                <a:cubicBezTo>
                  <a:pt x="-13194" y="1718787"/>
                  <a:pt x="40281" y="1650627"/>
                  <a:pt x="0" y="1427782"/>
                </a:cubicBezTo>
                <a:cubicBezTo>
                  <a:pt x="-40281" y="1204937"/>
                  <a:pt x="27948" y="1110188"/>
                  <a:pt x="0" y="958117"/>
                </a:cubicBezTo>
                <a:cubicBezTo>
                  <a:pt x="-27948" y="806046"/>
                  <a:pt x="30766" y="569464"/>
                  <a:pt x="0" y="469665"/>
                </a:cubicBezTo>
                <a:cubicBezTo>
                  <a:pt x="-30766" y="369866"/>
                  <a:pt x="19784" y="112322"/>
                  <a:pt x="0" y="0"/>
                </a:cubicBezTo>
                <a:close/>
              </a:path>
              <a:path w="1963891" h="1878660" stroke="0" extrusionOk="0">
                <a:moveTo>
                  <a:pt x="0" y="0"/>
                </a:moveTo>
                <a:cubicBezTo>
                  <a:pt x="118723" y="-7225"/>
                  <a:pt x="244945" y="9175"/>
                  <a:pt x="471334" y="0"/>
                </a:cubicBezTo>
                <a:cubicBezTo>
                  <a:pt x="697723" y="-9175"/>
                  <a:pt x="768952" y="4546"/>
                  <a:pt x="903390" y="0"/>
                </a:cubicBezTo>
                <a:cubicBezTo>
                  <a:pt x="1037828" y="-4546"/>
                  <a:pt x="1254643" y="45401"/>
                  <a:pt x="1433640" y="0"/>
                </a:cubicBezTo>
                <a:cubicBezTo>
                  <a:pt x="1612637" y="-45401"/>
                  <a:pt x="1718159" y="63583"/>
                  <a:pt x="1963891" y="0"/>
                </a:cubicBezTo>
                <a:cubicBezTo>
                  <a:pt x="1989747" y="221476"/>
                  <a:pt x="1938992" y="257415"/>
                  <a:pt x="1963891" y="450878"/>
                </a:cubicBezTo>
                <a:cubicBezTo>
                  <a:pt x="1988790" y="644341"/>
                  <a:pt x="1955906" y="697084"/>
                  <a:pt x="1963891" y="882970"/>
                </a:cubicBezTo>
                <a:cubicBezTo>
                  <a:pt x="1971876" y="1068856"/>
                  <a:pt x="1922664" y="1243300"/>
                  <a:pt x="1963891" y="1352635"/>
                </a:cubicBezTo>
                <a:cubicBezTo>
                  <a:pt x="2005118" y="1461970"/>
                  <a:pt x="1901666" y="1652466"/>
                  <a:pt x="1963891" y="1878660"/>
                </a:cubicBezTo>
                <a:cubicBezTo>
                  <a:pt x="1842348" y="1900796"/>
                  <a:pt x="1657263" y="1844934"/>
                  <a:pt x="1512196" y="1878660"/>
                </a:cubicBezTo>
                <a:cubicBezTo>
                  <a:pt x="1367129" y="1912386"/>
                  <a:pt x="1161194" y="1855093"/>
                  <a:pt x="1021223" y="1878660"/>
                </a:cubicBezTo>
                <a:cubicBezTo>
                  <a:pt x="881252" y="1902227"/>
                  <a:pt x="636271" y="1876461"/>
                  <a:pt x="530251" y="1878660"/>
                </a:cubicBezTo>
                <a:cubicBezTo>
                  <a:pt x="424231" y="1880859"/>
                  <a:pt x="163737" y="1836585"/>
                  <a:pt x="0" y="1878660"/>
                </a:cubicBezTo>
                <a:cubicBezTo>
                  <a:pt x="-19070" y="1686393"/>
                  <a:pt x="6207" y="1505136"/>
                  <a:pt x="0" y="1371422"/>
                </a:cubicBezTo>
                <a:cubicBezTo>
                  <a:pt x="-6207" y="1237708"/>
                  <a:pt x="56506" y="1037636"/>
                  <a:pt x="0" y="864184"/>
                </a:cubicBezTo>
                <a:cubicBezTo>
                  <a:pt x="-56506" y="690732"/>
                  <a:pt x="35948" y="345468"/>
                  <a:pt x="0" y="0"/>
                </a:cubicBezTo>
                <a:close/>
              </a:path>
            </a:pathLst>
          </a:custGeom>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Tree>
    <p:extLst>
      <p:ext uri="{BB962C8B-B14F-4D97-AF65-F5344CB8AC3E}">
        <p14:creationId xmlns:p14="http://schemas.microsoft.com/office/powerpoint/2010/main" val="2363464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036424-FC4D-4152-BA08-4F9F252824A0}"/>
              </a:ext>
            </a:extLst>
          </p:cNvPr>
          <p:cNvSpPr/>
          <p:nvPr/>
        </p:nvSpPr>
        <p:spPr>
          <a:xfrm>
            <a:off x="854707" y="875737"/>
            <a:ext cx="4848837" cy="5106525"/>
          </a:xfrm>
          <a:prstGeom prst="roundRect">
            <a:avLst/>
          </a:prstGeom>
          <a:solidFill>
            <a:srgbClr val="E8F9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1CE74-ADC5-4F32-890B-C9C7EBDF2605}"/>
              </a:ext>
            </a:extLst>
          </p:cNvPr>
          <p:cNvSpPr>
            <a:spLocks noGrp="1"/>
          </p:cNvSpPr>
          <p:nvPr>
            <p:ph type="ctrTitle"/>
          </p:nvPr>
        </p:nvSpPr>
        <p:spPr>
          <a:xfrm>
            <a:off x="1428396" y="1508109"/>
            <a:ext cx="3701458" cy="501242"/>
          </a:xfrm>
        </p:spPr>
        <p:txBody>
          <a:bodyPr>
            <a:normAutofit fontScale="90000"/>
          </a:bodyPr>
          <a:lstStyle/>
          <a:p>
            <a:r>
              <a:rPr lang="en-US" sz="3200" u="sng" dirty="0">
                <a:latin typeface="Bahnschrift SemiLight" panose="020B0502040204020203" pitchFamily="34" charset="0"/>
              </a:rPr>
              <a:t>Tips, Tricks, and Methods</a:t>
            </a:r>
          </a:p>
        </p:txBody>
      </p:sp>
      <p:sp>
        <p:nvSpPr>
          <p:cNvPr id="7" name="TextBox 6">
            <a:extLst>
              <a:ext uri="{FF2B5EF4-FFF2-40B4-BE49-F238E27FC236}">
                <a16:creationId xmlns:a16="http://schemas.microsoft.com/office/drawing/2014/main" id="{3FF3F9EE-AEE1-4692-A655-6E62A2D6736C}"/>
              </a:ext>
            </a:extLst>
          </p:cNvPr>
          <p:cNvSpPr txBox="1"/>
          <p:nvPr/>
        </p:nvSpPr>
        <p:spPr>
          <a:xfrm>
            <a:off x="8473780" y="6544290"/>
            <a:ext cx="3637354" cy="215444"/>
          </a:xfrm>
          <a:prstGeom prst="rect">
            <a:avLst/>
          </a:prstGeom>
          <a:solidFill>
            <a:schemeClr val="bg1"/>
          </a:solidFill>
        </p:spPr>
        <p:txBody>
          <a:bodyPr wrap="square">
            <a:spAutoFit/>
          </a:bodyPr>
          <a:lstStyle/>
          <a:p>
            <a:r>
              <a:rPr lang="en-US" sz="800" dirty="0"/>
              <a:t>https://www.rasmussen.edu/degrees/education/blog/types-of-learning-styles/</a:t>
            </a:r>
          </a:p>
        </p:txBody>
      </p:sp>
      <p:sp>
        <p:nvSpPr>
          <p:cNvPr id="8" name="TextBox 7">
            <a:extLst>
              <a:ext uri="{FF2B5EF4-FFF2-40B4-BE49-F238E27FC236}">
                <a16:creationId xmlns:a16="http://schemas.microsoft.com/office/drawing/2014/main" id="{FDC42202-058A-42A8-9A6A-F24227532E6B}"/>
              </a:ext>
            </a:extLst>
          </p:cNvPr>
          <p:cNvSpPr txBox="1"/>
          <p:nvPr/>
        </p:nvSpPr>
        <p:spPr>
          <a:xfrm>
            <a:off x="1571008" y="2140870"/>
            <a:ext cx="3640731" cy="369332"/>
          </a:xfrm>
          <a:prstGeom prst="rect">
            <a:avLst/>
          </a:prstGeom>
          <a:noFill/>
        </p:spPr>
        <p:txBody>
          <a:bodyPr wrap="square">
            <a:spAutoFit/>
          </a:bodyPr>
          <a:lstStyle/>
          <a:p>
            <a:r>
              <a:rPr lang="en-US" dirty="0">
                <a:latin typeface="Bahnschrift SemiLight" panose="020B0502040204020203" pitchFamily="34" charset="0"/>
              </a:rPr>
              <a:t>1. Academic Support Center</a:t>
            </a:r>
          </a:p>
        </p:txBody>
      </p:sp>
      <p:sp>
        <p:nvSpPr>
          <p:cNvPr id="10" name="TextBox 9">
            <a:extLst>
              <a:ext uri="{FF2B5EF4-FFF2-40B4-BE49-F238E27FC236}">
                <a16:creationId xmlns:a16="http://schemas.microsoft.com/office/drawing/2014/main" id="{8DC18E67-E247-47C8-87FA-D86898935D65}"/>
              </a:ext>
            </a:extLst>
          </p:cNvPr>
          <p:cNvSpPr txBox="1"/>
          <p:nvPr/>
        </p:nvSpPr>
        <p:spPr>
          <a:xfrm>
            <a:off x="1571007" y="2641721"/>
            <a:ext cx="3640731" cy="3046988"/>
          </a:xfrm>
          <a:prstGeom prst="rect">
            <a:avLst/>
          </a:prstGeom>
          <a:noFill/>
        </p:spPr>
        <p:txBody>
          <a:bodyPr wrap="square">
            <a:spAutoFit/>
          </a:bodyPr>
          <a:lstStyle/>
          <a:p>
            <a:r>
              <a:rPr lang="en-US" sz="1600" dirty="0">
                <a:latin typeface="Bahnschrift SemiLight" panose="020B0502040204020203" pitchFamily="34" charset="0"/>
              </a:rPr>
              <a:t>Utilizing the Academic Center is a great practice for 3 of the 4 preferred learning types. At the ASC, students can </a:t>
            </a:r>
            <a:r>
              <a:rPr lang="en-US" sz="1600" b="1" dirty="0">
                <a:latin typeface="Bahnschrift SemiLight" panose="020B0502040204020203" pitchFamily="34" charset="0"/>
              </a:rPr>
              <a:t>watch</a:t>
            </a:r>
            <a:r>
              <a:rPr lang="en-US" sz="1600" dirty="0">
                <a:latin typeface="Bahnschrift SemiLight" panose="020B0502040204020203" pitchFamily="34" charset="0"/>
              </a:rPr>
              <a:t> as a student works out a problem with them, </a:t>
            </a:r>
            <a:r>
              <a:rPr lang="en-US" sz="1600" b="1" dirty="0">
                <a:latin typeface="Bahnschrift SemiLight" panose="020B0502040204020203" pitchFamily="34" charset="0"/>
              </a:rPr>
              <a:t>listen</a:t>
            </a:r>
            <a:r>
              <a:rPr lang="en-US" sz="1600" dirty="0">
                <a:latin typeface="Bahnschrift SemiLight" panose="020B0502040204020203" pitchFamily="34" charset="0"/>
              </a:rPr>
              <a:t> to their tutor’s input and feedback, and lastly, they should leave most sessions with plenty of time </a:t>
            </a:r>
            <a:r>
              <a:rPr lang="en-US" sz="1600" b="1" dirty="0">
                <a:latin typeface="Bahnschrift SemiLight" panose="020B0502040204020203" pitchFamily="34" charset="0"/>
              </a:rPr>
              <a:t>reading or writing</a:t>
            </a:r>
            <a:r>
              <a:rPr lang="en-US" sz="1600" dirty="0">
                <a:latin typeface="Bahnschrift SemiLight" panose="020B0502040204020203" pitchFamily="34" charset="0"/>
              </a:rPr>
              <a:t>.</a:t>
            </a:r>
          </a:p>
          <a:p>
            <a:endParaRPr lang="en-US" sz="1600" dirty="0">
              <a:latin typeface="Bahnschrift SemiLight" panose="020B0502040204020203" pitchFamily="34" charset="0"/>
            </a:endParaRPr>
          </a:p>
          <a:p>
            <a:r>
              <a:rPr lang="en-US" sz="1600" dirty="0">
                <a:latin typeface="Bahnschrift SemiLight" panose="020B0502040204020203" pitchFamily="34" charset="0"/>
              </a:rPr>
              <a:t>The ASC can also act as a student’s “last line of defense” before turning in an assignment or taking a test.   </a:t>
            </a:r>
          </a:p>
        </p:txBody>
      </p:sp>
    </p:spTree>
    <p:extLst>
      <p:ext uri="{BB962C8B-B14F-4D97-AF65-F5344CB8AC3E}">
        <p14:creationId xmlns:p14="http://schemas.microsoft.com/office/powerpoint/2010/main" val="175500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036424-FC4D-4152-BA08-4F9F252824A0}"/>
              </a:ext>
            </a:extLst>
          </p:cNvPr>
          <p:cNvSpPr/>
          <p:nvPr/>
        </p:nvSpPr>
        <p:spPr>
          <a:xfrm>
            <a:off x="854707" y="875737"/>
            <a:ext cx="4848837" cy="5106525"/>
          </a:xfrm>
          <a:prstGeom prst="roundRect">
            <a:avLst/>
          </a:prstGeom>
          <a:solidFill>
            <a:srgbClr val="E8F9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1CE74-ADC5-4F32-890B-C9C7EBDF2605}"/>
              </a:ext>
            </a:extLst>
          </p:cNvPr>
          <p:cNvSpPr>
            <a:spLocks noGrp="1"/>
          </p:cNvSpPr>
          <p:nvPr>
            <p:ph type="ctrTitle"/>
          </p:nvPr>
        </p:nvSpPr>
        <p:spPr>
          <a:xfrm>
            <a:off x="1428396" y="1508109"/>
            <a:ext cx="3701458" cy="501242"/>
          </a:xfrm>
        </p:spPr>
        <p:txBody>
          <a:bodyPr>
            <a:normAutofit fontScale="90000"/>
          </a:bodyPr>
          <a:lstStyle/>
          <a:p>
            <a:r>
              <a:rPr lang="en-US" sz="3200" u="sng" dirty="0">
                <a:latin typeface="Bahnschrift SemiLight" panose="020B0502040204020203" pitchFamily="34" charset="0"/>
              </a:rPr>
              <a:t>Tips, Tricks, and Methods</a:t>
            </a:r>
          </a:p>
        </p:txBody>
      </p:sp>
      <p:sp>
        <p:nvSpPr>
          <p:cNvPr id="7" name="TextBox 6">
            <a:extLst>
              <a:ext uri="{FF2B5EF4-FFF2-40B4-BE49-F238E27FC236}">
                <a16:creationId xmlns:a16="http://schemas.microsoft.com/office/drawing/2014/main" id="{3FF3F9EE-AEE1-4692-A655-6E62A2D6736C}"/>
              </a:ext>
            </a:extLst>
          </p:cNvPr>
          <p:cNvSpPr txBox="1"/>
          <p:nvPr/>
        </p:nvSpPr>
        <p:spPr>
          <a:xfrm>
            <a:off x="8473780" y="6544290"/>
            <a:ext cx="3637354" cy="215444"/>
          </a:xfrm>
          <a:prstGeom prst="rect">
            <a:avLst/>
          </a:prstGeom>
          <a:solidFill>
            <a:schemeClr val="bg1"/>
          </a:solidFill>
        </p:spPr>
        <p:txBody>
          <a:bodyPr wrap="square">
            <a:spAutoFit/>
          </a:bodyPr>
          <a:lstStyle/>
          <a:p>
            <a:r>
              <a:rPr lang="en-US" sz="800" dirty="0"/>
              <a:t>https://www.rasmussen.edu/degrees/education/blog/types-of-learning-styles/</a:t>
            </a:r>
          </a:p>
        </p:txBody>
      </p:sp>
      <p:sp>
        <p:nvSpPr>
          <p:cNvPr id="8" name="TextBox 7">
            <a:extLst>
              <a:ext uri="{FF2B5EF4-FFF2-40B4-BE49-F238E27FC236}">
                <a16:creationId xmlns:a16="http://schemas.microsoft.com/office/drawing/2014/main" id="{FDC42202-058A-42A8-9A6A-F24227532E6B}"/>
              </a:ext>
            </a:extLst>
          </p:cNvPr>
          <p:cNvSpPr txBox="1"/>
          <p:nvPr/>
        </p:nvSpPr>
        <p:spPr>
          <a:xfrm>
            <a:off x="1571008" y="2094571"/>
            <a:ext cx="3640731" cy="369332"/>
          </a:xfrm>
          <a:prstGeom prst="rect">
            <a:avLst/>
          </a:prstGeom>
          <a:noFill/>
        </p:spPr>
        <p:txBody>
          <a:bodyPr wrap="square">
            <a:spAutoFit/>
          </a:bodyPr>
          <a:lstStyle/>
          <a:p>
            <a:r>
              <a:rPr lang="en-US" dirty="0">
                <a:latin typeface="Bahnschrift SemiLight" panose="020B0502040204020203" pitchFamily="34" charset="0"/>
              </a:rPr>
              <a:t>2. SI Sessions</a:t>
            </a:r>
          </a:p>
        </p:txBody>
      </p:sp>
      <p:sp>
        <p:nvSpPr>
          <p:cNvPr id="10" name="TextBox 9">
            <a:extLst>
              <a:ext uri="{FF2B5EF4-FFF2-40B4-BE49-F238E27FC236}">
                <a16:creationId xmlns:a16="http://schemas.microsoft.com/office/drawing/2014/main" id="{8DC18E67-E247-47C8-87FA-D86898935D65}"/>
              </a:ext>
            </a:extLst>
          </p:cNvPr>
          <p:cNvSpPr txBox="1"/>
          <p:nvPr/>
        </p:nvSpPr>
        <p:spPr>
          <a:xfrm>
            <a:off x="1571008" y="2641723"/>
            <a:ext cx="3640731" cy="3139321"/>
          </a:xfrm>
          <a:prstGeom prst="rect">
            <a:avLst/>
          </a:prstGeom>
          <a:noFill/>
        </p:spPr>
        <p:txBody>
          <a:bodyPr wrap="square">
            <a:spAutoFit/>
          </a:bodyPr>
          <a:lstStyle/>
          <a:p>
            <a:r>
              <a:rPr lang="en-US" sz="1400" dirty="0">
                <a:latin typeface="Bahnschrift SemiLight" panose="020B0502040204020203" pitchFamily="34" charset="0"/>
              </a:rPr>
              <a:t>Supplemental Instruction sessions are essentially study groups, except the person leading the session has already passed the class, and excelled while doing so.  </a:t>
            </a:r>
          </a:p>
          <a:p>
            <a:endParaRPr lang="en-US" sz="1400" dirty="0">
              <a:latin typeface="Bahnschrift SemiLight" panose="020B0502040204020203" pitchFamily="34" charset="0"/>
            </a:endParaRPr>
          </a:p>
          <a:p>
            <a:r>
              <a:rPr lang="en-US" sz="1400" dirty="0">
                <a:latin typeface="Bahnschrift SemiLight" panose="020B0502040204020203" pitchFamily="34" charset="0"/>
              </a:rPr>
              <a:t>Attending an SI session may help a student pick up on information they might have missed in class, and reinforce the materials they already knew. It may also benefit the student to hear input from their classmates, giving the session a more interactive feel. </a:t>
            </a:r>
          </a:p>
          <a:p>
            <a:endParaRPr lang="en-US" sz="1600" dirty="0">
              <a:latin typeface="Bahnschrift SemiLight" panose="020B0502040204020203" pitchFamily="34" charset="0"/>
            </a:endParaRPr>
          </a:p>
        </p:txBody>
      </p:sp>
    </p:spTree>
    <p:extLst>
      <p:ext uri="{BB962C8B-B14F-4D97-AF65-F5344CB8AC3E}">
        <p14:creationId xmlns:p14="http://schemas.microsoft.com/office/powerpoint/2010/main" val="89832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036424-FC4D-4152-BA08-4F9F252824A0}"/>
              </a:ext>
            </a:extLst>
          </p:cNvPr>
          <p:cNvSpPr/>
          <p:nvPr/>
        </p:nvSpPr>
        <p:spPr>
          <a:xfrm>
            <a:off x="879874" y="758291"/>
            <a:ext cx="4848837" cy="5106525"/>
          </a:xfrm>
          <a:prstGeom prst="roundRect">
            <a:avLst/>
          </a:prstGeom>
          <a:solidFill>
            <a:srgbClr val="E8F9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1CE74-ADC5-4F32-890B-C9C7EBDF2605}"/>
              </a:ext>
            </a:extLst>
          </p:cNvPr>
          <p:cNvSpPr>
            <a:spLocks noGrp="1"/>
          </p:cNvSpPr>
          <p:nvPr>
            <p:ph type="ctrTitle"/>
          </p:nvPr>
        </p:nvSpPr>
        <p:spPr>
          <a:xfrm>
            <a:off x="879873" y="1518407"/>
            <a:ext cx="4848838" cy="501242"/>
          </a:xfrm>
        </p:spPr>
        <p:txBody>
          <a:bodyPr>
            <a:normAutofit fontScale="90000"/>
          </a:bodyPr>
          <a:lstStyle/>
          <a:p>
            <a:r>
              <a:rPr lang="en-US" sz="3200" u="sng" dirty="0">
                <a:latin typeface="Bahnschrift SemiLight" panose="020B0502040204020203" pitchFamily="34" charset="0"/>
              </a:rPr>
              <a:t>The Archetypes</a:t>
            </a:r>
          </a:p>
        </p:txBody>
      </p:sp>
      <p:sp>
        <p:nvSpPr>
          <p:cNvPr id="6" name="TextBox 5">
            <a:extLst>
              <a:ext uri="{FF2B5EF4-FFF2-40B4-BE49-F238E27FC236}">
                <a16:creationId xmlns:a16="http://schemas.microsoft.com/office/drawing/2014/main" id="{A54C7616-617B-43AD-8508-172E9ABBEF6F}"/>
              </a:ext>
            </a:extLst>
          </p:cNvPr>
          <p:cNvSpPr txBox="1"/>
          <p:nvPr/>
        </p:nvSpPr>
        <p:spPr>
          <a:xfrm>
            <a:off x="1190908" y="2221874"/>
            <a:ext cx="4226767" cy="3416320"/>
          </a:xfrm>
          <a:prstGeom prst="rect">
            <a:avLst/>
          </a:prstGeom>
          <a:noFill/>
        </p:spPr>
        <p:txBody>
          <a:bodyPr wrap="square" rtlCol="0">
            <a:spAutoFit/>
          </a:bodyPr>
          <a:lstStyle/>
          <a:p>
            <a:pPr marL="342900" indent="-342900">
              <a:lnSpc>
                <a:spcPct val="200000"/>
              </a:lnSpc>
              <a:buFont typeface="+mj-lt"/>
              <a:buAutoNum type="arabicPeriod"/>
            </a:pPr>
            <a:r>
              <a:rPr lang="en-US" dirty="0">
                <a:latin typeface="Bahnschrift SemiLight" panose="020B0502040204020203" pitchFamily="34" charset="0"/>
              </a:rPr>
              <a:t>The Dreamer</a:t>
            </a:r>
          </a:p>
          <a:p>
            <a:pPr marL="342900" indent="-342900">
              <a:lnSpc>
                <a:spcPct val="200000"/>
              </a:lnSpc>
              <a:buFont typeface="+mj-lt"/>
              <a:buAutoNum type="arabicPeriod"/>
            </a:pPr>
            <a:r>
              <a:rPr lang="en-US" dirty="0">
                <a:latin typeface="Bahnschrift SemiLight" panose="020B0502040204020203" pitchFamily="34" charset="0"/>
              </a:rPr>
              <a:t>The Worrier</a:t>
            </a:r>
          </a:p>
          <a:p>
            <a:pPr marL="342900" indent="-342900">
              <a:lnSpc>
                <a:spcPct val="200000"/>
              </a:lnSpc>
              <a:buFont typeface="+mj-lt"/>
              <a:buAutoNum type="arabicPeriod"/>
            </a:pPr>
            <a:r>
              <a:rPr lang="en-US" dirty="0">
                <a:latin typeface="Bahnschrift SemiLight" panose="020B0502040204020203" pitchFamily="34" charset="0"/>
              </a:rPr>
              <a:t>The Perfectionist </a:t>
            </a:r>
          </a:p>
          <a:p>
            <a:pPr marL="342900" indent="-342900">
              <a:lnSpc>
                <a:spcPct val="200000"/>
              </a:lnSpc>
              <a:buFont typeface="+mj-lt"/>
              <a:buAutoNum type="arabicPeriod"/>
            </a:pPr>
            <a:r>
              <a:rPr lang="en-US" dirty="0">
                <a:latin typeface="Bahnschrift SemiLight" panose="020B0502040204020203" pitchFamily="34" charset="0"/>
              </a:rPr>
              <a:t>The Crisis Maker</a:t>
            </a:r>
          </a:p>
          <a:p>
            <a:pPr marL="342900" indent="-342900">
              <a:lnSpc>
                <a:spcPct val="200000"/>
              </a:lnSpc>
              <a:buFont typeface="+mj-lt"/>
              <a:buAutoNum type="arabicPeriod"/>
            </a:pPr>
            <a:r>
              <a:rPr lang="en-US" dirty="0">
                <a:latin typeface="Bahnschrift SemiLight" panose="020B0502040204020203" pitchFamily="34" charset="0"/>
              </a:rPr>
              <a:t>The Over-Doer</a:t>
            </a:r>
          </a:p>
          <a:p>
            <a:endParaRPr lang="en-US" dirty="0">
              <a:latin typeface="Bahnschrift SemiLight" panose="020B0502040204020203" pitchFamily="34" charset="0"/>
            </a:endParaRPr>
          </a:p>
          <a:p>
            <a:pPr algn="r"/>
            <a:endParaRPr lang="en-US" dirty="0">
              <a:latin typeface="Bahnschrift SemiLight" panose="020B0502040204020203" pitchFamily="34" charset="0"/>
            </a:endParaRPr>
          </a:p>
        </p:txBody>
      </p:sp>
      <p:pic>
        <p:nvPicPr>
          <p:cNvPr id="8" name="Picture 7">
            <a:extLst>
              <a:ext uri="{FF2B5EF4-FFF2-40B4-BE49-F238E27FC236}">
                <a16:creationId xmlns:a16="http://schemas.microsoft.com/office/drawing/2014/main" id="{D7AC4A62-4DEF-4B2A-BC43-72C1BD901059}"/>
              </a:ext>
            </a:extLst>
          </p:cNvPr>
          <p:cNvPicPr>
            <a:picLocks noChangeAspect="1"/>
          </p:cNvPicPr>
          <p:nvPr/>
        </p:nvPicPr>
        <p:blipFill rotWithShape="1">
          <a:blip r:embed="rId3"/>
          <a:srcRect t="21974" b="19553"/>
          <a:stretch/>
        </p:blipFill>
        <p:spPr>
          <a:xfrm>
            <a:off x="3856528" y="4024114"/>
            <a:ext cx="1477085" cy="1151594"/>
          </a:xfrm>
          <a:custGeom>
            <a:avLst/>
            <a:gdLst>
              <a:gd name="connsiteX0" fmla="*/ 0 w 1477085"/>
              <a:gd name="connsiteY0" fmla="*/ 0 h 1151594"/>
              <a:gd name="connsiteX1" fmla="*/ 477591 w 1477085"/>
              <a:gd name="connsiteY1" fmla="*/ 0 h 1151594"/>
              <a:gd name="connsiteX2" fmla="*/ 969952 w 1477085"/>
              <a:gd name="connsiteY2" fmla="*/ 0 h 1151594"/>
              <a:gd name="connsiteX3" fmla="*/ 1477085 w 1477085"/>
              <a:gd name="connsiteY3" fmla="*/ 0 h 1151594"/>
              <a:gd name="connsiteX4" fmla="*/ 1477085 w 1477085"/>
              <a:gd name="connsiteY4" fmla="*/ 575797 h 1151594"/>
              <a:gd name="connsiteX5" fmla="*/ 1477085 w 1477085"/>
              <a:gd name="connsiteY5" fmla="*/ 1151594 h 1151594"/>
              <a:gd name="connsiteX6" fmla="*/ 984723 w 1477085"/>
              <a:gd name="connsiteY6" fmla="*/ 1151594 h 1151594"/>
              <a:gd name="connsiteX7" fmla="*/ 521903 w 1477085"/>
              <a:gd name="connsiteY7" fmla="*/ 1151594 h 1151594"/>
              <a:gd name="connsiteX8" fmla="*/ 0 w 1477085"/>
              <a:gd name="connsiteY8" fmla="*/ 1151594 h 1151594"/>
              <a:gd name="connsiteX9" fmla="*/ 0 w 1477085"/>
              <a:gd name="connsiteY9" fmla="*/ 587313 h 1151594"/>
              <a:gd name="connsiteX10" fmla="*/ 0 w 1477085"/>
              <a:gd name="connsiteY10" fmla="*/ 0 h 115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7085" h="1151594" fill="none" extrusionOk="0">
                <a:moveTo>
                  <a:pt x="0" y="0"/>
                </a:moveTo>
                <a:cubicBezTo>
                  <a:pt x="220432" y="-38847"/>
                  <a:pt x="308651" y="12923"/>
                  <a:pt x="477591" y="0"/>
                </a:cubicBezTo>
                <a:cubicBezTo>
                  <a:pt x="646531" y="-12923"/>
                  <a:pt x="865229" y="38416"/>
                  <a:pt x="969952" y="0"/>
                </a:cubicBezTo>
                <a:cubicBezTo>
                  <a:pt x="1074675" y="-38416"/>
                  <a:pt x="1350811" y="5338"/>
                  <a:pt x="1477085" y="0"/>
                </a:cubicBezTo>
                <a:cubicBezTo>
                  <a:pt x="1525482" y="218139"/>
                  <a:pt x="1412604" y="358394"/>
                  <a:pt x="1477085" y="575797"/>
                </a:cubicBezTo>
                <a:cubicBezTo>
                  <a:pt x="1541566" y="793200"/>
                  <a:pt x="1468003" y="888674"/>
                  <a:pt x="1477085" y="1151594"/>
                </a:cubicBezTo>
                <a:cubicBezTo>
                  <a:pt x="1280872" y="1179828"/>
                  <a:pt x="1115086" y="1146085"/>
                  <a:pt x="984723" y="1151594"/>
                </a:cubicBezTo>
                <a:cubicBezTo>
                  <a:pt x="854360" y="1157103"/>
                  <a:pt x="707627" y="1144575"/>
                  <a:pt x="521903" y="1151594"/>
                </a:cubicBezTo>
                <a:cubicBezTo>
                  <a:pt x="336179" y="1158613"/>
                  <a:pt x="203957" y="1132640"/>
                  <a:pt x="0" y="1151594"/>
                </a:cubicBezTo>
                <a:cubicBezTo>
                  <a:pt x="-64874" y="959283"/>
                  <a:pt x="52308" y="701601"/>
                  <a:pt x="0" y="587313"/>
                </a:cubicBezTo>
                <a:cubicBezTo>
                  <a:pt x="-52308" y="473025"/>
                  <a:pt x="39026" y="233256"/>
                  <a:pt x="0" y="0"/>
                </a:cubicBezTo>
                <a:close/>
              </a:path>
              <a:path w="1477085" h="1151594" stroke="0" extrusionOk="0">
                <a:moveTo>
                  <a:pt x="0" y="0"/>
                </a:moveTo>
                <a:cubicBezTo>
                  <a:pt x="176727" y="-39104"/>
                  <a:pt x="256409" y="24467"/>
                  <a:pt x="477591" y="0"/>
                </a:cubicBezTo>
                <a:cubicBezTo>
                  <a:pt x="698773" y="-24467"/>
                  <a:pt x="724094" y="19235"/>
                  <a:pt x="925640" y="0"/>
                </a:cubicBezTo>
                <a:cubicBezTo>
                  <a:pt x="1127186" y="-19235"/>
                  <a:pt x="1316769" y="307"/>
                  <a:pt x="1477085" y="0"/>
                </a:cubicBezTo>
                <a:cubicBezTo>
                  <a:pt x="1486040" y="256513"/>
                  <a:pt x="1425604" y="372178"/>
                  <a:pt x="1477085" y="564281"/>
                </a:cubicBezTo>
                <a:cubicBezTo>
                  <a:pt x="1528566" y="756384"/>
                  <a:pt x="1461333" y="1017542"/>
                  <a:pt x="1477085" y="1151594"/>
                </a:cubicBezTo>
                <a:cubicBezTo>
                  <a:pt x="1305319" y="1196087"/>
                  <a:pt x="1225097" y="1138719"/>
                  <a:pt x="1014265" y="1151594"/>
                </a:cubicBezTo>
                <a:cubicBezTo>
                  <a:pt x="803433" y="1164469"/>
                  <a:pt x="715620" y="1129901"/>
                  <a:pt x="551445" y="1151594"/>
                </a:cubicBezTo>
                <a:cubicBezTo>
                  <a:pt x="387270" y="1173287"/>
                  <a:pt x="159582" y="1117707"/>
                  <a:pt x="0" y="1151594"/>
                </a:cubicBezTo>
                <a:cubicBezTo>
                  <a:pt x="-16679" y="993017"/>
                  <a:pt x="51819" y="809613"/>
                  <a:pt x="0" y="610345"/>
                </a:cubicBezTo>
                <a:cubicBezTo>
                  <a:pt x="-51819" y="411077"/>
                  <a:pt x="15140" y="228428"/>
                  <a:pt x="0" y="0"/>
                </a:cubicBezTo>
                <a:close/>
              </a:path>
            </a:pathLst>
          </a:custGeom>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pic>
        <p:nvPicPr>
          <p:cNvPr id="10" name="Picture 9">
            <a:extLst>
              <a:ext uri="{FF2B5EF4-FFF2-40B4-BE49-F238E27FC236}">
                <a16:creationId xmlns:a16="http://schemas.microsoft.com/office/drawing/2014/main" id="{B29730E0-BAEB-4BC7-A619-C6F4F2CA9C16}"/>
              </a:ext>
            </a:extLst>
          </p:cNvPr>
          <p:cNvPicPr>
            <a:picLocks noChangeAspect="1"/>
          </p:cNvPicPr>
          <p:nvPr/>
        </p:nvPicPr>
        <p:blipFill>
          <a:blip r:embed="rId4"/>
          <a:stretch>
            <a:fillRect/>
          </a:stretch>
        </p:blipFill>
        <p:spPr>
          <a:xfrm>
            <a:off x="8470985" y="6454533"/>
            <a:ext cx="3554276" cy="237765"/>
          </a:xfrm>
          <a:prstGeom prst="rect">
            <a:avLst/>
          </a:prstGeom>
        </p:spPr>
      </p:pic>
    </p:spTree>
    <p:extLst>
      <p:ext uri="{BB962C8B-B14F-4D97-AF65-F5344CB8AC3E}">
        <p14:creationId xmlns:p14="http://schemas.microsoft.com/office/powerpoint/2010/main" val="1010336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036424-FC4D-4152-BA08-4F9F252824A0}"/>
              </a:ext>
            </a:extLst>
          </p:cNvPr>
          <p:cNvSpPr/>
          <p:nvPr/>
        </p:nvSpPr>
        <p:spPr>
          <a:xfrm>
            <a:off x="854707" y="875737"/>
            <a:ext cx="4848837" cy="5106525"/>
          </a:xfrm>
          <a:prstGeom prst="roundRect">
            <a:avLst/>
          </a:prstGeom>
          <a:solidFill>
            <a:srgbClr val="E8F9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1CE74-ADC5-4F32-890B-C9C7EBDF2605}"/>
              </a:ext>
            </a:extLst>
          </p:cNvPr>
          <p:cNvSpPr>
            <a:spLocks noGrp="1"/>
          </p:cNvSpPr>
          <p:nvPr>
            <p:ph type="ctrTitle"/>
          </p:nvPr>
        </p:nvSpPr>
        <p:spPr>
          <a:xfrm>
            <a:off x="1428396" y="1508109"/>
            <a:ext cx="3701458" cy="501242"/>
          </a:xfrm>
        </p:spPr>
        <p:txBody>
          <a:bodyPr>
            <a:normAutofit fontScale="90000"/>
          </a:bodyPr>
          <a:lstStyle/>
          <a:p>
            <a:r>
              <a:rPr lang="en-US" sz="3200" u="sng" dirty="0">
                <a:latin typeface="Bahnschrift SemiLight" panose="020B0502040204020203" pitchFamily="34" charset="0"/>
              </a:rPr>
              <a:t>Tips, Tricks, and Methods</a:t>
            </a:r>
          </a:p>
        </p:txBody>
      </p:sp>
      <p:sp>
        <p:nvSpPr>
          <p:cNvPr id="7" name="TextBox 6">
            <a:extLst>
              <a:ext uri="{FF2B5EF4-FFF2-40B4-BE49-F238E27FC236}">
                <a16:creationId xmlns:a16="http://schemas.microsoft.com/office/drawing/2014/main" id="{3FF3F9EE-AEE1-4692-A655-6E62A2D6736C}"/>
              </a:ext>
            </a:extLst>
          </p:cNvPr>
          <p:cNvSpPr txBox="1"/>
          <p:nvPr/>
        </p:nvSpPr>
        <p:spPr>
          <a:xfrm>
            <a:off x="8473780" y="6544290"/>
            <a:ext cx="3637354" cy="215444"/>
          </a:xfrm>
          <a:prstGeom prst="rect">
            <a:avLst/>
          </a:prstGeom>
          <a:solidFill>
            <a:schemeClr val="bg1"/>
          </a:solidFill>
        </p:spPr>
        <p:txBody>
          <a:bodyPr wrap="square">
            <a:spAutoFit/>
          </a:bodyPr>
          <a:lstStyle/>
          <a:p>
            <a:r>
              <a:rPr lang="en-US" sz="800" dirty="0"/>
              <a:t>https://www.rasmussen.edu/degrees/education/blog/types-of-learning-styles/</a:t>
            </a:r>
          </a:p>
        </p:txBody>
      </p:sp>
      <p:sp>
        <p:nvSpPr>
          <p:cNvPr id="8" name="TextBox 7">
            <a:extLst>
              <a:ext uri="{FF2B5EF4-FFF2-40B4-BE49-F238E27FC236}">
                <a16:creationId xmlns:a16="http://schemas.microsoft.com/office/drawing/2014/main" id="{FDC42202-058A-42A8-9A6A-F24227532E6B}"/>
              </a:ext>
            </a:extLst>
          </p:cNvPr>
          <p:cNvSpPr txBox="1"/>
          <p:nvPr/>
        </p:nvSpPr>
        <p:spPr>
          <a:xfrm>
            <a:off x="1571008" y="2094571"/>
            <a:ext cx="3640731" cy="369332"/>
          </a:xfrm>
          <a:prstGeom prst="rect">
            <a:avLst/>
          </a:prstGeom>
          <a:noFill/>
        </p:spPr>
        <p:txBody>
          <a:bodyPr wrap="square">
            <a:spAutoFit/>
          </a:bodyPr>
          <a:lstStyle/>
          <a:p>
            <a:r>
              <a:rPr lang="en-US" dirty="0">
                <a:latin typeface="Bahnschrift SemiLight" panose="020B0502040204020203" pitchFamily="34" charset="0"/>
              </a:rPr>
              <a:t>3. Office Hours</a:t>
            </a:r>
          </a:p>
        </p:txBody>
      </p:sp>
      <p:sp>
        <p:nvSpPr>
          <p:cNvPr id="9" name="TextBox 8">
            <a:extLst>
              <a:ext uri="{FF2B5EF4-FFF2-40B4-BE49-F238E27FC236}">
                <a16:creationId xmlns:a16="http://schemas.microsoft.com/office/drawing/2014/main" id="{E6796A49-8C74-4C1A-8150-46E79E39B3C8}"/>
              </a:ext>
            </a:extLst>
          </p:cNvPr>
          <p:cNvSpPr txBox="1"/>
          <p:nvPr/>
        </p:nvSpPr>
        <p:spPr>
          <a:xfrm>
            <a:off x="1571008" y="2549123"/>
            <a:ext cx="3640731" cy="3323987"/>
          </a:xfrm>
          <a:prstGeom prst="rect">
            <a:avLst/>
          </a:prstGeom>
          <a:noFill/>
        </p:spPr>
        <p:txBody>
          <a:bodyPr wrap="square">
            <a:spAutoFit/>
          </a:bodyPr>
          <a:lstStyle/>
          <a:p>
            <a:r>
              <a:rPr lang="en-US" sz="1400" dirty="0">
                <a:latin typeface="Bahnschrift SemiLight" panose="020B0502040204020203" pitchFamily="34" charset="0"/>
              </a:rPr>
              <a:t>Attending office hours can often make the difference between scoring an A or a B on your final project or exam. </a:t>
            </a:r>
          </a:p>
          <a:p>
            <a:endParaRPr lang="en-US" sz="1400" dirty="0">
              <a:latin typeface="Bahnschrift SemiLight" panose="020B0502040204020203" pitchFamily="34" charset="0"/>
            </a:endParaRPr>
          </a:p>
          <a:p>
            <a:r>
              <a:rPr lang="en-US" sz="1400" dirty="0">
                <a:latin typeface="Bahnschrift SemiLight" panose="020B0502040204020203" pitchFamily="34" charset="0"/>
              </a:rPr>
              <a:t>This gives the student a chance for one-on-one time with their professor, where they can ask any questions they might have or take the time to go deeper into a problem or concept that they didn’t fully grasp during the lecture. </a:t>
            </a:r>
          </a:p>
          <a:p>
            <a:endParaRPr lang="en-US" sz="1400" dirty="0">
              <a:latin typeface="Bahnschrift SemiLight" panose="020B0502040204020203" pitchFamily="34" charset="0"/>
            </a:endParaRPr>
          </a:p>
          <a:p>
            <a:r>
              <a:rPr lang="en-US" sz="1400" dirty="0">
                <a:latin typeface="Bahnschrift SemiLight" panose="020B0502040204020203" pitchFamily="34" charset="0"/>
              </a:rPr>
              <a:t>Some professors make attending office hours mandatory, while others leave it optional. Either way, it is in the student’s best interest to attend!</a:t>
            </a:r>
          </a:p>
        </p:txBody>
      </p:sp>
    </p:spTree>
    <p:extLst>
      <p:ext uri="{BB962C8B-B14F-4D97-AF65-F5344CB8AC3E}">
        <p14:creationId xmlns:p14="http://schemas.microsoft.com/office/powerpoint/2010/main" val="377620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036424-FC4D-4152-BA08-4F9F252824A0}"/>
              </a:ext>
            </a:extLst>
          </p:cNvPr>
          <p:cNvSpPr/>
          <p:nvPr/>
        </p:nvSpPr>
        <p:spPr>
          <a:xfrm>
            <a:off x="854707" y="875737"/>
            <a:ext cx="4848837" cy="5106525"/>
          </a:xfrm>
          <a:prstGeom prst="roundRect">
            <a:avLst/>
          </a:prstGeom>
          <a:solidFill>
            <a:srgbClr val="E8F9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1CE74-ADC5-4F32-890B-C9C7EBDF2605}"/>
              </a:ext>
            </a:extLst>
          </p:cNvPr>
          <p:cNvSpPr>
            <a:spLocks noGrp="1"/>
          </p:cNvSpPr>
          <p:nvPr>
            <p:ph type="ctrTitle"/>
          </p:nvPr>
        </p:nvSpPr>
        <p:spPr>
          <a:xfrm>
            <a:off x="1428396" y="1508109"/>
            <a:ext cx="3701458" cy="501242"/>
          </a:xfrm>
        </p:spPr>
        <p:txBody>
          <a:bodyPr>
            <a:normAutofit fontScale="90000"/>
          </a:bodyPr>
          <a:lstStyle/>
          <a:p>
            <a:r>
              <a:rPr lang="en-US" sz="3200" u="sng" dirty="0">
                <a:latin typeface="Bahnschrift SemiLight" panose="020B0502040204020203" pitchFamily="34" charset="0"/>
              </a:rPr>
              <a:t>Tips, Tricks, and Methods</a:t>
            </a:r>
          </a:p>
        </p:txBody>
      </p:sp>
      <p:sp>
        <p:nvSpPr>
          <p:cNvPr id="7" name="TextBox 6">
            <a:extLst>
              <a:ext uri="{FF2B5EF4-FFF2-40B4-BE49-F238E27FC236}">
                <a16:creationId xmlns:a16="http://schemas.microsoft.com/office/drawing/2014/main" id="{3FF3F9EE-AEE1-4692-A655-6E62A2D6736C}"/>
              </a:ext>
            </a:extLst>
          </p:cNvPr>
          <p:cNvSpPr txBox="1"/>
          <p:nvPr/>
        </p:nvSpPr>
        <p:spPr>
          <a:xfrm>
            <a:off x="8473780" y="6544290"/>
            <a:ext cx="3637354" cy="215444"/>
          </a:xfrm>
          <a:prstGeom prst="rect">
            <a:avLst/>
          </a:prstGeom>
          <a:solidFill>
            <a:schemeClr val="bg1"/>
          </a:solidFill>
        </p:spPr>
        <p:txBody>
          <a:bodyPr wrap="square">
            <a:spAutoFit/>
          </a:bodyPr>
          <a:lstStyle/>
          <a:p>
            <a:r>
              <a:rPr lang="en-US" sz="800" dirty="0"/>
              <a:t>https://www.rasmussen.edu/degrees/education/blog/types-of-learning-styles/</a:t>
            </a:r>
          </a:p>
        </p:txBody>
      </p:sp>
      <p:sp>
        <p:nvSpPr>
          <p:cNvPr id="8" name="TextBox 7">
            <a:extLst>
              <a:ext uri="{FF2B5EF4-FFF2-40B4-BE49-F238E27FC236}">
                <a16:creationId xmlns:a16="http://schemas.microsoft.com/office/drawing/2014/main" id="{FDC42202-058A-42A8-9A6A-F24227532E6B}"/>
              </a:ext>
            </a:extLst>
          </p:cNvPr>
          <p:cNvSpPr txBox="1"/>
          <p:nvPr/>
        </p:nvSpPr>
        <p:spPr>
          <a:xfrm>
            <a:off x="1571008" y="2094571"/>
            <a:ext cx="3640731" cy="369332"/>
          </a:xfrm>
          <a:prstGeom prst="rect">
            <a:avLst/>
          </a:prstGeom>
          <a:noFill/>
        </p:spPr>
        <p:txBody>
          <a:bodyPr wrap="square">
            <a:spAutoFit/>
          </a:bodyPr>
          <a:lstStyle/>
          <a:p>
            <a:r>
              <a:rPr lang="en-US" dirty="0">
                <a:latin typeface="Bahnschrift SemiLight" panose="020B0502040204020203" pitchFamily="34" charset="0"/>
              </a:rPr>
              <a:t>4. YouTube</a:t>
            </a:r>
          </a:p>
        </p:txBody>
      </p:sp>
      <p:sp>
        <p:nvSpPr>
          <p:cNvPr id="9" name="TextBox 8">
            <a:extLst>
              <a:ext uri="{FF2B5EF4-FFF2-40B4-BE49-F238E27FC236}">
                <a16:creationId xmlns:a16="http://schemas.microsoft.com/office/drawing/2014/main" id="{E6796A49-8C74-4C1A-8150-46E79E39B3C8}"/>
              </a:ext>
            </a:extLst>
          </p:cNvPr>
          <p:cNvSpPr txBox="1"/>
          <p:nvPr/>
        </p:nvSpPr>
        <p:spPr>
          <a:xfrm>
            <a:off x="1489123" y="2838087"/>
            <a:ext cx="3640731" cy="1569660"/>
          </a:xfrm>
          <a:prstGeom prst="rect">
            <a:avLst/>
          </a:prstGeom>
          <a:noFill/>
        </p:spPr>
        <p:txBody>
          <a:bodyPr wrap="square">
            <a:spAutoFit/>
          </a:bodyPr>
          <a:lstStyle/>
          <a:p>
            <a:r>
              <a:rPr lang="en-US" sz="1600" dirty="0">
                <a:latin typeface="Bahnschrift SemiLight" panose="020B0502040204020203" pitchFamily="34" charset="0"/>
              </a:rPr>
              <a:t>Outstanding source for visual learners. Sometimes a student may just need to learn the material from a new source in order for it to “stick”. </a:t>
            </a:r>
          </a:p>
          <a:p>
            <a:endParaRPr lang="en-US" sz="1600" dirty="0">
              <a:latin typeface="Bahnschrift SemiLight" panose="020B0502040204020203" pitchFamily="34" charset="0"/>
            </a:endParaRPr>
          </a:p>
          <a:p>
            <a:r>
              <a:rPr lang="en-US" sz="1600" b="1" dirty="0">
                <a:latin typeface="Bahnschrift SemiLight" panose="020B0502040204020203" pitchFamily="34" charset="0"/>
              </a:rPr>
              <a:t>Pay close attention to your sources!</a:t>
            </a:r>
          </a:p>
        </p:txBody>
      </p:sp>
    </p:spTree>
    <p:extLst>
      <p:ext uri="{BB962C8B-B14F-4D97-AF65-F5344CB8AC3E}">
        <p14:creationId xmlns:p14="http://schemas.microsoft.com/office/powerpoint/2010/main" val="273493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036424-FC4D-4152-BA08-4F9F252824A0}"/>
              </a:ext>
            </a:extLst>
          </p:cNvPr>
          <p:cNvSpPr/>
          <p:nvPr/>
        </p:nvSpPr>
        <p:spPr>
          <a:xfrm>
            <a:off x="854707" y="875737"/>
            <a:ext cx="4848837" cy="5106525"/>
          </a:xfrm>
          <a:prstGeom prst="roundRect">
            <a:avLst/>
          </a:prstGeom>
          <a:solidFill>
            <a:srgbClr val="E8F9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1CE74-ADC5-4F32-890B-C9C7EBDF2605}"/>
              </a:ext>
            </a:extLst>
          </p:cNvPr>
          <p:cNvSpPr>
            <a:spLocks noGrp="1"/>
          </p:cNvSpPr>
          <p:nvPr>
            <p:ph type="ctrTitle"/>
          </p:nvPr>
        </p:nvSpPr>
        <p:spPr>
          <a:xfrm>
            <a:off x="1428396" y="1508109"/>
            <a:ext cx="3701458" cy="501242"/>
          </a:xfrm>
        </p:spPr>
        <p:txBody>
          <a:bodyPr>
            <a:normAutofit fontScale="90000"/>
          </a:bodyPr>
          <a:lstStyle/>
          <a:p>
            <a:r>
              <a:rPr lang="en-US" sz="3200" u="sng" dirty="0">
                <a:latin typeface="Bahnschrift SemiLight" panose="020B0502040204020203" pitchFamily="34" charset="0"/>
              </a:rPr>
              <a:t>Tips, Tricks, and Methods</a:t>
            </a:r>
          </a:p>
        </p:txBody>
      </p:sp>
      <p:sp>
        <p:nvSpPr>
          <p:cNvPr id="7" name="TextBox 6">
            <a:extLst>
              <a:ext uri="{FF2B5EF4-FFF2-40B4-BE49-F238E27FC236}">
                <a16:creationId xmlns:a16="http://schemas.microsoft.com/office/drawing/2014/main" id="{3FF3F9EE-AEE1-4692-A655-6E62A2D6736C}"/>
              </a:ext>
            </a:extLst>
          </p:cNvPr>
          <p:cNvSpPr txBox="1"/>
          <p:nvPr/>
        </p:nvSpPr>
        <p:spPr>
          <a:xfrm>
            <a:off x="8473780" y="6544290"/>
            <a:ext cx="3637354" cy="215444"/>
          </a:xfrm>
          <a:prstGeom prst="rect">
            <a:avLst/>
          </a:prstGeom>
          <a:solidFill>
            <a:schemeClr val="bg1"/>
          </a:solidFill>
        </p:spPr>
        <p:txBody>
          <a:bodyPr wrap="square">
            <a:spAutoFit/>
          </a:bodyPr>
          <a:lstStyle/>
          <a:p>
            <a:r>
              <a:rPr lang="en-US" sz="800" dirty="0"/>
              <a:t>https://www.rasmussen.edu/degrees/education/blog/types-of-learning-styles/</a:t>
            </a:r>
          </a:p>
        </p:txBody>
      </p:sp>
      <p:sp>
        <p:nvSpPr>
          <p:cNvPr id="8" name="TextBox 7">
            <a:extLst>
              <a:ext uri="{FF2B5EF4-FFF2-40B4-BE49-F238E27FC236}">
                <a16:creationId xmlns:a16="http://schemas.microsoft.com/office/drawing/2014/main" id="{FDC42202-058A-42A8-9A6A-F24227532E6B}"/>
              </a:ext>
            </a:extLst>
          </p:cNvPr>
          <p:cNvSpPr txBox="1"/>
          <p:nvPr/>
        </p:nvSpPr>
        <p:spPr>
          <a:xfrm>
            <a:off x="1489122" y="2227221"/>
            <a:ext cx="3640731" cy="369332"/>
          </a:xfrm>
          <a:prstGeom prst="rect">
            <a:avLst/>
          </a:prstGeom>
          <a:noFill/>
        </p:spPr>
        <p:txBody>
          <a:bodyPr wrap="square">
            <a:spAutoFit/>
          </a:bodyPr>
          <a:lstStyle/>
          <a:p>
            <a:r>
              <a:rPr lang="en-US" dirty="0">
                <a:latin typeface="Bahnschrift SemiLight" panose="020B0502040204020203" pitchFamily="34" charset="0"/>
              </a:rPr>
              <a:t>5. Recording Lectures</a:t>
            </a:r>
          </a:p>
        </p:txBody>
      </p:sp>
      <p:sp>
        <p:nvSpPr>
          <p:cNvPr id="9" name="TextBox 8">
            <a:extLst>
              <a:ext uri="{FF2B5EF4-FFF2-40B4-BE49-F238E27FC236}">
                <a16:creationId xmlns:a16="http://schemas.microsoft.com/office/drawing/2014/main" id="{E6796A49-8C74-4C1A-8150-46E79E39B3C8}"/>
              </a:ext>
            </a:extLst>
          </p:cNvPr>
          <p:cNvSpPr txBox="1"/>
          <p:nvPr/>
        </p:nvSpPr>
        <p:spPr>
          <a:xfrm>
            <a:off x="1489123" y="2838087"/>
            <a:ext cx="3640731" cy="2954655"/>
          </a:xfrm>
          <a:prstGeom prst="rect">
            <a:avLst/>
          </a:prstGeom>
          <a:noFill/>
        </p:spPr>
        <p:txBody>
          <a:bodyPr wrap="square">
            <a:spAutoFit/>
          </a:bodyPr>
          <a:lstStyle/>
          <a:p>
            <a:r>
              <a:rPr lang="en-US" sz="1600" dirty="0">
                <a:latin typeface="Bahnschrift SemiLight" panose="020B0502040204020203" pitchFamily="34" charset="0"/>
              </a:rPr>
              <a:t>Outstanding source for auditory learners. Recording a lecture makes it nearly impossible to miss out on the material that a professor provides. </a:t>
            </a:r>
          </a:p>
          <a:p>
            <a:endParaRPr lang="en-US" sz="1600" dirty="0">
              <a:latin typeface="Bahnschrift SemiLight" panose="020B0502040204020203" pitchFamily="34" charset="0"/>
            </a:endParaRPr>
          </a:p>
          <a:p>
            <a:r>
              <a:rPr lang="en-US" sz="1600" dirty="0">
                <a:latin typeface="Bahnschrift SemiLight" panose="020B0502040204020203" pitchFamily="34" charset="0"/>
              </a:rPr>
              <a:t>It is also a reliable resource on days when the student finds it difficult to remain focused. </a:t>
            </a:r>
          </a:p>
          <a:p>
            <a:endParaRPr lang="en-US" sz="1400" dirty="0">
              <a:latin typeface="Bahnschrift SemiLight" panose="020B0502040204020203" pitchFamily="34" charset="0"/>
            </a:endParaRPr>
          </a:p>
          <a:p>
            <a:r>
              <a:rPr lang="en-US" sz="1400" dirty="0">
                <a:latin typeface="Bahnschrift SemiLight" panose="020B0502040204020203" pitchFamily="34" charset="0"/>
              </a:rPr>
              <a:t> </a:t>
            </a:r>
          </a:p>
          <a:p>
            <a:endParaRPr lang="en-US" sz="1400" dirty="0">
              <a:latin typeface="Bahnschrift SemiLight" panose="020B0502040204020203" pitchFamily="34" charset="0"/>
            </a:endParaRPr>
          </a:p>
        </p:txBody>
      </p:sp>
    </p:spTree>
    <p:extLst>
      <p:ext uri="{BB962C8B-B14F-4D97-AF65-F5344CB8AC3E}">
        <p14:creationId xmlns:p14="http://schemas.microsoft.com/office/powerpoint/2010/main" val="411822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036424-FC4D-4152-BA08-4F9F252824A0}"/>
              </a:ext>
            </a:extLst>
          </p:cNvPr>
          <p:cNvSpPr/>
          <p:nvPr/>
        </p:nvSpPr>
        <p:spPr>
          <a:xfrm>
            <a:off x="854707" y="875737"/>
            <a:ext cx="4848837" cy="5106525"/>
          </a:xfrm>
          <a:prstGeom prst="roundRect">
            <a:avLst/>
          </a:prstGeom>
          <a:solidFill>
            <a:srgbClr val="E8F9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1CE74-ADC5-4F32-890B-C9C7EBDF2605}"/>
              </a:ext>
            </a:extLst>
          </p:cNvPr>
          <p:cNvSpPr>
            <a:spLocks noGrp="1"/>
          </p:cNvSpPr>
          <p:nvPr>
            <p:ph type="ctrTitle"/>
          </p:nvPr>
        </p:nvSpPr>
        <p:spPr>
          <a:xfrm>
            <a:off x="1428396" y="1508109"/>
            <a:ext cx="3701458" cy="501242"/>
          </a:xfrm>
        </p:spPr>
        <p:txBody>
          <a:bodyPr>
            <a:normAutofit fontScale="90000"/>
          </a:bodyPr>
          <a:lstStyle/>
          <a:p>
            <a:r>
              <a:rPr lang="en-US" sz="3200" u="sng" dirty="0">
                <a:latin typeface="Bahnschrift SemiLight" panose="020B0502040204020203" pitchFamily="34" charset="0"/>
              </a:rPr>
              <a:t>Tips, Tricks, and Methods</a:t>
            </a:r>
          </a:p>
        </p:txBody>
      </p:sp>
      <p:sp>
        <p:nvSpPr>
          <p:cNvPr id="7" name="TextBox 6">
            <a:extLst>
              <a:ext uri="{FF2B5EF4-FFF2-40B4-BE49-F238E27FC236}">
                <a16:creationId xmlns:a16="http://schemas.microsoft.com/office/drawing/2014/main" id="{3FF3F9EE-AEE1-4692-A655-6E62A2D6736C}"/>
              </a:ext>
            </a:extLst>
          </p:cNvPr>
          <p:cNvSpPr txBox="1"/>
          <p:nvPr/>
        </p:nvSpPr>
        <p:spPr>
          <a:xfrm>
            <a:off x="8473780" y="6544290"/>
            <a:ext cx="3637354" cy="215444"/>
          </a:xfrm>
          <a:prstGeom prst="rect">
            <a:avLst/>
          </a:prstGeom>
          <a:solidFill>
            <a:schemeClr val="bg1"/>
          </a:solidFill>
        </p:spPr>
        <p:txBody>
          <a:bodyPr wrap="square">
            <a:spAutoFit/>
          </a:bodyPr>
          <a:lstStyle/>
          <a:p>
            <a:r>
              <a:rPr lang="en-US" sz="800" dirty="0"/>
              <a:t>https://www.rasmussen.edu/degrees/education/blog/types-of-learning-styles/</a:t>
            </a:r>
          </a:p>
        </p:txBody>
      </p:sp>
      <p:sp>
        <p:nvSpPr>
          <p:cNvPr id="8" name="TextBox 7">
            <a:extLst>
              <a:ext uri="{FF2B5EF4-FFF2-40B4-BE49-F238E27FC236}">
                <a16:creationId xmlns:a16="http://schemas.microsoft.com/office/drawing/2014/main" id="{FDC42202-058A-42A8-9A6A-F24227532E6B}"/>
              </a:ext>
            </a:extLst>
          </p:cNvPr>
          <p:cNvSpPr txBox="1"/>
          <p:nvPr/>
        </p:nvSpPr>
        <p:spPr>
          <a:xfrm>
            <a:off x="1489122" y="2227221"/>
            <a:ext cx="3640731" cy="369332"/>
          </a:xfrm>
          <a:prstGeom prst="rect">
            <a:avLst/>
          </a:prstGeom>
          <a:noFill/>
        </p:spPr>
        <p:txBody>
          <a:bodyPr wrap="square">
            <a:spAutoFit/>
          </a:bodyPr>
          <a:lstStyle/>
          <a:p>
            <a:r>
              <a:rPr lang="en-US" dirty="0">
                <a:latin typeface="Bahnschrift SemiLight" panose="020B0502040204020203" pitchFamily="34" charset="0"/>
              </a:rPr>
              <a:t>6. Podcasts</a:t>
            </a:r>
          </a:p>
        </p:txBody>
      </p:sp>
      <p:sp>
        <p:nvSpPr>
          <p:cNvPr id="9" name="TextBox 8">
            <a:extLst>
              <a:ext uri="{FF2B5EF4-FFF2-40B4-BE49-F238E27FC236}">
                <a16:creationId xmlns:a16="http://schemas.microsoft.com/office/drawing/2014/main" id="{E6796A49-8C74-4C1A-8150-46E79E39B3C8}"/>
              </a:ext>
            </a:extLst>
          </p:cNvPr>
          <p:cNvSpPr txBox="1"/>
          <p:nvPr/>
        </p:nvSpPr>
        <p:spPr>
          <a:xfrm>
            <a:off x="1489123" y="2838087"/>
            <a:ext cx="3640731" cy="2215991"/>
          </a:xfrm>
          <a:prstGeom prst="rect">
            <a:avLst/>
          </a:prstGeom>
          <a:noFill/>
        </p:spPr>
        <p:txBody>
          <a:bodyPr wrap="square">
            <a:spAutoFit/>
          </a:bodyPr>
          <a:lstStyle/>
          <a:p>
            <a:r>
              <a:rPr lang="en-US" sz="1600" dirty="0">
                <a:latin typeface="Bahnschrift SemiLight" panose="020B0502040204020203" pitchFamily="34" charset="0"/>
              </a:rPr>
              <a:t>Another great source for auditory learners. Not only can finding the right podcast provide additional information than what was given in class, but it will also reinforce the materials already learned. </a:t>
            </a:r>
          </a:p>
          <a:p>
            <a:endParaRPr lang="en-US" sz="1400" dirty="0">
              <a:latin typeface="Bahnschrift SemiLight" panose="020B0502040204020203" pitchFamily="34" charset="0"/>
            </a:endParaRPr>
          </a:p>
          <a:p>
            <a:r>
              <a:rPr lang="en-US" sz="1400" dirty="0">
                <a:latin typeface="Bahnschrift SemiLight" panose="020B0502040204020203" pitchFamily="34" charset="0"/>
              </a:rPr>
              <a:t> </a:t>
            </a:r>
          </a:p>
          <a:p>
            <a:endParaRPr lang="en-US" sz="1400" dirty="0">
              <a:latin typeface="Bahnschrift SemiLight" panose="020B0502040204020203" pitchFamily="34" charset="0"/>
            </a:endParaRPr>
          </a:p>
        </p:txBody>
      </p:sp>
    </p:spTree>
    <p:extLst>
      <p:ext uri="{BB962C8B-B14F-4D97-AF65-F5344CB8AC3E}">
        <p14:creationId xmlns:p14="http://schemas.microsoft.com/office/powerpoint/2010/main" val="238283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036424-FC4D-4152-BA08-4F9F252824A0}"/>
              </a:ext>
            </a:extLst>
          </p:cNvPr>
          <p:cNvSpPr/>
          <p:nvPr/>
        </p:nvSpPr>
        <p:spPr>
          <a:xfrm>
            <a:off x="854707" y="875737"/>
            <a:ext cx="4848837" cy="5106525"/>
          </a:xfrm>
          <a:prstGeom prst="roundRect">
            <a:avLst/>
          </a:prstGeom>
          <a:solidFill>
            <a:srgbClr val="E8F9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1CE74-ADC5-4F32-890B-C9C7EBDF2605}"/>
              </a:ext>
            </a:extLst>
          </p:cNvPr>
          <p:cNvSpPr>
            <a:spLocks noGrp="1"/>
          </p:cNvSpPr>
          <p:nvPr>
            <p:ph type="ctrTitle"/>
          </p:nvPr>
        </p:nvSpPr>
        <p:spPr>
          <a:xfrm>
            <a:off x="1428396" y="1508109"/>
            <a:ext cx="3701458" cy="501242"/>
          </a:xfrm>
        </p:spPr>
        <p:txBody>
          <a:bodyPr>
            <a:normAutofit fontScale="90000"/>
          </a:bodyPr>
          <a:lstStyle/>
          <a:p>
            <a:r>
              <a:rPr lang="en-US" sz="3200" u="sng" dirty="0">
                <a:latin typeface="Bahnschrift SemiLight" panose="020B0502040204020203" pitchFamily="34" charset="0"/>
              </a:rPr>
              <a:t>Tips, Tricks, and Methods</a:t>
            </a:r>
          </a:p>
        </p:txBody>
      </p:sp>
      <p:sp>
        <p:nvSpPr>
          <p:cNvPr id="7" name="TextBox 6">
            <a:extLst>
              <a:ext uri="{FF2B5EF4-FFF2-40B4-BE49-F238E27FC236}">
                <a16:creationId xmlns:a16="http://schemas.microsoft.com/office/drawing/2014/main" id="{3FF3F9EE-AEE1-4692-A655-6E62A2D6736C}"/>
              </a:ext>
            </a:extLst>
          </p:cNvPr>
          <p:cNvSpPr txBox="1"/>
          <p:nvPr/>
        </p:nvSpPr>
        <p:spPr>
          <a:xfrm>
            <a:off x="8473780" y="6544290"/>
            <a:ext cx="3637354" cy="215444"/>
          </a:xfrm>
          <a:prstGeom prst="rect">
            <a:avLst/>
          </a:prstGeom>
          <a:solidFill>
            <a:schemeClr val="bg1"/>
          </a:solidFill>
        </p:spPr>
        <p:txBody>
          <a:bodyPr wrap="square">
            <a:spAutoFit/>
          </a:bodyPr>
          <a:lstStyle/>
          <a:p>
            <a:r>
              <a:rPr lang="en-US" sz="800" dirty="0"/>
              <a:t>https://www.rasmussen.edu/degrees/education/blog/types-of-learning-styles/</a:t>
            </a:r>
          </a:p>
        </p:txBody>
      </p:sp>
      <p:sp>
        <p:nvSpPr>
          <p:cNvPr id="8" name="TextBox 7">
            <a:extLst>
              <a:ext uri="{FF2B5EF4-FFF2-40B4-BE49-F238E27FC236}">
                <a16:creationId xmlns:a16="http://schemas.microsoft.com/office/drawing/2014/main" id="{FDC42202-058A-42A8-9A6A-F24227532E6B}"/>
              </a:ext>
            </a:extLst>
          </p:cNvPr>
          <p:cNvSpPr txBox="1"/>
          <p:nvPr/>
        </p:nvSpPr>
        <p:spPr>
          <a:xfrm>
            <a:off x="1489122" y="2227221"/>
            <a:ext cx="3640731" cy="369332"/>
          </a:xfrm>
          <a:prstGeom prst="rect">
            <a:avLst/>
          </a:prstGeom>
          <a:noFill/>
        </p:spPr>
        <p:txBody>
          <a:bodyPr wrap="square">
            <a:spAutoFit/>
          </a:bodyPr>
          <a:lstStyle/>
          <a:p>
            <a:r>
              <a:rPr lang="en-US" dirty="0">
                <a:latin typeface="Bahnschrift SemiLight" panose="020B0502040204020203" pitchFamily="34" charset="0"/>
              </a:rPr>
              <a:t>7. Audiobooks</a:t>
            </a:r>
          </a:p>
        </p:txBody>
      </p:sp>
      <p:sp>
        <p:nvSpPr>
          <p:cNvPr id="9" name="TextBox 8">
            <a:extLst>
              <a:ext uri="{FF2B5EF4-FFF2-40B4-BE49-F238E27FC236}">
                <a16:creationId xmlns:a16="http://schemas.microsoft.com/office/drawing/2014/main" id="{E6796A49-8C74-4C1A-8150-46E79E39B3C8}"/>
              </a:ext>
            </a:extLst>
          </p:cNvPr>
          <p:cNvSpPr txBox="1"/>
          <p:nvPr/>
        </p:nvSpPr>
        <p:spPr>
          <a:xfrm>
            <a:off x="1489123" y="2838087"/>
            <a:ext cx="3640731" cy="2862322"/>
          </a:xfrm>
          <a:prstGeom prst="rect">
            <a:avLst/>
          </a:prstGeom>
          <a:noFill/>
        </p:spPr>
        <p:txBody>
          <a:bodyPr wrap="square">
            <a:spAutoFit/>
          </a:bodyPr>
          <a:lstStyle/>
          <a:p>
            <a:r>
              <a:rPr lang="en-US" sz="1600" dirty="0">
                <a:latin typeface="Bahnschrift SemiLight" panose="020B0502040204020203" pitchFamily="34" charset="0"/>
              </a:rPr>
              <a:t>Useful for auditory learners, but much less so for visual learners. Audiobooks can be a lifesaver for working students who can’t always find the time to finished the assigned reading. </a:t>
            </a:r>
          </a:p>
          <a:p>
            <a:endParaRPr lang="en-US" sz="1400" dirty="0">
              <a:latin typeface="Bahnschrift SemiLight" panose="020B0502040204020203" pitchFamily="34" charset="0"/>
            </a:endParaRPr>
          </a:p>
          <a:p>
            <a:endParaRPr lang="en-US" sz="1400" dirty="0">
              <a:latin typeface="Bahnschrift SemiLight" panose="020B0502040204020203" pitchFamily="34" charset="0"/>
            </a:endParaRPr>
          </a:p>
          <a:p>
            <a:endParaRPr lang="en-US" sz="1400" dirty="0">
              <a:latin typeface="Bahnschrift SemiLight" panose="020B0502040204020203" pitchFamily="34" charset="0"/>
            </a:endParaRPr>
          </a:p>
          <a:p>
            <a:endParaRPr lang="en-US" sz="1400" dirty="0">
              <a:latin typeface="Bahnschrift SemiLight" panose="020B0502040204020203" pitchFamily="34" charset="0"/>
            </a:endParaRPr>
          </a:p>
          <a:p>
            <a:r>
              <a:rPr lang="en-US" sz="1400" dirty="0">
                <a:latin typeface="Bahnschrift SemiLight" panose="020B0502040204020203" pitchFamily="34" charset="0"/>
              </a:rPr>
              <a:t> </a:t>
            </a:r>
          </a:p>
          <a:p>
            <a:endParaRPr lang="en-US" sz="1400" dirty="0">
              <a:latin typeface="Bahnschrift SemiLight" panose="020B0502040204020203" pitchFamily="34" charset="0"/>
            </a:endParaRPr>
          </a:p>
        </p:txBody>
      </p:sp>
    </p:spTree>
    <p:extLst>
      <p:ext uri="{BB962C8B-B14F-4D97-AF65-F5344CB8AC3E}">
        <p14:creationId xmlns:p14="http://schemas.microsoft.com/office/powerpoint/2010/main" val="223101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036424-FC4D-4152-BA08-4F9F252824A0}"/>
              </a:ext>
            </a:extLst>
          </p:cNvPr>
          <p:cNvSpPr/>
          <p:nvPr/>
        </p:nvSpPr>
        <p:spPr>
          <a:xfrm>
            <a:off x="854707" y="875737"/>
            <a:ext cx="4848837" cy="5106525"/>
          </a:xfrm>
          <a:prstGeom prst="roundRect">
            <a:avLst/>
          </a:prstGeom>
          <a:solidFill>
            <a:srgbClr val="E8F9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1CE74-ADC5-4F32-890B-C9C7EBDF2605}"/>
              </a:ext>
            </a:extLst>
          </p:cNvPr>
          <p:cNvSpPr>
            <a:spLocks noGrp="1"/>
          </p:cNvSpPr>
          <p:nvPr>
            <p:ph type="ctrTitle"/>
          </p:nvPr>
        </p:nvSpPr>
        <p:spPr>
          <a:xfrm>
            <a:off x="1428396" y="1508109"/>
            <a:ext cx="3701458" cy="501242"/>
          </a:xfrm>
        </p:spPr>
        <p:txBody>
          <a:bodyPr>
            <a:normAutofit fontScale="90000"/>
          </a:bodyPr>
          <a:lstStyle/>
          <a:p>
            <a:r>
              <a:rPr lang="en-US" sz="3200" u="sng" dirty="0">
                <a:latin typeface="Bahnschrift SemiLight" panose="020B0502040204020203" pitchFamily="34" charset="0"/>
              </a:rPr>
              <a:t>Tips, Tricks, and Methods</a:t>
            </a:r>
          </a:p>
        </p:txBody>
      </p:sp>
      <p:sp>
        <p:nvSpPr>
          <p:cNvPr id="7" name="TextBox 6">
            <a:extLst>
              <a:ext uri="{FF2B5EF4-FFF2-40B4-BE49-F238E27FC236}">
                <a16:creationId xmlns:a16="http://schemas.microsoft.com/office/drawing/2014/main" id="{3FF3F9EE-AEE1-4692-A655-6E62A2D6736C}"/>
              </a:ext>
            </a:extLst>
          </p:cNvPr>
          <p:cNvSpPr txBox="1"/>
          <p:nvPr/>
        </p:nvSpPr>
        <p:spPr>
          <a:xfrm>
            <a:off x="8473780" y="6544290"/>
            <a:ext cx="3637354" cy="215444"/>
          </a:xfrm>
          <a:prstGeom prst="rect">
            <a:avLst/>
          </a:prstGeom>
          <a:solidFill>
            <a:schemeClr val="bg1"/>
          </a:solidFill>
        </p:spPr>
        <p:txBody>
          <a:bodyPr wrap="square">
            <a:spAutoFit/>
          </a:bodyPr>
          <a:lstStyle/>
          <a:p>
            <a:r>
              <a:rPr lang="en-US" sz="800" dirty="0"/>
              <a:t>https://www.rasmussen.edu/degrees/education/blog/types-of-learning-styles/</a:t>
            </a:r>
          </a:p>
        </p:txBody>
      </p:sp>
      <p:sp>
        <p:nvSpPr>
          <p:cNvPr id="8" name="TextBox 7">
            <a:extLst>
              <a:ext uri="{FF2B5EF4-FFF2-40B4-BE49-F238E27FC236}">
                <a16:creationId xmlns:a16="http://schemas.microsoft.com/office/drawing/2014/main" id="{FDC42202-058A-42A8-9A6A-F24227532E6B}"/>
              </a:ext>
            </a:extLst>
          </p:cNvPr>
          <p:cNvSpPr txBox="1"/>
          <p:nvPr/>
        </p:nvSpPr>
        <p:spPr>
          <a:xfrm>
            <a:off x="1489123" y="2239053"/>
            <a:ext cx="3640731" cy="369332"/>
          </a:xfrm>
          <a:prstGeom prst="rect">
            <a:avLst/>
          </a:prstGeom>
          <a:noFill/>
        </p:spPr>
        <p:txBody>
          <a:bodyPr wrap="square">
            <a:spAutoFit/>
          </a:bodyPr>
          <a:lstStyle/>
          <a:p>
            <a:r>
              <a:rPr lang="en-US" dirty="0">
                <a:latin typeface="Bahnschrift SemiLight" panose="020B0502040204020203" pitchFamily="34" charset="0"/>
              </a:rPr>
              <a:t>8. Annotations</a:t>
            </a:r>
          </a:p>
        </p:txBody>
      </p:sp>
      <p:sp>
        <p:nvSpPr>
          <p:cNvPr id="9" name="TextBox 8">
            <a:extLst>
              <a:ext uri="{FF2B5EF4-FFF2-40B4-BE49-F238E27FC236}">
                <a16:creationId xmlns:a16="http://schemas.microsoft.com/office/drawing/2014/main" id="{E6796A49-8C74-4C1A-8150-46E79E39B3C8}"/>
              </a:ext>
            </a:extLst>
          </p:cNvPr>
          <p:cNvSpPr txBox="1"/>
          <p:nvPr/>
        </p:nvSpPr>
        <p:spPr>
          <a:xfrm>
            <a:off x="1489123" y="2838087"/>
            <a:ext cx="3640731" cy="3354765"/>
          </a:xfrm>
          <a:prstGeom prst="rect">
            <a:avLst/>
          </a:prstGeom>
          <a:noFill/>
        </p:spPr>
        <p:txBody>
          <a:bodyPr wrap="square">
            <a:spAutoFit/>
          </a:bodyPr>
          <a:lstStyle/>
          <a:p>
            <a:r>
              <a:rPr lang="en-US" sz="1600" dirty="0">
                <a:latin typeface="Bahnschrift SemiLight" panose="020B0502040204020203" pitchFamily="34" charset="0"/>
              </a:rPr>
              <a:t>Especially useful for reading/writing types, but should likely be made by all learning types (unless you’re renting your textbook.) </a:t>
            </a:r>
          </a:p>
          <a:p>
            <a:endParaRPr lang="en-US" sz="1600" dirty="0">
              <a:latin typeface="Bahnschrift SemiLight" panose="020B0502040204020203" pitchFamily="34" charset="0"/>
            </a:endParaRPr>
          </a:p>
          <a:p>
            <a:r>
              <a:rPr lang="en-US" sz="1600" dirty="0">
                <a:latin typeface="Bahnschrift SemiLight" panose="020B0502040204020203" pitchFamily="34" charset="0"/>
              </a:rPr>
              <a:t>Makes going back through textbooks and handouts a much more quick and efficient process.</a:t>
            </a:r>
          </a:p>
          <a:p>
            <a:endParaRPr lang="en-US" sz="1400" dirty="0">
              <a:latin typeface="Bahnschrift SemiLight" panose="020B0502040204020203" pitchFamily="34" charset="0"/>
            </a:endParaRPr>
          </a:p>
          <a:p>
            <a:endParaRPr lang="en-US" sz="1400" dirty="0">
              <a:latin typeface="Bahnschrift SemiLight" panose="020B0502040204020203" pitchFamily="34" charset="0"/>
            </a:endParaRPr>
          </a:p>
          <a:p>
            <a:endParaRPr lang="en-US" sz="1400" dirty="0">
              <a:latin typeface="Bahnschrift SemiLight" panose="020B0502040204020203" pitchFamily="34" charset="0"/>
            </a:endParaRPr>
          </a:p>
          <a:p>
            <a:endParaRPr lang="en-US" sz="1400" dirty="0">
              <a:latin typeface="Bahnschrift SemiLight" panose="020B0502040204020203" pitchFamily="34" charset="0"/>
            </a:endParaRPr>
          </a:p>
          <a:p>
            <a:r>
              <a:rPr lang="en-US" sz="1400" dirty="0">
                <a:latin typeface="Bahnschrift SemiLight" panose="020B0502040204020203" pitchFamily="34" charset="0"/>
              </a:rPr>
              <a:t> </a:t>
            </a:r>
          </a:p>
          <a:p>
            <a:endParaRPr lang="en-US" sz="1400" dirty="0">
              <a:latin typeface="Bahnschrift SemiLight" panose="020B0502040204020203" pitchFamily="34" charset="0"/>
            </a:endParaRPr>
          </a:p>
        </p:txBody>
      </p:sp>
    </p:spTree>
    <p:extLst>
      <p:ext uri="{BB962C8B-B14F-4D97-AF65-F5344CB8AC3E}">
        <p14:creationId xmlns:p14="http://schemas.microsoft.com/office/powerpoint/2010/main" val="75339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036424-FC4D-4152-BA08-4F9F252824A0}"/>
              </a:ext>
            </a:extLst>
          </p:cNvPr>
          <p:cNvSpPr/>
          <p:nvPr/>
        </p:nvSpPr>
        <p:spPr>
          <a:xfrm>
            <a:off x="854707" y="875737"/>
            <a:ext cx="4848837" cy="5106525"/>
          </a:xfrm>
          <a:prstGeom prst="roundRect">
            <a:avLst/>
          </a:prstGeom>
          <a:solidFill>
            <a:srgbClr val="E8F9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1CE74-ADC5-4F32-890B-C9C7EBDF2605}"/>
              </a:ext>
            </a:extLst>
          </p:cNvPr>
          <p:cNvSpPr>
            <a:spLocks noGrp="1"/>
          </p:cNvSpPr>
          <p:nvPr>
            <p:ph type="ctrTitle"/>
          </p:nvPr>
        </p:nvSpPr>
        <p:spPr>
          <a:xfrm>
            <a:off x="1428396" y="1508109"/>
            <a:ext cx="3701458" cy="501242"/>
          </a:xfrm>
        </p:spPr>
        <p:txBody>
          <a:bodyPr>
            <a:normAutofit fontScale="90000"/>
          </a:bodyPr>
          <a:lstStyle/>
          <a:p>
            <a:r>
              <a:rPr lang="en-US" sz="3200" u="sng" dirty="0">
                <a:latin typeface="Bahnschrift SemiLight" panose="020B0502040204020203" pitchFamily="34" charset="0"/>
              </a:rPr>
              <a:t>Tips, Tricks, and Methods</a:t>
            </a:r>
          </a:p>
        </p:txBody>
      </p:sp>
      <p:sp>
        <p:nvSpPr>
          <p:cNvPr id="7" name="TextBox 6">
            <a:extLst>
              <a:ext uri="{FF2B5EF4-FFF2-40B4-BE49-F238E27FC236}">
                <a16:creationId xmlns:a16="http://schemas.microsoft.com/office/drawing/2014/main" id="{3FF3F9EE-AEE1-4692-A655-6E62A2D6736C}"/>
              </a:ext>
            </a:extLst>
          </p:cNvPr>
          <p:cNvSpPr txBox="1"/>
          <p:nvPr/>
        </p:nvSpPr>
        <p:spPr>
          <a:xfrm>
            <a:off x="8473780" y="6544290"/>
            <a:ext cx="3637354" cy="215444"/>
          </a:xfrm>
          <a:prstGeom prst="rect">
            <a:avLst/>
          </a:prstGeom>
          <a:solidFill>
            <a:schemeClr val="bg1"/>
          </a:solidFill>
        </p:spPr>
        <p:txBody>
          <a:bodyPr wrap="square">
            <a:spAutoFit/>
          </a:bodyPr>
          <a:lstStyle/>
          <a:p>
            <a:r>
              <a:rPr lang="en-US" sz="800" dirty="0"/>
              <a:t>https://www.rasmussen.edu/degrees/education/blog/types-of-learning-styles/</a:t>
            </a:r>
          </a:p>
        </p:txBody>
      </p:sp>
      <p:sp>
        <p:nvSpPr>
          <p:cNvPr id="8" name="TextBox 7">
            <a:extLst>
              <a:ext uri="{FF2B5EF4-FFF2-40B4-BE49-F238E27FC236}">
                <a16:creationId xmlns:a16="http://schemas.microsoft.com/office/drawing/2014/main" id="{FDC42202-058A-42A8-9A6A-F24227532E6B}"/>
              </a:ext>
            </a:extLst>
          </p:cNvPr>
          <p:cNvSpPr txBox="1"/>
          <p:nvPr/>
        </p:nvSpPr>
        <p:spPr>
          <a:xfrm>
            <a:off x="1489123" y="2239053"/>
            <a:ext cx="3640731" cy="646331"/>
          </a:xfrm>
          <a:prstGeom prst="rect">
            <a:avLst/>
          </a:prstGeom>
          <a:noFill/>
        </p:spPr>
        <p:txBody>
          <a:bodyPr wrap="square">
            <a:spAutoFit/>
          </a:bodyPr>
          <a:lstStyle/>
          <a:p>
            <a:r>
              <a:rPr lang="en-US" dirty="0">
                <a:latin typeface="Bahnschrift SemiLight" panose="020B0502040204020203" pitchFamily="34" charset="0"/>
              </a:rPr>
              <a:t>9. PowerPoint (or other digital apps)</a:t>
            </a:r>
          </a:p>
        </p:txBody>
      </p:sp>
      <p:sp>
        <p:nvSpPr>
          <p:cNvPr id="9" name="TextBox 8">
            <a:extLst>
              <a:ext uri="{FF2B5EF4-FFF2-40B4-BE49-F238E27FC236}">
                <a16:creationId xmlns:a16="http://schemas.microsoft.com/office/drawing/2014/main" id="{E6796A49-8C74-4C1A-8150-46E79E39B3C8}"/>
              </a:ext>
            </a:extLst>
          </p:cNvPr>
          <p:cNvSpPr txBox="1"/>
          <p:nvPr/>
        </p:nvSpPr>
        <p:spPr>
          <a:xfrm>
            <a:off x="1489123" y="2986181"/>
            <a:ext cx="3640731" cy="2308324"/>
          </a:xfrm>
          <a:prstGeom prst="rect">
            <a:avLst/>
          </a:prstGeom>
          <a:noFill/>
        </p:spPr>
        <p:txBody>
          <a:bodyPr wrap="square">
            <a:spAutoFit/>
          </a:bodyPr>
          <a:lstStyle/>
          <a:p>
            <a:r>
              <a:rPr lang="en-US" sz="1200" dirty="0">
                <a:latin typeface="Bahnschrift SemiLight" panose="020B0502040204020203" pitchFamily="34" charset="0"/>
              </a:rPr>
              <a:t>Creating PowerPoints is a tremendous note-taking method for visual learners, especially in classes where memorizing the materials is necessary. </a:t>
            </a:r>
          </a:p>
          <a:p>
            <a:endParaRPr lang="en-US" sz="1200" dirty="0">
              <a:latin typeface="Bahnschrift SemiLight" panose="020B0502040204020203" pitchFamily="34" charset="0"/>
            </a:endParaRPr>
          </a:p>
          <a:p>
            <a:r>
              <a:rPr lang="en-US" sz="1200" dirty="0">
                <a:latin typeface="Bahnschrift SemiLight" panose="020B0502040204020203" pitchFamily="34" charset="0"/>
              </a:rPr>
              <a:t>Inserting the materials into a PowerPoint may require more effort, but including charts, graphs, pictures and videos may be an incredibly useful study guide the night before a quiz or test. </a:t>
            </a:r>
          </a:p>
          <a:p>
            <a:endParaRPr lang="en-US" sz="1200" dirty="0">
              <a:latin typeface="Bahnschrift SemiLight" panose="020B0502040204020203" pitchFamily="34" charset="0"/>
            </a:endParaRPr>
          </a:p>
          <a:p>
            <a:r>
              <a:rPr lang="en-US" sz="1200" dirty="0">
                <a:latin typeface="Bahnschrift SemiLight" panose="020B0502040204020203" pitchFamily="34" charset="0"/>
              </a:rPr>
              <a:t>Index cards work well too, if you don’t have a laptop or are technologically challenged.  </a:t>
            </a:r>
            <a:endParaRPr lang="en-US" sz="1100" dirty="0">
              <a:latin typeface="Bahnschrift SemiLight" panose="020B0502040204020203" pitchFamily="34" charset="0"/>
            </a:endParaRPr>
          </a:p>
        </p:txBody>
      </p:sp>
    </p:spTree>
    <p:extLst>
      <p:ext uri="{BB962C8B-B14F-4D97-AF65-F5344CB8AC3E}">
        <p14:creationId xmlns:p14="http://schemas.microsoft.com/office/powerpoint/2010/main" val="406693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036424-FC4D-4152-BA08-4F9F252824A0}"/>
              </a:ext>
            </a:extLst>
          </p:cNvPr>
          <p:cNvSpPr/>
          <p:nvPr/>
        </p:nvSpPr>
        <p:spPr>
          <a:xfrm>
            <a:off x="854707" y="875737"/>
            <a:ext cx="4848837" cy="5106525"/>
          </a:xfrm>
          <a:prstGeom prst="roundRect">
            <a:avLst/>
          </a:prstGeom>
          <a:solidFill>
            <a:srgbClr val="E8F9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1CE74-ADC5-4F32-890B-C9C7EBDF2605}"/>
              </a:ext>
            </a:extLst>
          </p:cNvPr>
          <p:cNvSpPr>
            <a:spLocks noGrp="1"/>
          </p:cNvSpPr>
          <p:nvPr>
            <p:ph type="ctrTitle"/>
          </p:nvPr>
        </p:nvSpPr>
        <p:spPr>
          <a:xfrm>
            <a:off x="1428396" y="1508109"/>
            <a:ext cx="3701458" cy="501242"/>
          </a:xfrm>
        </p:spPr>
        <p:txBody>
          <a:bodyPr>
            <a:normAutofit fontScale="90000"/>
          </a:bodyPr>
          <a:lstStyle/>
          <a:p>
            <a:r>
              <a:rPr lang="en-US" sz="3200" u="sng" dirty="0">
                <a:latin typeface="Bahnschrift SemiLight" panose="020B0502040204020203" pitchFamily="34" charset="0"/>
              </a:rPr>
              <a:t>Tips, Tricks, and Methods</a:t>
            </a:r>
          </a:p>
        </p:txBody>
      </p:sp>
      <p:sp>
        <p:nvSpPr>
          <p:cNvPr id="7" name="TextBox 6">
            <a:extLst>
              <a:ext uri="{FF2B5EF4-FFF2-40B4-BE49-F238E27FC236}">
                <a16:creationId xmlns:a16="http://schemas.microsoft.com/office/drawing/2014/main" id="{3FF3F9EE-AEE1-4692-A655-6E62A2D6736C}"/>
              </a:ext>
            </a:extLst>
          </p:cNvPr>
          <p:cNvSpPr txBox="1"/>
          <p:nvPr/>
        </p:nvSpPr>
        <p:spPr>
          <a:xfrm>
            <a:off x="8473780" y="6544290"/>
            <a:ext cx="3637354" cy="215444"/>
          </a:xfrm>
          <a:prstGeom prst="rect">
            <a:avLst/>
          </a:prstGeom>
          <a:solidFill>
            <a:schemeClr val="bg1"/>
          </a:solidFill>
        </p:spPr>
        <p:txBody>
          <a:bodyPr wrap="square">
            <a:spAutoFit/>
          </a:bodyPr>
          <a:lstStyle/>
          <a:p>
            <a:r>
              <a:rPr lang="en-US" sz="800" dirty="0"/>
              <a:t>https://www.rasmussen.edu/degrees/education/blog/types-of-learning-styles/</a:t>
            </a:r>
          </a:p>
        </p:txBody>
      </p:sp>
      <p:sp>
        <p:nvSpPr>
          <p:cNvPr id="8" name="TextBox 7">
            <a:extLst>
              <a:ext uri="{FF2B5EF4-FFF2-40B4-BE49-F238E27FC236}">
                <a16:creationId xmlns:a16="http://schemas.microsoft.com/office/drawing/2014/main" id="{FDC42202-058A-42A8-9A6A-F24227532E6B}"/>
              </a:ext>
            </a:extLst>
          </p:cNvPr>
          <p:cNvSpPr txBox="1"/>
          <p:nvPr/>
        </p:nvSpPr>
        <p:spPr>
          <a:xfrm>
            <a:off x="1489123" y="2239053"/>
            <a:ext cx="3640731" cy="646331"/>
          </a:xfrm>
          <a:prstGeom prst="rect">
            <a:avLst/>
          </a:prstGeom>
          <a:noFill/>
        </p:spPr>
        <p:txBody>
          <a:bodyPr wrap="square">
            <a:spAutoFit/>
          </a:bodyPr>
          <a:lstStyle/>
          <a:p>
            <a:r>
              <a:rPr lang="en-US" dirty="0">
                <a:latin typeface="Bahnschrift SemiLight" panose="020B0502040204020203" pitchFamily="34" charset="0"/>
              </a:rPr>
              <a:t>10. Taking pictures of the whiteboard </a:t>
            </a:r>
          </a:p>
        </p:txBody>
      </p:sp>
      <p:sp>
        <p:nvSpPr>
          <p:cNvPr id="9" name="TextBox 8">
            <a:extLst>
              <a:ext uri="{FF2B5EF4-FFF2-40B4-BE49-F238E27FC236}">
                <a16:creationId xmlns:a16="http://schemas.microsoft.com/office/drawing/2014/main" id="{E6796A49-8C74-4C1A-8150-46E79E39B3C8}"/>
              </a:ext>
            </a:extLst>
          </p:cNvPr>
          <p:cNvSpPr txBox="1"/>
          <p:nvPr/>
        </p:nvSpPr>
        <p:spPr>
          <a:xfrm>
            <a:off x="1489123" y="2986181"/>
            <a:ext cx="3640731" cy="1169551"/>
          </a:xfrm>
          <a:prstGeom prst="rect">
            <a:avLst/>
          </a:prstGeom>
          <a:noFill/>
        </p:spPr>
        <p:txBody>
          <a:bodyPr wrap="square">
            <a:spAutoFit/>
          </a:bodyPr>
          <a:lstStyle/>
          <a:p>
            <a:r>
              <a:rPr lang="en-US" sz="1400" dirty="0">
                <a:latin typeface="Bahnschrift SemiLight" panose="020B0502040204020203" pitchFamily="34" charset="0"/>
              </a:rPr>
              <a:t>May be useful for visual learners. Not so much for readers and writers. </a:t>
            </a:r>
          </a:p>
          <a:p>
            <a:endParaRPr lang="en-US" sz="1400" dirty="0">
              <a:latin typeface="Bahnschrift SemiLight" panose="020B0502040204020203" pitchFamily="34" charset="0"/>
            </a:endParaRPr>
          </a:p>
          <a:p>
            <a:r>
              <a:rPr lang="en-US" sz="1400" dirty="0">
                <a:latin typeface="Bahnschrift SemiLight" panose="020B0502040204020203" pitchFamily="34" charset="0"/>
              </a:rPr>
              <a:t>Very handy when the student cannot keep up with the professor. </a:t>
            </a:r>
            <a:endParaRPr lang="en-US" sz="1200" dirty="0">
              <a:latin typeface="Bahnschrift SemiLight" panose="020B0502040204020203" pitchFamily="34" charset="0"/>
            </a:endParaRPr>
          </a:p>
        </p:txBody>
      </p:sp>
    </p:spTree>
    <p:extLst>
      <p:ext uri="{BB962C8B-B14F-4D97-AF65-F5344CB8AC3E}">
        <p14:creationId xmlns:p14="http://schemas.microsoft.com/office/powerpoint/2010/main" val="363752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036424-FC4D-4152-BA08-4F9F252824A0}"/>
              </a:ext>
            </a:extLst>
          </p:cNvPr>
          <p:cNvSpPr/>
          <p:nvPr/>
        </p:nvSpPr>
        <p:spPr>
          <a:xfrm>
            <a:off x="854707" y="875737"/>
            <a:ext cx="4848837" cy="5106525"/>
          </a:xfrm>
          <a:prstGeom prst="roundRect">
            <a:avLst/>
          </a:prstGeom>
          <a:solidFill>
            <a:srgbClr val="E8F9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FF3F9EE-AEE1-4692-A655-6E62A2D6736C}"/>
              </a:ext>
            </a:extLst>
          </p:cNvPr>
          <p:cNvSpPr txBox="1"/>
          <p:nvPr/>
        </p:nvSpPr>
        <p:spPr>
          <a:xfrm>
            <a:off x="8473780" y="6544290"/>
            <a:ext cx="3637354" cy="215444"/>
          </a:xfrm>
          <a:prstGeom prst="rect">
            <a:avLst/>
          </a:prstGeom>
          <a:solidFill>
            <a:schemeClr val="bg1"/>
          </a:solidFill>
        </p:spPr>
        <p:txBody>
          <a:bodyPr wrap="square">
            <a:spAutoFit/>
          </a:bodyPr>
          <a:lstStyle/>
          <a:p>
            <a:r>
              <a:rPr lang="en-US" sz="800" dirty="0"/>
              <a:t>https://www.rasmussen.edu/degrees/education/blog/types-of-learning-styles/</a:t>
            </a:r>
          </a:p>
        </p:txBody>
      </p:sp>
      <p:sp>
        <p:nvSpPr>
          <p:cNvPr id="8" name="TextBox 7">
            <a:extLst>
              <a:ext uri="{FF2B5EF4-FFF2-40B4-BE49-F238E27FC236}">
                <a16:creationId xmlns:a16="http://schemas.microsoft.com/office/drawing/2014/main" id="{FDC42202-058A-42A8-9A6A-F24227532E6B}"/>
              </a:ext>
            </a:extLst>
          </p:cNvPr>
          <p:cNvSpPr txBox="1"/>
          <p:nvPr/>
        </p:nvSpPr>
        <p:spPr>
          <a:xfrm>
            <a:off x="1489123" y="2239053"/>
            <a:ext cx="3640731" cy="369332"/>
          </a:xfrm>
          <a:prstGeom prst="rect">
            <a:avLst/>
          </a:prstGeom>
          <a:noFill/>
        </p:spPr>
        <p:txBody>
          <a:bodyPr wrap="square">
            <a:spAutoFit/>
          </a:bodyPr>
          <a:lstStyle/>
          <a:p>
            <a:r>
              <a:rPr lang="en-US" dirty="0">
                <a:latin typeface="Bahnschrift SemiLight" panose="020B0502040204020203" pitchFamily="34" charset="0"/>
              </a:rPr>
              <a:t>1. Take a photo of your syllabus</a:t>
            </a:r>
          </a:p>
        </p:txBody>
      </p:sp>
      <p:sp>
        <p:nvSpPr>
          <p:cNvPr id="9" name="TextBox 8">
            <a:extLst>
              <a:ext uri="{FF2B5EF4-FFF2-40B4-BE49-F238E27FC236}">
                <a16:creationId xmlns:a16="http://schemas.microsoft.com/office/drawing/2014/main" id="{E6796A49-8C74-4C1A-8150-46E79E39B3C8}"/>
              </a:ext>
            </a:extLst>
          </p:cNvPr>
          <p:cNvSpPr txBox="1"/>
          <p:nvPr/>
        </p:nvSpPr>
        <p:spPr>
          <a:xfrm>
            <a:off x="1489122" y="2910328"/>
            <a:ext cx="3640731" cy="2462213"/>
          </a:xfrm>
          <a:prstGeom prst="rect">
            <a:avLst/>
          </a:prstGeom>
          <a:noFill/>
        </p:spPr>
        <p:txBody>
          <a:bodyPr wrap="square">
            <a:spAutoFit/>
          </a:bodyPr>
          <a:lstStyle/>
          <a:p>
            <a:r>
              <a:rPr lang="en-US" sz="1400" b="1" dirty="0">
                <a:latin typeface="Bahnschrift SemiLight" panose="020B0502040204020203" pitchFamily="34" charset="0"/>
              </a:rPr>
              <a:t>And email/text it to yourself, just in case. </a:t>
            </a:r>
          </a:p>
          <a:p>
            <a:endParaRPr lang="en-US" sz="1400" b="1" dirty="0">
              <a:latin typeface="Bahnschrift SemiLight" panose="020B0502040204020203" pitchFamily="34" charset="0"/>
            </a:endParaRPr>
          </a:p>
          <a:p>
            <a:r>
              <a:rPr lang="en-US" sz="1400" dirty="0">
                <a:latin typeface="Bahnschrift SemiLight" panose="020B0502040204020203" pitchFamily="34" charset="0"/>
              </a:rPr>
              <a:t>Further, it may help you immensely to take the time to add each due date, quiz, and test into your phone’s calendar, so you are always prepared for what lies ahead. </a:t>
            </a:r>
          </a:p>
          <a:p>
            <a:endParaRPr lang="en-US" sz="1400" dirty="0">
              <a:latin typeface="Bahnschrift SemiLight" panose="020B0502040204020203" pitchFamily="34" charset="0"/>
            </a:endParaRPr>
          </a:p>
          <a:p>
            <a:r>
              <a:rPr lang="en-US" sz="1400" dirty="0">
                <a:latin typeface="Bahnschrift SemiLight" panose="020B0502040204020203" pitchFamily="34" charset="0"/>
              </a:rPr>
              <a:t>Having the due dates for each of your classes in a planner or calendar will make you feel more organized and less stressed about the chaotic nature of college life. </a:t>
            </a:r>
            <a:endParaRPr lang="en-US" sz="1200" dirty="0">
              <a:latin typeface="Bahnschrift SemiLight" panose="020B0502040204020203" pitchFamily="34" charset="0"/>
            </a:endParaRPr>
          </a:p>
        </p:txBody>
      </p:sp>
      <p:sp>
        <p:nvSpPr>
          <p:cNvPr id="10" name="Title 1">
            <a:extLst>
              <a:ext uri="{FF2B5EF4-FFF2-40B4-BE49-F238E27FC236}">
                <a16:creationId xmlns:a16="http://schemas.microsoft.com/office/drawing/2014/main" id="{9E7582E4-DBCF-4F94-98CE-4C770DAC28A9}"/>
              </a:ext>
            </a:extLst>
          </p:cNvPr>
          <p:cNvSpPr txBox="1">
            <a:spLocks/>
          </p:cNvSpPr>
          <p:nvPr/>
        </p:nvSpPr>
        <p:spPr>
          <a:xfrm>
            <a:off x="1428395" y="1485459"/>
            <a:ext cx="3701458" cy="501242"/>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u="sng" dirty="0">
                <a:latin typeface="Bahnschrift SemiLight" panose="020B0502040204020203" pitchFamily="34" charset="0"/>
              </a:rPr>
              <a:t>Time-Specific Tips</a:t>
            </a:r>
          </a:p>
        </p:txBody>
      </p:sp>
    </p:spTree>
    <p:extLst>
      <p:ext uri="{BB962C8B-B14F-4D97-AF65-F5344CB8AC3E}">
        <p14:creationId xmlns:p14="http://schemas.microsoft.com/office/powerpoint/2010/main" val="279354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036424-FC4D-4152-BA08-4F9F252824A0}"/>
              </a:ext>
            </a:extLst>
          </p:cNvPr>
          <p:cNvSpPr/>
          <p:nvPr/>
        </p:nvSpPr>
        <p:spPr>
          <a:xfrm>
            <a:off x="854705" y="875737"/>
            <a:ext cx="4848837" cy="5106525"/>
          </a:xfrm>
          <a:prstGeom prst="roundRect">
            <a:avLst/>
          </a:prstGeom>
          <a:solidFill>
            <a:srgbClr val="E8F9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FF3F9EE-AEE1-4692-A655-6E62A2D6736C}"/>
              </a:ext>
            </a:extLst>
          </p:cNvPr>
          <p:cNvSpPr txBox="1"/>
          <p:nvPr/>
        </p:nvSpPr>
        <p:spPr>
          <a:xfrm>
            <a:off x="8473780" y="6544290"/>
            <a:ext cx="3637354" cy="215444"/>
          </a:xfrm>
          <a:prstGeom prst="rect">
            <a:avLst/>
          </a:prstGeom>
          <a:solidFill>
            <a:schemeClr val="bg1"/>
          </a:solidFill>
        </p:spPr>
        <p:txBody>
          <a:bodyPr wrap="square">
            <a:spAutoFit/>
          </a:bodyPr>
          <a:lstStyle/>
          <a:p>
            <a:r>
              <a:rPr lang="en-US" sz="800" dirty="0"/>
              <a:t>https://www.rasmussen.edu/degrees/education/blog/types-of-learning-styles/</a:t>
            </a:r>
          </a:p>
        </p:txBody>
      </p:sp>
      <p:sp>
        <p:nvSpPr>
          <p:cNvPr id="8" name="TextBox 7">
            <a:extLst>
              <a:ext uri="{FF2B5EF4-FFF2-40B4-BE49-F238E27FC236}">
                <a16:creationId xmlns:a16="http://schemas.microsoft.com/office/drawing/2014/main" id="{FDC42202-058A-42A8-9A6A-F24227532E6B}"/>
              </a:ext>
            </a:extLst>
          </p:cNvPr>
          <p:cNvSpPr txBox="1"/>
          <p:nvPr/>
        </p:nvSpPr>
        <p:spPr>
          <a:xfrm>
            <a:off x="1489123" y="2239053"/>
            <a:ext cx="3640731" cy="369332"/>
          </a:xfrm>
          <a:prstGeom prst="rect">
            <a:avLst/>
          </a:prstGeom>
          <a:noFill/>
        </p:spPr>
        <p:txBody>
          <a:bodyPr wrap="square">
            <a:spAutoFit/>
          </a:bodyPr>
          <a:lstStyle/>
          <a:p>
            <a:r>
              <a:rPr lang="en-US" dirty="0">
                <a:latin typeface="Bahnschrift SemiLight" panose="020B0502040204020203" pitchFamily="34" charset="0"/>
              </a:rPr>
              <a:t>2. Set reminders in your phone</a:t>
            </a:r>
          </a:p>
        </p:txBody>
      </p:sp>
      <p:sp>
        <p:nvSpPr>
          <p:cNvPr id="9" name="TextBox 8">
            <a:extLst>
              <a:ext uri="{FF2B5EF4-FFF2-40B4-BE49-F238E27FC236}">
                <a16:creationId xmlns:a16="http://schemas.microsoft.com/office/drawing/2014/main" id="{E6796A49-8C74-4C1A-8150-46E79E39B3C8}"/>
              </a:ext>
            </a:extLst>
          </p:cNvPr>
          <p:cNvSpPr txBox="1"/>
          <p:nvPr/>
        </p:nvSpPr>
        <p:spPr>
          <a:xfrm>
            <a:off x="1489122" y="2910328"/>
            <a:ext cx="3640731" cy="738664"/>
          </a:xfrm>
          <a:prstGeom prst="rect">
            <a:avLst/>
          </a:prstGeom>
          <a:noFill/>
        </p:spPr>
        <p:txBody>
          <a:bodyPr wrap="square">
            <a:spAutoFit/>
          </a:bodyPr>
          <a:lstStyle/>
          <a:p>
            <a:r>
              <a:rPr lang="en-US" sz="1400" dirty="0">
                <a:latin typeface="Bahnschrift SemiLight" panose="020B0502040204020203" pitchFamily="34" charset="0"/>
              </a:rPr>
              <a:t>Its easy to allow a due date to slip through the cracks, especially if you’ve taken on a heavy workload.  </a:t>
            </a:r>
            <a:endParaRPr lang="en-US" sz="1200" dirty="0">
              <a:latin typeface="Bahnschrift SemiLight" panose="020B0502040204020203" pitchFamily="34" charset="0"/>
            </a:endParaRPr>
          </a:p>
        </p:txBody>
      </p:sp>
      <p:sp>
        <p:nvSpPr>
          <p:cNvPr id="10" name="Title 1">
            <a:extLst>
              <a:ext uri="{FF2B5EF4-FFF2-40B4-BE49-F238E27FC236}">
                <a16:creationId xmlns:a16="http://schemas.microsoft.com/office/drawing/2014/main" id="{9E7582E4-DBCF-4F94-98CE-4C770DAC28A9}"/>
              </a:ext>
            </a:extLst>
          </p:cNvPr>
          <p:cNvSpPr txBox="1">
            <a:spLocks/>
          </p:cNvSpPr>
          <p:nvPr/>
        </p:nvSpPr>
        <p:spPr>
          <a:xfrm>
            <a:off x="1428395" y="1485459"/>
            <a:ext cx="3701458" cy="501242"/>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u="sng" dirty="0">
                <a:latin typeface="Bahnschrift SemiLight" panose="020B0502040204020203" pitchFamily="34" charset="0"/>
              </a:rPr>
              <a:t>Time-Specific Tips</a:t>
            </a:r>
          </a:p>
        </p:txBody>
      </p:sp>
    </p:spTree>
    <p:extLst>
      <p:ext uri="{BB962C8B-B14F-4D97-AF65-F5344CB8AC3E}">
        <p14:creationId xmlns:p14="http://schemas.microsoft.com/office/powerpoint/2010/main" val="620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036424-FC4D-4152-BA08-4F9F252824A0}"/>
              </a:ext>
            </a:extLst>
          </p:cNvPr>
          <p:cNvSpPr/>
          <p:nvPr/>
        </p:nvSpPr>
        <p:spPr>
          <a:xfrm>
            <a:off x="879874" y="758291"/>
            <a:ext cx="4848837" cy="5106525"/>
          </a:xfrm>
          <a:prstGeom prst="roundRect">
            <a:avLst/>
          </a:prstGeom>
          <a:solidFill>
            <a:srgbClr val="E8F9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1CE74-ADC5-4F32-890B-C9C7EBDF2605}"/>
              </a:ext>
            </a:extLst>
          </p:cNvPr>
          <p:cNvSpPr>
            <a:spLocks noGrp="1"/>
          </p:cNvSpPr>
          <p:nvPr>
            <p:ph type="ctrTitle"/>
          </p:nvPr>
        </p:nvSpPr>
        <p:spPr>
          <a:xfrm>
            <a:off x="879873" y="1518407"/>
            <a:ext cx="4848838" cy="501242"/>
          </a:xfrm>
        </p:spPr>
        <p:txBody>
          <a:bodyPr>
            <a:normAutofit fontScale="90000"/>
          </a:bodyPr>
          <a:lstStyle/>
          <a:p>
            <a:r>
              <a:rPr lang="en-US" sz="3200" u="sng" dirty="0">
                <a:latin typeface="Bahnschrift SemiLight" panose="020B0502040204020203" pitchFamily="34" charset="0"/>
              </a:rPr>
              <a:t>The Dreamer</a:t>
            </a:r>
          </a:p>
        </p:txBody>
      </p:sp>
      <p:sp>
        <p:nvSpPr>
          <p:cNvPr id="6" name="TextBox 5">
            <a:extLst>
              <a:ext uri="{FF2B5EF4-FFF2-40B4-BE49-F238E27FC236}">
                <a16:creationId xmlns:a16="http://schemas.microsoft.com/office/drawing/2014/main" id="{A54C7616-617B-43AD-8508-172E9ABBEF6F}"/>
              </a:ext>
            </a:extLst>
          </p:cNvPr>
          <p:cNvSpPr txBox="1"/>
          <p:nvPr/>
        </p:nvSpPr>
        <p:spPr>
          <a:xfrm>
            <a:off x="1190908" y="2221874"/>
            <a:ext cx="4226767" cy="286232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latin typeface="Bahnschrift SemiLight" panose="020B0502040204020203" pitchFamily="34" charset="0"/>
              </a:rPr>
              <a:t>Easily distracted</a:t>
            </a:r>
          </a:p>
          <a:p>
            <a:pPr marL="342900" indent="-342900">
              <a:lnSpc>
                <a:spcPct val="150000"/>
              </a:lnSpc>
              <a:buFont typeface="Arial" panose="020B0604020202020204" pitchFamily="34" charset="0"/>
              <a:buChar char="•"/>
            </a:pPr>
            <a:r>
              <a:rPr lang="en-US" dirty="0">
                <a:latin typeface="Bahnschrift SemiLight" panose="020B0502040204020203" pitchFamily="34" charset="0"/>
              </a:rPr>
              <a:t>Has trouble planning the details of a project</a:t>
            </a:r>
          </a:p>
          <a:p>
            <a:pPr marL="342900" indent="-342900">
              <a:lnSpc>
                <a:spcPct val="150000"/>
              </a:lnSpc>
              <a:buFont typeface="Arial" panose="020B0604020202020204" pitchFamily="34" charset="0"/>
              <a:buChar char="•"/>
            </a:pPr>
            <a:r>
              <a:rPr lang="en-US" dirty="0">
                <a:latin typeface="Bahnschrift SemiLight" panose="020B0502040204020203" pitchFamily="34" charset="0"/>
              </a:rPr>
              <a:t>Has difficulty following through on projects</a:t>
            </a:r>
          </a:p>
          <a:p>
            <a:pPr>
              <a:lnSpc>
                <a:spcPct val="150000"/>
              </a:lnSpc>
            </a:pPr>
            <a:endParaRPr lang="en-US" dirty="0">
              <a:latin typeface="Bahnschrift SemiLight" panose="020B0502040204020203" pitchFamily="34" charset="0"/>
            </a:endParaRPr>
          </a:p>
          <a:p>
            <a:pPr algn="r"/>
            <a:endParaRPr lang="en-US" dirty="0">
              <a:latin typeface="Bahnschrift SemiLight" panose="020B0502040204020203" pitchFamily="34" charset="0"/>
            </a:endParaRPr>
          </a:p>
        </p:txBody>
      </p:sp>
      <p:pic>
        <p:nvPicPr>
          <p:cNvPr id="3" name="Picture 2">
            <a:extLst>
              <a:ext uri="{FF2B5EF4-FFF2-40B4-BE49-F238E27FC236}">
                <a16:creationId xmlns:a16="http://schemas.microsoft.com/office/drawing/2014/main" id="{67581627-F464-4445-8A0E-EDF0453A1103}"/>
              </a:ext>
            </a:extLst>
          </p:cNvPr>
          <p:cNvPicPr>
            <a:picLocks noChangeAspect="1"/>
          </p:cNvPicPr>
          <p:nvPr/>
        </p:nvPicPr>
        <p:blipFill>
          <a:blip r:embed="rId3"/>
          <a:stretch>
            <a:fillRect/>
          </a:stretch>
        </p:blipFill>
        <p:spPr>
          <a:xfrm>
            <a:off x="3376125" y="4058814"/>
            <a:ext cx="1522447" cy="1522447"/>
          </a:xfrm>
          <a:custGeom>
            <a:avLst/>
            <a:gdLst>
              <a:gd name="connsiteX0" fmla="*/ 0 w 1522447"/>
              <a:gd name="connsiteY0" fmla="*/ 0 h 1522447"/>
              <a:gd name="connsiteX1" fmla="*/ 492258 w 1522447"/>
              <a:gd name="connsiteY1" fmla="*/ 0 h 1522447"/>
              <a:gd name="connsiteX2" fmla="*/ 999740 w 1522447"/>
              <a:gd name="connsiteY2" fmla="*/ 0 h 1522447"/>
              <a:gd name="connsiteX3" fmla="*/ 1522447 w 1522447"/>
              <a:gd name="connsiteY3" fmla="*/ 0 h 1522447"/>
              <a:gd name="connsiteX4" fmla="*/ 1522447 w 1522447"/>
              <a:gd name="connsiteY4" fmla="*/ 522707 h 1522447"/>
              <a:gd name="connsiteX5" fmla="*/ 1522447 w 1522447"/>
              <a:gd name="connsiteY5" fmla="*/ 984516 h 1522447"/>
              <a:gd name="connsiteX6" fmla="*/ 1522447 w 1522447"/>
              <a:gd name="connsiteY6" fmla="*/ 1522447 h 1522447"/>
              <a:gd name="connsiteX7" fmla="*/ 984516 w 1522447"/>
              <a:gd name="connsiteY7" fmla="*/ 1522447 h 1522447"/>
              <a:gd name="connsiteX8" fmla="*/ 446584 w 1522447"/>
              <a:gd name="connsiteY8" fmla="*/ 1522447 h 1522447"/>
              <a:gd name="connsiteX9" fmla="*/ 0 w 1522447"/>
              <a:gd name="connsiteY9" fmla="*/ 1522447 h 1522447"/>
              <a:gd name="connsiteX10" fmla="*/ 0 w 1522447"/>
              <a:gd name="connsiteY10" fmla="*/ 1030189 h 1522447"/>
              <a:gd name="connsiteX11" fmla="*/ 0 w 1522447"/>
              <a:gd name="connsiteY11" fmla="*/ 522707 h 1522447"/>
              <a:gd name="connsiteX12" fmla="*/ 0 w 1522447"/>
              <a:gd name="connsiteY12" fmla="*/ 0 h 152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2447" h="1522447" fill="none" extrusionOk="0">
                <a:moveTo>
                  <a:pt x="0" y="0"/>
                </a:moveTo>
                <a:cubicBezTo>
                  <a:pt x="137308" y="-31089"/>
                  <a:pt x="392530" y="31793"/>
                  <a:pt x="492258" y="0"/>
                </a:cubicBezTo>
                <a:cubicBezTo>
                  <a:pt x="591986" y="-31793"/>
                  <a:pt x="772624" y="22425"/>
                  <a:pt x="999740" y="0"/>
                </a:cubicBezTo>
                <a:cubicBezTo>
                  <a:pt x="1226856" y="-22425"/>
                  <a:pt x="1392119" y="23520"/>
                  <a:pt x="1522447" y="0"/>
                </a:cubicBezTo>
                <a:cubicBezTo>
                  <a:pt x="1560197" y="188931"/>
                  <a:pt x="1469992" y="418076"/>
                  <a:pt x="1522447" y="522707"/>
                </a:cubicBezTo>
                <a:cubicBezTo>
                  <a:pt x="1574902" y="627338"/>
                  <a:pt x="1500182" y="881286"/>
                  <a:pt x="1522447" y="984516"/>
                </a:cubicBezTo>
                <a:cubicBezTo>
                  <a:pt x="1544712" y="1087746"/>
                  <a:pt x="1520622" y="1374665"/>
                  <a:pt x="1522447" y="1522447"/>
                </a:cubicBezTo>
                <a:cubicBezTo>
                  <a:pt x="1395631" y="1575220"/>
                  <a:pt x="1178214" y="1492801"/>
                  <a:pt x="984516" y="1522447"/>
                </a:cubicBezTo>
                <a:cubicBezTo>
                  <a:pt x="790818" y="1552093"/>
                  <a:pt x="583992" y="1520536"/>
                  <a:pt x="446584" y="1522447"/>
                </a:cubicBezTo>
                <a:cubicBezTo>
                  <a:pt x="309176" y="1524358"/>
                  <a:pt x="143249" y="1481961"/>
                  <a:pt x="0" y="1522447"/>
                </a:cubicBezTo>
                <a:cubicBezTo>
                  <a:pt x="-50799" y="1338638"/>
                  <a:pt x="32420" y="1199177"/>
                  <a:pt x="0" y="1030189"/>
                </a:cubicBezTo>
                <a:cubicBezTo>
                  <a:pt x="-32420" y="861201"/>
                  <a:pt x="15393" y="663369"/>
                  <a:pt x="0" y="522707"/>
                </a:cubicBezTo>
                <a:cubicBezTo>
                  <a:pt x="-15393" y="382045"/>
                  <a:pt x="53847" y="201982"/>
                  <a:pt x="0" y="0"/>
                </a:cubicBezTo>
                <a:close/>
              </a:path>
              <a:path w="1522447" h="1522447" stroke="0" extrusionOk="0">
                <a:moveTo>
                  <a:pt x="0" y="0"/>
                </a:moveTo>
                <a:cubicBezTo>
                  <a:pt x="112295" y="-31368"/>
                  <a:pt x="332234" y="55947"/>
                  <a:pt x="492258" y="0"/>
                </a:cubicBezTo>
                <a:cubicBezTo>
                  <a:pt x="652282" y="-55947"/>
                  <a:pt x="811604" y="48791"/>
                  <a:pt x="954067" y="0"/>
                </a:cubicBezTo>
                <a:cubicBezTo>
                  <a:pt x="1096530" y="-48791"/>
                  <a:pt x="1240502" y="26681"/>
                  <a:pt x="1522447" y="0"/>
                </a:cubicBezTo>
                <a:cubicBezTo>
                  <a:pt x="1524478" y="199726"/>
                  <a:pt x="1481825" y="390771"/>
                  <a:pt x="1522447" y="492258"/>
                </a:cubicBezTo>
                <a:cubicBezTo>
                  <a:pt x="1563069" y="593745"/>
                  <a:pt x="1501274" y="835526"/>
                  <a:pt x="1522447" y="969291"/>
                </a:cubicBezTo>
                <a:cubicBezTo>
                  <a:pt x="1543620" y="1103056"/>
                  <a:pt x="1519400" y="1307562"/>
                  <a:pt x="1522447" y="1522447"/>
                </a:cubicBezTo>
                <a:cubicBezTo>
                  <a:pt x="1315157" y="1575943"/>
                  <a:pt x="1138401" y="1482279"/>
                  <a:pt x="1014965" y="1522447"/>
                </a:cubicBezTo>
                <a:cubicBezTo>
                  <a:pt x="891529" y="1562615"/>
                  <a:pt x="630227" y="1511690"/>
                  <a:pt x="477033" y="1522447"/>
                </a:cubicBezTo>
                <a:cubicBezTo>
                  <a:pt x="323839" y="1533204"/>
                  <a:pt x="160611" y="1490654"/>
                  <a:pt x="0" y="1522447"/>
                </a:cubicBezTo>
                <a:cubicBezTo>
                  <a:pt x="-30003" y="1415458"/>
                  <a:pt x="10547" y="1232809"/>
                  <a:pt x="0" y="1014965"/>
                </a:cubicBezTo>
                <a:cubicBezTo>
                  <a:pt x="-10547" y="797121"/>
                  <a:pt x="53002" y="710995"/>
                  <a:pt x="0" y="522707"/>
                </a:cubicBezTo>
                <a:cubicBezTo>
                  <a:pt x="-53002" y="334419"/>
                  <a:pt x="16194" y="167224"/>
                  <a:pt x="0" y="0"/>
                </a:cubicBezTo>
                <a:close/>
              </a:path>
            </a:pathLst>
          </a:custGeom>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pic>
        <p:nvPicPr>
          <p:cNvPr id="7" name="Picture 6">
            <a:extLst>
              <a:ext uri="{FF2B5EF4-FFF2-40B4-BE49-F238E27FC236}">
                <a16:creationId xmlns:a16="http://schemas.microsoft.com/office/drawing/2014/main" id="{BFA2A43D-83C0-46F4-8585-934506FA26A5}"/>
              </a:ext>
            </a:extLst>
          </p:cNvPr>
          <p:cNvPicPr>
            <a:picLocks noChangeAspect="1"/>
          </p:cNvPicPr>
          <p:nvPr/>
        </p:nvPicPr>
        <p:blipFill>
          <a:blip r:embed="rId4"/>
          <a:stretch>
            <a:fillRect/>
          </a:stretch>
        </p:blipFill>
        <p:spPr>
          <a:xfrm>
            <a:off x="8470984" y="6463864"/>
            <a:ext cx="3554276" cy="237765"/>
          </a:xfrm>
          <a:prstGeom prst="rect">
            <a:avLst/>
          </a:prstGeom>
        </p:spPr>
      </p:pic>
    </p:spTree>
    <p:extLst>
      <p:ext uri="{BB962C8B-B14F-4D97-AF65-F5344CB8AC3E}">
        <p14:creationId xmlns:p14="http://schemas.microsoft.com/office/powerpoint/2010/main" val="3807991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036424-FC4D-4152-BA08-4F9F252824A0}"/>
              </a:ext>
            </a:extLst>
          </p:cNvPr>
          <p:cNvSpPr/>
          <p:nvPr/>
        </p:nvSpPr>
        <p:spPr>
          <a:xfrm>
            <a:off x="854705" y="875737"/>
            <a:ext cx="4848837" cy="5106525"/>
          </a:xfrm>
          <a:prstGeom prst="roundRect">
            <a:avLst/>
          </a:prstGeom>
          <a:solidFill>
            <a:srgbClr val="E8F9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FF3F9EE-AEE1-4692-A655-6E62A2D6736C}"/>
              </a:ext>
            </a:extLst>
          </p:cNvPr>
          <p:cNvSpPr txBox="1"/>
          <p:nvPr/>
        </p:nvSpPr>
        <p:spPr>
          <a:xfrm>
            <a:off x="8473780" y="6544290"/>
            <a:ext cx="3637354" cy="215444"/>
          </a:xfrm>
          <a:prstGeom prst="rect">
            <a:avLst/>
          </a:prstGeom>
          <a:solidFill>
            <a:schemeClr val="bg1"/>
          </a:solidFill>
        </p:spPr>
        <p:txBody>
          <a:bodyPr wrap="square">
            <a:spAutoFit/>
          </a:bodyPr>
          <a:lstStyle/>
          <a:p>
            <a:r>
              <a:rPr lang="en-US" sz="800" dirty="0"/>
              <a:t>https://www.rasmussen.edu/degrees/education/blog/types-of-learning-styles/</a:t>
            </a:r>
          </a:p>
        </p:txBody>
      </p:sp>
      <p:sp>
        <p:nvSpPr>
          <p:cNvPr id="8" name="TextBox 7">
            <a:extLst>
              <a:ext uri="{FF2B5EF4-FFF2-40B4-BE49-F238E27FC236}">
                <a16:creationId xmlns:a16="http://schemas.microsoft.com/office/drawing/2014/main" id="{FDC42202-058A-42A8-9A6A-F24227532E6B}"/>
              </a:ext>
            </a:extLst>
          </p:cNvPr>
          <p:cNvSpPr txBox="1"/>
          <p:nvPr/>
        </p:nvSpPr>
        <p:spPr>
          <a:xfrm>
            <a:off x="1489123" y="2239053"/>
            <a:ext cx="3640731" cy="369332"/>
          </a:xfrm>
          <a:prstGeom prst="rect">
            <a:avLst/>
          </a:prstGeom>
          <a:noFill/>
        </p:spPr>
        <p:txBody>
          <a:bodyPr wrap="square">
            <a:spAutoFit/>
          </a:bodyPr>
          <a:lstStyle/>
          <a:p>
            <a:r>
              <a:rPr lang="en-US" dirty="0">
                <a:latin typeface="Bahnschrift SemiLight" panose="020B0502040204020203" pitchFamily="34" charset="0"/>
              </a:rPr>
              <a:t>3. </a:t>
            </a:r>
            <a:r>
              <a:rPr lang="en-US" b="1" dirty="0">
                <a:latin typeface="Bahnschrift SemiLight" panose="020B0502040204020203" pitchFamily="34" charset="0"/>
              </a:rPr>
              <a:t>REQUEST TIME OFF WORK</a:t>
            </a:r>
          </a:p>
        </p:txBody>
      </p:sp>
      <p:sp>
        <p:nvSpPr>
          <p:cNvPr id="9" name="TextBox 8">
            <a:extLst>
              <a:ext uri="{FF2B5EF4-FFF2-40B4-BE49-F238E27FC236}">
                <a16:creationId xmlns:a16="http://schemas.microsoft.com/office/drawing/2014/main" id="{E6796A49-8C74-4C1A-8150-46E79E39B3C8}"/>
              </a:ext>
            </a:extLst>
          </p:cNvPr>
          <p:cNvSpPr txBox="1"/>
          <p:nvPr/>
        </p:nvSpPr>
        <p:spPr>
          <a:xfrm>
            <a:off x="1489122" y="2910328"/>
            <a:ext cx="3640731" cy="2677656"/>
          </a:xfrm>
          <a:prstGeom prst="rect">
            <a:avLst/>
          </a:prstGeom>
          <a:noFill/>
        </p:spPr>
        <p:txBody>
          <a:bodyPr wrap="square">
            <a:spAutoFit/>
          </a:bodyPr>
          <a:lstStyle/>
          <a:p>
            <a:r>
              <a:rPr lang="en-US" sz="1400" dirty="0">
                <a:latin typeface="Bahnschrift SemiLight" panose="020B0502040204020203" pitchFamily="34" charset="0"/>
              </a:rPr>
              <a:t>If you can afford to do so. </a:t>
            </a:r>
          </a:p>
          <a:p>
            <a:endParaRPr lang="en-US" sz="1400" dirty="0">
              <a:latin typeface="Bahnschrift SemiLight" panose="020B0502040204020203" pitchFamily="34" charset="0"/>
            </a:endParaRPr>
          </a:p>
          <a:p>
            <a:r>
              <a:rPr lang="en-US" sz="1400" dirty="0">
                <a:latin typeface="Bahnschrift SemiLight" panose="020B0502040204020203" pitchFamily="34" charset="0"/>
              </a:rPr>
              <a:t>Taking an entire day or two off work, just before an essay or finals, can be the difference between earning an A or a C. </a:t>
            </a:r>
          </a:p>
          <a:p>
            <a:endParaRPr lang="en-US" sz="1400" dirty="0">
              <a:latin typeface="Bahnschrift SemiLight" panose="020B0502040204020203" pitchFamily="34" charset="0"/>
            </a:endParaRPr>
          </a:p>
          <a:p>
            <a:r>
              <a:rPr lang="en-US" sz="1400" dirty="0">
                <a:latin typeface="Bahnschrift SemiLight" panose="020B0502040204020203" pitchFamily="34" charset="0"/>
              </a:rPr>
              <a:t>Studies show that “cramming” is not an effective method for most students. Allowing yourself the extra time to reinforce the material, or take your essay to the ASC, will almost certainly earn you a higher grade. </a:t>
            </a:r>
            <a:endParaRPr lang="en-US" sz="1200" dirty="0">
              <a:latin typeface="Bahnschrift SemiLight" panose="020B0502040204020203" pitchFamily="34" charset="0"/>
            </a:endParaRPr>
          </a:p>
        </p:txBody>
      </p:sp>
      <p:sp>
        <p:nvSpPr>
          <p:cNvPr id="10" name="Title 1">
            <a:extLst>
              <a:ext uri="{FF2B5EF4-FFF2-40B4-BE49-F238E27FC236}">
                <a16:creationId xmlns:a16="http://schemas.microsoft.com/office/drawing/2014/main" id="{9E7582E4-DBCF-4F94-98CE-4C770DAC28A9}"/>
              </a:ext>
            </a:extLst>
          </p:cNvPr>
          <p:cNvSpPr txBox="1">
            <a:spLocks/>
          </p:cNvSpPr>
          <p:nvPr/>
        </p:nvSpPr>
        <p:spPr>
          <a:xfrm>
            <a:off x="1428395" y="1485459"/>
            <a:ext cx="3701458" cy="501242"/>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u="sng" dirty="0">
                <a:latin typeface="Bahnschrift SemiLight" panose="020B0502040204020203" pitchFamily="34" charset="0"/>
              </a:rPr>
              <a:t>Time-Specific Tips</a:t>
            </a:r>
          </a:p>
        </p:txBody>
      </p:sp>
    </p:spTree>
    <p:extLst>
      <p:ext uri="{BB962C8B-B14F-4D97-AF65-F5344CB8AC3E}">
        <p14:creationId xmlns:p14="http://schemas.microsoft.com/office/powerpoint/2010/main" val="328562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036424-FC4D-4152-BA08-4F9F252824A0}"/>
              </a:ext>
            </a:extLst>
          </p:cNvPr>
          <p:cNvSpPr/>
          <p:nvPr/>
        </p:nvSpPr>
        <p:spPr>
          <a:xfrm>
            <a:off x="854705" y="875737"/>
            <a:ext cx="4848837" cy="5106525"/>
          </a:xfrm>
          <a:prstGeom prst="roundRect">
            <a:avLst/>
          </a:prstGeom>
          <a:solidFill>
            <a:srgbClr val="E8F9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FF3F9EE-AEE1-4692-A655-6E62A2D6736C}"/>
              </a:ext>
            </a:extLst>
          </p:cNvPr>
          <p:cNvSpPr txBox="1"/>
          <p:nvPr/>
        </p:nvSpPr>
        <p:spPr>
          <a:xfrm>
            <a:off x="8473780" y="6544290"/>
            <a:ext cx="3637354" cy="215444"/>
          </a:xfrm>
          <a:prstGeom prst="rect">
            <a:avLst/>
          </a:prstGeom>
          <a:solidFill>
            <a:schemeClr val="bg1"/>
          </a:solidFill>
        </p:spPr>
        <p:txBody>
          <a:bodyPr wrap="square">
            <a:spAutoFit/>
          </a:bodyPr>
          <a:lstStyle/>
          <a:p>
            <a:r>
              <a:rPr lang="en-US" sz="800" dirty="0"/>
              <a:t>https://www.rasmussen.edu/degrees/education/blog/types-of-learning-styles/</a:t>
            </a:r>
          </a:p>
        </p:txBody>
      </p:sp>
      <p:sp>
        <p:nvSpPr>
          <p:cNvPr id="8" name="TextBox 7">
            <a:extLst>
              <a:ext uri="{FF2B5EF4-FFF2-40B4-BE49-F238E27FC236}">
                <a16:creationId xmlns:a16="http://schemas.microsoft.com/office/drawing/2014/main" id="{FDC42202-058A-42A8-9A6A-F24227532E6B}"/>
              </a:ext>
            </a:extLst>
          </p:cNvPr>
          <p:cNvSpPr txBox="1"/>
          <p:nvPr/>
        </p:nvSpPr>
        <p:spPr>
          <a:xfrm>
            <a:off x="1489123" y="2239053"/>
            <a:ext cx="3640731" cy="646331"/>
          </a:xfrm>
          <a:prstGeom prst="rect">
            <a:avLst/>
          </a:prstGeom>
          <a:noFill/>
        </p:spPr>
        <p:txBody>
          <a:bodyPr wrap="square">
            <a:spAutoFit/>
          </a:bodyPr>
          <a:lstStyle/>
          <a:p>
            <a:r>
              <a:rPr lang="en-US" dirty="0">
                <a:latin typeface="Bahnschrift SemiLight" panose="020B0502040204020203" pitchFamily="34" charset="0"/>
              </a:rPr>
              <a:t>4. Respect your body’s need for sleep</a:t>
            </a:r>
            <a:endParaRPr lang="en-US" b="1" dirty="0">
              <a:latin typeface="Bahnschrift SemiLight" panose="020B0502040204020203" pitchFamily="34" charset="0"/>
            </a:endParaRPr>
          </a:p>
        </p:txBody>
      </p:sp>
      <p:sp>
        <p:nvSpPr>
          <p:cNvPr id="9" name="TextBox 8">
            <a:extLst>
              <a:ext uri="{FF2B5EF4-FFF2-40B4-BE49-F238E27FC236}">
                <a16:creationId xmlns:a16="http://schemas.microsoft.com/office/drawing/2014/main" id="{E6796A49-8C74-4C1A-8150-46E79E39B3C8}"/>
              </a:ext>
            </a:extLst>
          </p:cNvPr>
          <p:cNvSpPr txBox="1"/>
          <p:nvPr/>
        </p:nvSpPr>
        <p:spPr>
          <a:xfrm>
            <a:off x="1489123" y="3128918"/>
            <a:ext cx="3640731" cy="1569660"/>
          </a:xfrm>
          <a:prstGeom prst="rect">
            <a:avLst/>
          </a:prstGeom>
          <a:noFill/>
        </p:spPr>
        <p:txBody>
          <a:bodyPr wrap="square">
            <a:spAutoFit/>
          </a:bodyPr>
          <a:lstStyle/>
          <a:p>
            <a:r>
              <a:rPr lang="en-US" sz="1400" b="1" dirty="0">
                <a:latin typeface="Bahnschrift SemiLight" panose="020B0502040204020203" pitchFamily="34" charset="0"/>
              </a:rPr>
              <a:t>Do not buy into the idea of burnout culture.</a:t>
            </a:r>
          </a:p>
          <a:p>
            <a:endParaRPr lang="en-US" sz="1400" dirty="0">
              <a:latin typeface="Bahnschrift SemiLight" panose="020B0502040204020203" pitchFamily="34" charset="0"/>
            </a:endParaRPr>
          </a:p>
          <a:p>
            <a:r>
              <a:rPr lang="en-US" sz="1400" dirty="0">
                <a:latin typeface="Bahnschrift SemiLight" panose="020B0502040204020203" pitchFamily="34" charset="0"/>
              </a:rPr>
              <a:t>Misery is not a prerequisite to success. Take care of your body, and the mind will follow suit. </a:t>
            </a:r>
          </a:p>
          <a:p>
            <a:endParaRPr lang="en-US" sz="1400" dirty="0">
              <a:latin typeface="Bahnschrift SemiLight" panose="020B0502040204020203" pitchFamily="34" charset="0"/>
            </a:endParaRPr>
          </a:p>
          <a:p>
            <a:endParaRPr lang="en-US" sz="1200" dirty="0">
              <a:latin typeface="Bahnschrift SemiLight" panose="020B0502040204020203" pitchFamily="34" charset="0"/>
            </a:endParaRPr>
          </a:p>
        </p:txBody>
      </p:sp>
      <p:sp>
        <p:nvSpPr>
          <p:cNvPr id="10" name="Title 1">
            <a:extLst>
              <a:ext uri="{FF2B5EF4-FFF2-40B4-BE49-F238E27FC236}">
                <a16:creationId xmlns:a16="http://schemas.microsoft.com/office/drawing/2014/main" id="{9E7582E4-DBCF-4F94-98CE-4C770DAC28A9}"/>
              </a:ext>
            </a:extLst>
          </p:cNvPr>
          <p:cNvSpPr txBox="1">
            <a:spLocks/>
          </p:cNvSpPr>
          <p:nvPr/>
        </p:nvSpPr>
        <p:spPr>
          <a:xfrm>
            <a:off x="1428395" y="1485459"/>
            <a:ext cx="3701458" cy="501242"/>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u="sng" dirty="0">
                <a:latin typeface="Bahnschrift SemiLight" panose="020B0502040204020203" pitchFamily="34" charset="0"/>
              </a:rPr>
              <a:t>Time-Specific Tips</a:t>
            </a:r>
          </a:p>
        </p:txBody>
      </p:sp>
    </p:spTree>
    <p:extLst>
      <p:ext uri="{BB962C8B-B14F-4D97-AF65-F5344CB8AC3E}">
        <p14:creationId xmlns:p14="http://schemas.microsoft.com/office/powerpoint/2010/main" val="133312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036424-FC4D-4152-BA08-4F9F252824A0}"/>
              </a:ext>
            </a:extLst>
          </p:cNvPr>
          <p:cNvSpPr/>
          <p:nvPr/>
        </p:nvSpPr>
        <p:spPr>
          <a:xfrm>
            <a:off x="854705" y="875737"/>
            <a:ext cx="4848837" cy="5106525"/>
          </a:xfrm>
          <a:prstGeom prst="roundRect">
            <a:avLst/>
          </a:prstGeom>
          <a:solidFill>
            <a:srgbClr val="E8F9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FF3F9EE-AEE1-4692-A655-6E62A2D6736C}"/>
              </a:ext>
            </a:extLst>
          </p:cNvPr>
          <p:cNvSpPr txBox="1"/>
          <p:nvPr/>
        </p:nvSpPr>
        <p:spPr>
          <a:xfrm>
            <a:off x="8473780" y="6544290"/>
            <a:ext cx="3637354" cy="215444"/>
          </a:xfrm>
          <a:prstGeom prst="rect">
            <a:avLst/>
          </a:prstGeom>
          <a:solidFill>
            <a:schemeClr val="bg1"/>
          </a:solidFill>
        </p:spPr>
        <p:txBody>
          <a:bodyPr wrap="square">
            <a:spAutoFit/>
          </a:bodyPr>
          <a:lstStyle/>
          <a:p>
            <a:r>
              <a:rPr lang="en-US" sz="800" dirty="0"/>
              <a:t>https://www.rasmussen.edu/degrees/education/blog/types-of-learning-styles/</a:t>
            </a:r>
          </a:p>
        </p:txBody>
      </p:sp>
      <p:sp>
        <p:nvSpPr>
          <p:cNvPr id="8" name="TextBox 7">
            <a:extLst>
              <a:ext uri="{FF2B5EF4-FFF2-40B4-BE49-F238E27FC236}">
                <a16:creationId xmlns:a16="http://schemas.microsoft.com/office/drawing/2014/main" id="{FDC42202-058A-42A8-9A6A-F24227532E6B}"/>
              </a:ext>
            </a:extLst>
          </p:cNvPr>
          <p:cNvSpPr txBox="1"/>
          <p:nvPr/>
        </p:nvSpPr>
        <p:spPr>
          <a:xfrm>
            <a:off x="1489123" y="2239053"/>
            <a:ext cx="3640731" cy="369332"/>
          </a:xfrm>
          <a:prstGeom prst="rect">
            <a:avLst/>
          </a:prstGeom>
          <a:noFill/>
        </p:spPr>
        <p:txBody>
          <a:bodyPr wrap="square">
            <a:spAutoFit/>
          </a:bodyPr>
          <a:lstStyle/>
          <a:p>
            <a:r>
              <a:rPr lang="en-US" dirty="0">
                <a:latin typeface="Bahnschrift SemiLight" panose="020B0502040204020203" pitchFamily="34" charset="0"/>
              </a:rPr>
              <a:t>5. The Pomodoro Technique</a:t>
            </a:r>
            <a:endParaRPr lang="en-US" b="1" dirty="0">
              <a:latin typeface="Bahnschrift SemiLight" panose="020B0502040204020203" pitchFamily="34" charset="0"/>
            </a:endParaRPr>
          </a:p>
        </p:txBody>
      </p:sp>
      <p:sp>
        <p:nvSpPr>
          <p:cNvPr id="10" name="Title 1">
            <a:extLst>
              <a:ext uri="{FF2B5EF4-FFF2-40B4-BE49-F238E27FC236}">
                <a16:creationId xmlns:a16="http://schemas.microsoft.com/office/drawing/2014/main" id="{9E7582E4-DBCF-4F94-98CE-4C770DAC28A9}"/>
              </a:ext>
            </a:extLst>
          </p:cNvPr>
          <p:cNvSpPr txBox="1">
            <a:spLocks/>
          </p:cNvSpPr>
          <p:nvPr/>
        </p:nvSpPr>
        <p:spPr>
          <a:xfrm>
            <a:off x="1428395" y="1485459"/>
            <a:ext cx="3701458" cy="501242"/>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u="sng" dirty="0">
                <a:latin typeface="Bahnschrift SemiLight" panose="020B0502040204020203" pitchFamily="34" charset="0"/>
              </a:rPr>
              <a:t>Time-Specific Tips</a:t>
            </a:r>
          </a:p>
        </p:txBody>
      </p:sp>
      <p:pic>
        <p:nvPicPr>
          <p:cNvPr id="3" name="Online Media 2" title="POMODORO TECHNIQUE - My Favorite Tool to Improve Studying and Productivity">
            <a:hlinkClick r:id="" action="ppaction://media"/>
            <a:extLst>
              <a:ext uri="{FF2B5EF4-FFF2-40B4-BE49-F238E27FC236}">
                <a16:creationId xmlns:a16="http://schemas.microsoft.com/office/drawing/2014/main" id="{E39D75CE-B60B-449C-A866-721A7F6E77FF}"/>
              </a:ext>
            </a:extLst>
          </p:cNvPr>
          <p:cNvPicPr>
            <a:picLocks noRot="1" noChangeAspect="1"/>
          </p:cNvPicPr>
          <p:nvPr>
            <a:videoFile r:link="rId1"/>
          </p:nvPr>
        </p:nvPicPr>
        <p:blipFill>
          <a:blip r:embed="rId4"/>
          <a:stretch>
            <a:fillRect/>
          </a:stretch>
        </p:blipFill>
        <p:spPr>
          <a:xfrm>
            <a:off x="1505558" y="3127644"/>
            <a:ext cx="3547130" cy="1995261"/>
          </a:xfrm>
          <a:prstGeom prst="rect">
            <a:avLst/>
          </a:prstGeom>
        </p:spPr>
      </p:pic>
    </p:spTree>
    <p:extLst>
      <p:ext uri="{BB962C8B-B14F-4D97-AF65-F5344CB8AC3E}">
        <p14:creationId xmlns:p14="http://schemas.microsoft.com/office/powerpoint/2010/main" val="287327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036424-FC4D-4152-BA08-4F9F252824A0}"/>
              </a:ext>
            </a:extLst>
          </p:cNvPr>
          <p:cNvSpPr/>
          <p:nvPr/>
        </p:nvSpPr>
        <p:spPr>
          <a:xfrm>
            <a:off x="879874" y="758291"/>
            <a:ext cx="4848837" cy="5106525"/>
          </a:xfrm>
          <a:prstGeom prst="roundRect">
            <a:avLst/>
          </a:prstGeom>
          <a:solidFill>
            <a:srgbClr val="E8F9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1CE74-ADC5-4F32-890B-C9C7EBDF2605}"/>
              </a:ext>
            </a:extLst>
          </p:cNvPr>
          <p:cNvSpPr>
            <a:spLocks noGrp="1"/>
          </p:cNvSpPr>
          <p:nvPr>
            <p:ph type="ctrTitle"/>
          </p:nvPr>
        </p:nvSpPr>
        <p:spPr>
          <a:xfrm>
            <a:off x="879873" y="1518407"/>
            <a:ext cx="4848838" cy="501242"/>
          </a:xfrm>
        </p:spPr>
        <p:txBody>
          <a:bodyPr>
            <a:normAutofit fontScale="90000"/>
          </a:bodyPr>
          <a:lstStyle/>
          <a:p>
            <a:r>
              <a:rPr lang="en-US" sz="3200" u="sng" dirty="0">
                <a:latin typeface="Bahnschrift SemiLight" panose="020B0502040204020203" pitchFamily="34" charset="0"/>
              </a:rPr>
              <a:t>The Worrier</a:t>
            </a:r>
          </a:p>
        </p:txBody>
      </p:sp>
      <p:sp>
        <p:nvSpPr>
          <p:cNvPr id="6" name="TextBox 5">
            <a:extLst>
              <a:ext uri="{FF2B5EF4-FFF2-40B4-BE49-F238E27FC236}">
                <a16:creationId xmlns:a16="http://schemas.microsoft.com/office/drawing/2014/main" id="{A54C7616-617B-43AD-8508-172E9ABBEF6F}"/>
              </a:ext>
            </a:extLst>
          </p:cNvPr>
          <p:cNvSpPr txBox="1"/>
          <p:nvPr/>
        </p:nvSpPr>
        <p:spPr>
          <a:xfrm>
            <a:off x="1190908" y="2221874"/>
            <a:ext cx="4226767" cy="244682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latin typeface="Bahnschrift SemiLight" panose="020B0502040204020203" pitchFamily="34" charset="0"/>
              </a:rPr>
              <a:t>Not a huge fan of change</a:t>
            </a:r>
          </a:p>
          <a:p>
            <a:pPr marL="342900" indent="-342900">
              <a:lnSpc>
                <a:spcPct val="150000"/>
              </a:lnSpc>
              <a:buFont typeface="Arial" panose="020B0604020202020204" pitchFamily="34" charset="0"/>
              <a:buChar char="•"/>
            </a:pPr>
            <a:r>
              <a:rPr lang="en-US" dirty="0">
                <a:latin typeface="Bahnschrift SemiLight" panose="020B0502040204020203" pitchFamily="34" charset="0"/>
              </a:rPr>
              <a:t>Likes to stay in the “comfort zone”</a:t>
            </a:r>
          </a:p>
          <a:p>
            <a:pPr marL="342900" indent="-342900">
              <a:lnSpc>
                <a:spcPct val="150000"/>
              </a:lnSpc>
              <a:buFont typeface="Arial" panose="020B0604020202020204" pitchFamily="34" charset="0"/>
              <a:buChar char="•"/>
            </a:pPr>
            <a:r>
              <a:rPr lang="en-US" dirty="0">
                <a:latin typeface="Bahnschrift SemiLight" panose="020B0502040204020203" pitchFamily="34" charset="0"/>
              </a:rPr>
              <a:t>Puts off tasks in order to avoid anxiety</a:t>
            </a:r>
          </a:p>
          <a:p>
            <a:pPr>
              <a:lnSpc>
                <a:spcPct val="150000"/>
              </a:lnSpc>
            </a:pPr>
            <a:endParaRPr lang="en-US" dirty="0">
              <a:latin typeface="Bahnschrift SemiLight" panose="020B0502040204020203" pitchFamily="34" charset="0"/>
            </a:endParaRPr>
          </a:p>
          <a:p>
            <a:pPr algn="r"/>
            <a:endParaRPr lang="en-US" dirty="0">
              <a:latin typeface="Bahnschrift SemiLight" panose="020B0502040204020203" pitchFamily="34" charset="0"/>
            </a:endParaRPr>
          </a:p>
        </p:txBody>
      </p:sp>
      <p:pic>
        <p:nvPicPr>
          <p:cNvPr id="7" name="Picture 6">
            <a:extLst>
              <a:ext uri="{FF2B5EF4-FFF2-40B4-BE49-F238E27FC236}">
                <a16:creationId xmlns:a16="http://schemas.microsoft.com/office/drawing/2014/main" id="{EAB0AE0E-3EB1-4BD5-9DD4-B72FBB8AC3C3}"/>
              </a:ext>
            </a:extLst>
          </p:cNvPr>
          <p:cNvPicPr>
            <a:picLocks noChangeAspect="1"/>
          </p:cNvPicPr>
          <p:nvPr/>
        </p:nvPicPr>
        <p:blipFill rotWithShape="1">
          <a:blip r:embed="rId3"/>
          <a:srcRect l="16339" r="10133"/>
          <a:stretch/>
        </p:blipFill>
        <p:spPr>
          <a:xfrm>
            <a:off x="3115733" y="3848715"/>
            <a:ext cx="1930400" cy="1639966"/>
          </a:xfrm>
          <a:custGeom>
            <a:avLst/>
            <a:gdLst>
              <a:gd name="connsiteX0" fmla="*/ 0 w 1930400"/>
              <a:gd name="connsiteY0" fmla="*/ 0 h 1639966"/>
              <a:gd name="connsiteX1" fmla="*/ 521208 w 1930400"/>
              <a:gd name="connsiteY1" fmla="*/ 0 h 1639966"/>
              <a:gd name="connsiteX2" fmla="*/ 1023112 w 1930400"/>
              <a:gd name="connsiteY2" fmla="*/ 0 h 1639966"/>
              <a:gd name="connsiteX3" fmla="*/ 1930400 w 1930400"/>
              <a:gd name="connsiteY3" fmla="*/ 0 h 1639966"/>
              <a:gd name="connsiteX4" fmla="*/ 1930400 w 1930400"/>
              <a:gd name="connsiteY4" fmla="*/ 497456 h 1639966"/>
              <a:gd name="connsiteX5" fmla="*/ 1930400 w 1930400"/>
              <a:gd name="connsiteY5" fmla="*/ 1076911 h 1639966"/>
              <a:gd name="connsiteX6" fmla="*/ 1930400 w 1930400"/>
              <a:gd name="connsiteY6" fmla="*/ 1639966 h 1639966"/>
              <a:gd name="connsiteX7" fmla="*/ 1486408 w 1930400"/>
              <a:gd name="connsiteY7" fmla="*/ 1639966 h 1639966"/>
              <a:gd name="connsiteX8" fmla="*/ 1023112 w 1930400"/>
              <a:gd name="connsiteY8" fmla="*/ 1639966 h 1639966"/>
              <a:gd name="connsiteX9" fmla="*/ 598424 w 1930400"/>
              <a:gd name="connsiteY9" fmla="*/ 1639966 h 1639966"/>
              <a:gd name="connsiteX10" fmla="*/ 0 w 1930400"/>
              <a:gd name="connsiteY10" fmla="*/ 1639966 h 1639966"/>
              <a:gd name="connsiteX11" fmla="*/ 0 w 1930400"/>
              <a:gd name="connsiteY11" fmla="*/ 1076911 h 1639966"/>
              <a:gd name="connsiteX12" fmla="*/ 0 w 1930400"/>
              <a:gd name="connsiteY12" fmla="*/ 579455 h 1639966"/>
              <a:gd name="connsiteX13" fmla="*/ 0 w 1930400"/>
              <a:gd name="connsiteY13" fmla="*/ 0 h 163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0400" h="1639966" fill="none" extrusionOk="0">
                <a:moveTo>
                  <a:pt x="0" y="0"/>
                </a:moveTo>
                <a:cubicBezTo>
                  <a:pt x="118621" y="-38180"/>
                  <a:pt x="303113" y="8749"/>
                  <a:pt x="521208" y="0"/>
                </a:cubicBezTo>
                <a:cubicBezTo>
                  <a:pt x="739303" y="-8749"/>
                  <a:pt x="777092" y="1375"/>
                  <a:pt x="1023112" y="0"/>
                </a:cubicBezTo>
                <a:cubicBezTo>
                  <a:pt x="1269132" y="-1375"/>
                  <a:pt x="1720852" y="107606"/>
                  <a:pt x="1930400" y="0"/>
                </a:cubicBezTo>
                <a:cubicBezTo>
                  <a:pt x="1973127" y="112235"/>
                  <a:pt x="1877041" y="358628"/>
                  <a:pt x="1930400" y="497456"/>
                </a:cubicBezTo>
                <a:cubicBezTo>
                  <a:pt x="1983759" y="636284"/>
                  <a:pt x="1875044" y="814232"/>
                  <a:pt x="1930400" y="1076911"/>
                </a:cubicBezTo>
                <a:cubicBezTo>
                  <a:pt x="1985756" y="1339590"/>
                  <a:pt x="1873224" y="1466316"/>
                  <a:pt x="1930400" y="1639966"/>
                </a:cubicBezTo>
                <a:cubicBezTo>
                  <a:pt x="1837731" y="1642452"/>
                  <a:pt x="1684359" y="1587947"/>
                  <a:pt x="1486408" y="1639966"/>
                </a:cubicBezTo>
                <a:cubicBezTo>
                  <a:pt x="1288457" y="1691985"/>
                  <a:pt x="1128744" y="1617069"/>
                  <a:pt x="1023112" y="1639966"/>
                </a:cubicBezTo>
                <a:cubicBezTo>
                  <a:pt x="917480" y="1662863"/>
                  <a:pt x="776913" y="1638001"/>
                  <a:pt x="598424" y="1639966"/>
                </a:cubicBezTo>
                <a:cubicBezTo>
                  <a:pt x="419935" y="1641931"/>
                  <a:pt x="215390" y="1632305"/>
                  <a:pt x="0" y="1639966"/>
                </a:cubicBezTo>
                <a:cubicBezTo>
                  <a:pt x="-9850" y="1378306"/>
                  <a:pt x="30088" y="1278072"/>
                  <a:pt x="0" y="1076911"/>
                </a:cubicBezTo>
                <a:cubicBezTo>
                  <a:pt x="-30088" y="875750"/>
                  <a:pt x="58474" y="732238"/>
                  <a:pt x="0" y="579455"/>
                </a:cubicBezTo>
                <a:cubicBezTo>
                  <a:pt x="-58474" y="426672"/>
                  <a:pt x="51870" y="270560"/>
                  <a:pt x="0" y="0"/>
                </a:cubicBezTo>
                <a:close/>
              </a:path>
              <a:path w="1930400" h="1639966" stroke="0" extrusionOk="0">
                <a:moveTo>
                  <a:pt x="0" y="0"/>
                </a:moveTo>
                <a:cubicBezTo>
                  <a:pt x="129870" y="-27241"/>
                  <a:pt x="319419" y="12008"/>
                  <a:pt x="463296" y="0"/>
                </a:cubicBezTo>
                <a:cubicBezTo>
                  <a:pt x="607173" y="-12008"/>
                  <a:pt x="683073" y="26990"/>
                  <a:pt x="887984" y="0"/>
                </a:cubicBezTo>
                <a:cubicBezTo>
                  <a:pt x="1092895" y="-26990"/>
                  <a:pt x="1222665" y="19992"/>
                  <a:pt x="1409192" y="0"/>
                </a:cubicBezTo>
                <a:cubicBezTo>
                  <a:pt x="1595719" y="-19992"/>
                  <a:pt x="1780422" y="57170"/>
                  <a:pt x="1930400" y="0"/>
                </a:cubicBezTo>
                <a:cubicBezTo>
                  <a:pt x="1932895" y="204095"/>
                  <a:pt x="1923935" y="362320"/>
                  <a:pt x="1930400" y="530256"/>
                </a:cubicBezTo>
                <a:cubicBezTo>
                  <a:pt x="1936865" y="698192"/>
                  <a:pt x="1921322" y="931586"/>
                  <a:pt x="1930400" y="1044112"/>
                </a:cubicBezTo>
                <a:cubicBezTo>
                  <a:pt x="1939478" y="1156638"/>
                  <a:pt x="1913138" y="1380745"/>
                  <a:pt x="1930400" y="1639966"/>
                </a:cubicBezTo>
                <a:cubicBezTo>
                  <a:pt x="1697670" y="1681325"/>
                  <a:pt x="1595653" y="1592755"/>
                  <a:pt x="1447800" y="1639966"/>
                </a:cubicBezTo>
                <a:cubicBezTo>
                  <a:pt x="1299947" y="1687177"/>
                  <a:pt x="1211547" y="1617015"/>
                  <a:pt x="1023112" y="1639966"/>
                </a:cubicBezTo>
                <a:cubicBezTo>
                  <a:pt x="834677" y="1662917"/>
                  <a:pt x="780180" y="1593680"/>
                  <a:pt x="540512" y="1639966"/>
                </a:cubicBezTo>
                <a:cubicBezTo>
                  <a:pt x="300844" y="1686252"/>
                  <a:pt x="238692" y="1590061"/>
                  <a:pt x="0" y="1639966"/>
                </a:cubicBezTo>
                <a:cubicBezTo>
                  <a:pt x="-47272" y="1448277"/>
                  <a:pt x="15827" y="1256722"/>
                  <a:pt x="0" y="1109710"/>
                </a:cubicBezTo>
                <a:cubicBezTo>
                  <a:pt x="-15827" y="962698"/>
                  <a:pt x="61783" y="747609"/>
                  <a:pt x="0" y="579455"/>
                </a:cubicBezTo>
                <a:cubicBezTo>
                  <a:pt x="-61783" y="411302"/>
                  <a:pt x="5336" y="269378"/>
                  <a:pt x="0" y="0"/>
                </a:cubicBezTo>
                <a:close/>
              </a:path>
            </a:pathLst>
          </a:custGeom>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pic>
        <p:nvPicPr>
          <p:cNvPr id="9" name="Picture 8">
            <a:extLst>
              <a:ext uri="{FF2B5EF4-FFF2-40B4-BE49-F238E27FC236}">
                <a16:creationId xmlns:a16="http://schemas.microsoft.com/office/drawing/2014/main" id="{BA78370F-A698-48FC-B504-29D0B7FC55D6}"/>
              </a:ext>
            </a:extLst>
          </p:cNvPr>
          <p:cNvPicPr>
            <a:picLocks noChangeAspect="1"/>
          </p:cNvPicPr>
          <p:nvPr/>
        </p:nvPicPr>
        <p:blipFill>
          <a:blip r:embed="rId4"/>
          <a:stretch>
            <a:fillRect/>
          </a:stretch>
        </p:blipFill>
        <p:spPr>
          <a:xfrm>
            <a:off x="8470985" y="6445203"/>
            <a:ext cx="3554276" cy="237765"/>
          </a:xfrm>
          <a:prstGeom prst="rect">
            <a:avLst/>
          </a:prstGeom>
        </p:spPr>
      </p:pic>
    </p:spTree>
    <p:extLst>
      <p:ext uri="{BB962C8B-B14F-4D97-AF65-F5344CB8AC3E}">
        <p14:creationId xmlns:p14="http://schemas.microsoft.com/office/powerpoint/2010/main" val="2485442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036424-FC4D-4152-BA08-4F9F252824A0}"/>
              </a:ext>
            </a:extLst>
          </p:cNvPr>
          <p:cNvSpPr/>
          <p:nvPr/>
        </p:nvSpPr>
        <p:spPr>
          <a:xfrm>
            <a:off x="879874" y="758291"/>
            <a:ext cx="4848837" cy="5106525"/>
          </a:xfrm>
          <a:prstGeom prst="roundRect">
            <a:avLst/>
          </a:prstGeom>
          <a:solidFill>
            <a:srgbClr val="E8F9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1CE74-ADC5-4F32-890B-C9C7EBDF2605}"/>
              </a:ext>
            </a:extLst>
          </p:cNvPr>
          <p:cNvSpPr>
            <a:spLocks noGrp="1"/>
          </p:cNvSpPr>
          <p:nvPr>
            <p:ph type="ctrTitle"/>
          </p:nvPr>
        </p:nvSpPr>
        <p:spPr>
          <a:xfrm>
            <a:off x="879873" y="1518407"/>
            <a:ext cx="4848838" cy="501242"/>
          </a:xfrm>
        </p:spPr>
        <p:txBody>
          <a:bodyPr>
            <a:normAutofit fontScale="90000"/>
          </a:bodyPr>
          <a:lstStyle/>
          <a:p>
            <a:r>
              <a:rPr lang="en-US" sz="3200" u="sng" dirty="0">
                <a:latin typeface="Bahnschrift SemiLight" panose="020B0502040204020203" pitchFamily="34" charset="0"/>
              </a:rPr>
              <a:t>The Perfectionist</a:t>
            </a:r>
          </a:p>
        </p:txBody>
      </p:sp>
      <p:sp>
        <p:nvSpPr>
          <p:cNvPr id="6" name="TextBox 5">
            <a:extLst>
              <a:ext uri="{FF2B5EF4-FFF2-40B4-BE49-F238E27FC236}">
                <a16:creationId xmlns:a16="http://schemas.microsoft.com/office/drawing/2014/main" id="{A54C7616-617B-43AD-8508-172E9ABBEF6F}"/>
              </a:ext>
            </a:extLst>
          </p:cNvPr>
          <p:cNvSpPr txBox="1"/>
          <p:nvPr/>
        </p:nvSpPr>
        <p:spPr>
          <a:xfrm>
            <a:off x="1190909" y="2221874"/>
            <a:ext cx="3539136" cy="286232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latin typeface="Bahnschrift SemiLight" panose="020B0502040204020203" pitchFamily="34" charset="0"/>
              </a:rPr>
              <a:t>Struggles to </a:t>
            </a:r>
            <a:r>
              <a:rPr lang="en-US" i="1" dirty="0">
                <a:latin typeface="Bahnschrift SemiLight" panose="020B0502040204020203" pitchFamily="34" charset="0"/>
              </a:rPr>
              <a:t>actually complete</a:t>
            </a:r>
            <a:r>
              <a:rPr lang="en-US" dirty="0">
                <a:latin typeface="Bahnschrift SemiLight" panose="020B0502040204020203" pitchFamily="34" charset="0"/>
              </a:rPr>
              <a:t> the task because they’re too busy perfecting it</a:t>
            </a:r>
          </a:p>
          <a:p>
            <a:pPr marL="342900" indent="-342900">
              <a:lnSpc>
                <a:spcPct val="150000"/>
              </a:lnSpc>
              <a:buFont typeface="Arial" panose="020B0604020202020204" pitchFamily="34" charset="0"/>
              <a:buChar char="•"/>
            </a:pPr>
            <a:r>
              <a:rPr lang="en-US" dirty="0">
                <a:latin typeface="Bahnschrift SemiLight" panose="020B0502040204020203" pitchFamily="34" charset="0"/>
              </a:rPr>
              <a:t>Will put off the task until they feel they can do it perfectly</a:t>
            </a:r>
          </a:p>
          <a:p>
            <a:pPr>
              <a:lnSpc>
                <a:spcPct val="150000"/>
              </a:lnSpc>
            </a:pPr>
            <a:endParaRPr lang="en-US" dirty="0">
              <a:latin typeface="Bahnschrift SemiLight" panose="020B0502040204020203" pitchFamily="34" charset="0"/>
            </a:endParaRPr>
          </a:p>
          <a:p>
            <a:pPr algn="r"/>
            <a:endParaRPr lang="en-US" dirty="0">
              <a:latin typeface="Bahnschrift SemiLight" panose="020B0502040204020203" pitchFamily="34" charset="0"/>
            </a:endParaRPr>
          </a:p>
        </p:txBody>
      </p:sp>
      <p:pic>
        <p:nvPicPr>
          <p:cNvPr id="3" name="Picture 2">
            <a:extLst>
              <a:ext uri="{FF2B5EF4-FFF2-40B4-BE49-F238E27FC236}">
                <a16:creationId xmlns:a16="http://schemas.microsoft.com/office/drawing/2014/main" id="{2694889A-D33A-4081-B977-5B99ECF23FC7}"/>
              </a:ext>
            </a:extLst>
          </p:cNvPr>
          <p:cNvPicPr>
            <a:picLocks noChangeAspect="1"/>
          </p:cNvPicPr>
          <p:nvPr/>
        </p:nvPicPr>
        <p:blipFill>
          <a:blip r:embed="rId3"/>
          <a:stretch>
            <a:fillRect/>
          </a:stretch>
        </p:blipFill>
        <p:spPr>
          <a:xfrm>
            <a:off x="3671524" y="4324773"/>
            <a:ext cx="1369556" cy="1369556"/>
          </a:xfrm>
          <a:custGeom>
            <a:avLst/>
            <a:gdLst>
              <a:gd name="connsiteX0" fmla="*/ 0 w 1369556"/>
              <a:gd name="connsiteY0" fmla="*/ 0 h 1369556"/>
              <a:gd name="connsiteX1" fmla="*/ 442823 w 1369556"/>
              <a:gd name="connsiteY1" fmla="*/ 0 h 1369556"/>
              <a:gd name="connsiteX2" fmla="*/ 899342 w 1369556"/>
              <a:gd name="connsiteY2" fmla="*/ 0 h 1369556"/>
              <a:gd name="connsiteX3" fmla="*/ 1369556 w 1369556"/>
              <a:gd name="connsiteY3" fmla="*/ 0 h 1369556"/>
              <a:gd name="connsiteX4" fmla="*/ 1369556 w 1369556"/>
              <a:gd name="connsiteY4" fmla="*/ 470214 h 1369556"/>
              <a:gd name="connsiteX5" fmla="*/ 1369556 w 1369556"/>
              <a:gd name="connsiteY5" fmla="*/ 885646 h 1369556"/>
              <a:gd name="connsiteX6" fmla="*/ 1369556 w 1369556"/>
              <a:gd name="connsiteY6" fmla="*/ 1369556 h 1369556"/>
              <a:gd name="connsiteX7" fmla="*/ 885646 w 1369556"/>
              <a:gd name="connsiteY7" fmla="*/ 1369556 h 1369556"/>
              <a:gd name="connsiteX8" fmla="*/ 401736 w 1369556"/>
              <a:gd name="connsiteY8" fmla="*/ 1369556 h 1369556"/>
              <a:gd name="connsiteX9" fmla="*/ 0 w 1369556"/>
              <a:gd name="connsiteY9" fmla="*/ 1369556 h 1369556"/>
              <a:gd name="connsiteX10" fmla="*/ 0 w 1369556"/>
              <a:gd name="connsiteY10" fmla="*/ 926733 h 1369556"/>
              <a:gd name="connsiteX11" fmla="*/ 0 w 1369556"/>
              <a:gd name="connsiteY11" fmla="*/ 470214 h 1369556"/>
              <a:gd name="connsiteX12" fmla="*/ 0 w 1369556"/>
              <a:gd name="connsiteY12" fmla="*/ 0 h 136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556" h="1369556" fill="none" extrusionOk="0">
                <a:moveTo>
                  <a:pt x="0" y="0"/>
                </a:moveTo>
                <a:cubicBezTo>
                  <a:pt x="220296" y="-2067"/>
                  <a:pt x="257297" y="2735"/>
                  <a:pt x="442823" y="0"/>
                </a:cubicBezTo>
                <a:cubicBezTo>
                  <a:pt x="628349" y="-2735"/>
                  <a:pt x="718046" y="45773"/>
                  <a:pt x="899342" y="0"/>
                </a:cubicBezTo>
                <a:cubicBezTo>
                  <a:pt x="1080638" y="-45773"/>
                  <a:pt x="1238015" y="41866"/>
                  <a:pt x="1369556" y="0"/>
                </a:cubicBezTo>
                <a:cubicBezTo>
                  <a:pt x="1382312" y="163609"/>
                  <a:pt x="1321617" y="254577"/>
                  <a:pt x="1369556" y="470214"/>
                </a:cubicBezTo>
                <a:cubicBezTo>
                  <a:pt x="1417495" y="685851"/>
                  <a:pt x="1337758" y="789984"/>
                  <a:pt x="1369556" y="885646"/>
                </a:cubicBezTo>
                <a:cubicBezTo>
                  <a:pt x="1401354" y="981308"/>
                  <a:pt x="1368845" y="1230214"/>
                  <a:pt x="1369556" y="1369556"/>
                </a:cubicBezTo>
                <a:cubicBezTo>
                  <a:pt x="1202546" y="1373376"/>
                  <a:pt x="1010138" y="1319359"/>
                  <a:pt x="885646" y="1369556"/>
                </a:cubicBezTo>
                <a:cubicBezTo>
                  <a:pt x="761154" y="1419753"/>
                  <a:pt x="554254" y="1365108"/>
                  <a:pt x="401736" y="1369556"/>
                </a:cubicBezTo>
                <a:cubicBezTo>
                  <a:pt x="249218" y="1374004"/>
                  <a:pt x="106112" y="1351081"/>
                  <a:pt x="0" y="1369556"/>
                </a:cubicBezTo>
                <a:cubicBezTo>
                  <a:pt x="-21491" y="1169190"/>
                  <a:pt x="2014" y="1056073"/>
                  <a:pt x="0" y="926733"/>
                </a:cubicBezTo>
                <a:cubicBezTo>
                  <a:pt x="-2014" y="797393"/>
                  <a:pt x="3055" y="636647"/>
                  <a:pt x="0" y="470214"/>
                </a:cubicBezTo>
                <a:cubicBezTo>
                  <a:pt x="-3055" y="303781"/>
                  <a:pt x="8489" y="207533"/>
                  <a:pt x="0" y="0"/>
                </a:cubicBezTo>
                <a:close/>
              </a:path>
              <a:path w="1369556" h="1369556" stroke="0" extrusionOk="0">
                <a:moveTo>
                  <a:pt x="0" y="0"/>
                </a:moveTo>
                <a:cubicBezTo>
                  <a:pt x="129733" y="-35643"/>
                  <a:pt x="347154" y="51698"/>
                  <a:pt x="442823" y="0"/>
                </a:cubicBezTo>
                <a:cubicBezTo>
                  <a:pt x="538492" y="-51698"/>
                  <a:pt x="751013" y="1888"/>
                  <a:pt x="858255" y="0"/>
                </a:cubicBezTo>
                <a:cubicBezTo>
                  <a:pt x="965497" y="-1888"/>
                  <a:pt x="1137523" y="3589"/>
                  <a:pt x="1369556" y="0"/>
                </a:cubicBezTo>
                <a:cubicBezTo>
                  <a:pt x="1413773" y="217158"/>
                  <a:pt x="1319003" y="298937"/>
                  <a:pt x="1369556" y="442823"/>
                </a:cubicBezTo>
                <a:cubicBezTo>
                  <a:pt x="1420109" y="586709"/>
                  <a:pt x="1320648" y="675645"/>
                  <a:pt x="1369556" y="871951"/>
                </a:cubicBezTo>
                <a:cubicBezTo>
                  <a:pt x="1418464" y="1068257"/>
                  <a:pt x="1318331" y="1196454"/>
                  <a:pt x="1369556" y="1369556"/>
                </a:cubicBezTo>
                <a:cubicBezTo>
                  <a:pt x="1200722" y="1374372"/>
                  <a:pt x="1115288" y="1328514"/>
                  <a:pt x="913037" y="1369556"/>
                </a:cubicBezTo>
                <a:cubicBezTo>
                  <a:pt x="710786" y="1410598"/>
                  <a:pt x="632922" y="1328792"/>
                  <a:pt x="429128" y="1369556"/>
                </a:cubicBezTo>
                <a:cubicBezTo>
                  <a:pt x="225334" y="1410320"/>
                  <a:pt x="160377" y="1362887"/>
                  <a:pt x="0" y="1369556"/>
                </a:cubicBezTo>
                <a:cubicBezTo>
                  <a:pt x="-1798" y="1271853"/>
                  <a:pt x="26075" y="1057286"/>
                  <a:pt x="0" y="913037"/>
                </a:cubicBezTo>
                <a:cubicBezTo>
                  <a:pt x="-26075" y="768788"/>
                  <a:pt x="38756" y="638688"/>
                  <a:pt x="0" y="470214"/>
                </a:cubicBezTo>
                <a:cubicBezTo>
                  <a:pt x="-38756" y="301740"/>
                  <a:pt x="34286" y="156361"/>
                  <a:pt x="0" y="0"/>
                </a:cubicBezTo>
                <a:close/>
              </a:path>
            </a:pathLst>
          </a:custGeom>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pic>
        <p:nvPicPr>
          <p:cNvPr id="8" name="Picture 7">
            <a:extLst>
              <a:ext uri="{FF2B5EF4-FFF2-40B4-BE49-F238E27FC236}">
                <a16:creationId xmlns:a16="http://schemas.microsoft.com/office/drawing/2014/main" id="{52D62EBB-306D-4735-9AC6-10999B136FD8}"/>
              </a:ext>
            </a:extLst>
          </p:cNvPr>
          <p:cNvPicPr>
            <a:picLocks noChangeAspect="1"/>
          </p:cNvPicPr>
          <p:nvPr/>
        </p:nvPicPr>
        <p:blipFill>
          <a:blip r:embed="rId4"/>
          <a:stretch>
            <a:fillRect/>
          </a:stretch>
        </p:blipFill>
        <p:spPr>
          <a:xfrm>
            <a:off x="8480315" y="6454534"/>
            <a:ext cx="3554276" cy="237765"/>
          </a:xfrm>
          <a:prstGeom prst="rect">
            <a:avLst/>
          </a:prstGeom>
        </p:spPr>
      </p:pic>
    </p:spTree>
    <p:extLst>
      <p:ext uri="{BB962C8B-B14F-4D97-AF65-F5344CB8AC3E}">
        <p14:creationId xmlns:p14="http://schemas.microsoft.com/office/powerpoint/2010/main" val="2223932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036424-FC4D-4152-BA08-4F9F252824A0}"/>
              </a:ext>
            </a:extLst>
          </p:cNvPr>
          <p:cNvSpPr/>
          <p:nvPr/>
        </p:nvSpPr>
        <p:spPr>
          <a:xfrm>
            <a:off x="879874" y="758291"/>
            <a:ext cx="4848837" cy="5106525"/>
          </a:xfrm>
          <a:prstGeom prst="roundRect">
            <a:avLst/>
          </a:prstGeom>
          <a:solidFill>
            <a:srgbClr val="E8F9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1CE74-ADC5-4F32-890B-C9C7EBDF2605}"/>
              </a:ext>
            </a:extLst>
          </p:cNvPr>
          <p:cNvSpPr>
            <a:spLocks noGrp="1"/>
          </p:cNvSpPr>
          <p:nvPr>
            <p:ph type="ctrTitle"/>
          </p:nvPr>
        </p:nvSpPr>
        <p:spPr>
          <a:xfrm>
            <a:off x="879873" y="1518407"/>
            <a:ext cx="4848838" cy="501242"/>
          </a:xfrm>
        </p:spPr>
        <p:txBody>
          <a:bodyPr>
            <a:normAutofit fontScale="90000"/>
          </a:bodyPr>
          <a:lstStyle/>
          <a:p>
            <a:r>
              <a:rPr lang="en-US" sz="3200" u="sng" dirty="0">
                <a:latin typeface="Bahnschrift SemiLight" panose="020B0502040204020203" pitchFamily="34" charset="0"/>
              </a:rPr>
              <a:t>The Crisis Maker</a:t>
            </a:r>
          </a:p>
        </p:txBody>
      </p:sp>
      <p:sp>
        <p:nvSpPr>
          <p:cNvPr id="6" name="TextBox 5">
            <a:extLst>
              <a:ext uri="{FF2B5EF4-FFF2-40B4-BE49-F238E27FC236}">
                <a16:creationId xmlns:a16="http://schemas.microsoft.com/office/drawing/2014/main" id="{A54C7616-617B-43AD-8508-172E9ABBEF6F}"/>
              </a:ext>
            </a:extLst>
          </p:cNvPr>
          <p:cNvSpPr txBox="1"/>
          <p:nvPr/>
        </p:nvSpPr>
        <p:spPr>
          <a:xfrm>
            <a:off x="1190909" y="2221874"/>
            <a:ext cx="3539136" cy="244682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latin typeface="Bahnschrift SemiLight" panose="020B0502040204020203" pitchFamily="34" charset="0"/>
              </a:rPr>
              <a:t>Works better under pressure</a:t>
            </a:r>
          </a:p>
          <a:p>
            <a:pPr marL="342900" indent="-342900">
              <a:lnSpc>
                <a:spcPct val="150000"/>
              </a:lnSpc>
              <a:buFont typeface="Arial" panose="020B0604020202020204" pitchFamily="34" charset="0"/>
              <a:buChar char="•"/>
            </a:pPr>
            <a:r>
              <a:rPr lang="en-US" dirty="0">
                <a:latin typeface="Bahnschrift SemiLight" panose="020B0502040204020203" pitchFamily="34" charset="0"/>
              </a:rPr>
              <a:t>Gets a “rush” from waiting until the last minute</a:t>
            </a:r>
          </a:p>
          <a:p>
            <a:pPr marL="342900" indent="-342900">
              <a:lnSpc>
                <a:spcPct val="150000"/>
              </a:lnSpc>
              <a:buFont typeface="Arial" panose="020B0604020202020204" pitchFamily="34" charset="0"/>
              <a:buChar char="•"/>
            </a:pPr>
            <a:r>
              <a:rPr lang="en-US" dirty="0">
                <a:latin typeface="Bahnschrift SemiLight" panose="020B0502040204020203" pitchFamily="34" charset="0"/>
              </a:rPr>
              <a:t>More creative when working against a deadline</a:t>
            </a:r>
          </a:p>
          <a:p>
            <a:pPr algn="r"/>
            <a:endParaRPr lang="en-US" dirty="0">
              <a:latin typeface="Bahnschrift SemiLight" panose="020B0502040204020203" pitchFamily="34" charset="0"/>
            </a:endParaRPr>
          </a:p>
        </p:txBody>
      </p:sp>
      <p:pic>
        <p:nvPicPr>
          <p:cNvPr id="4" name="Picture 3">
            <a:extLst>
              <a:ext uri="{FF2B5EF4-FFF2-40B4-BE49-F238E27FC236}">
                <a16:creationId xmlns:a16="http://schemas.microsoft.com/office/drawing/2014/main" id="{FC436C2D-BB8C-43EF-8AD2-65B203A8BCA0}"/>
              </a:ext>
            </a:extLst>
          </p:cNvPr>
          <p:cNvPicPr>
            <a:picLocks noChangeAspect="1"/>
          </p:cNvPicPr>
          <p:nvPr/>
        </p:nvPicPr>
        <p:blipFill>
          <a:blip r:embed="rId3"/>
          <a:stretch>
            <a:fillRect/>
          </a:stretch>
        </p:blipFill>
        <p:spPr>
          <a:xfrm>
            <a:off x="3646905" y="4021061"/>
            <a:ext cx="1582473" cy="1582473"/>
          </a:xfrm>
          <a:custGeom>
            <a:avLst/>
            <a:gdLst>
              <a:gd name="connsiteX0" fmla="*/ 0 w 1582473"/>
              <a:gd name="connsiteY0" fmla="*/ 0 h 1582473"/>
              <a:gd name="connsiteX1" fmla="*/ 511666 w 1582473"/>
              <a:gd name="connsiteY1" fmla="*/ 0 h 1582473"/>
              <a:gd name="connsiteX2" fmla="*/ 1039157 w 1582473"/>
              <a:gd name="connsiteY2" fmla="*/ 0 h 1582473"/>
              <a:gd name="connsiteX3" fmla="*/ 1582473 w 1582473"/>
              <a:gd name="connsiteY3" fmla="*/ 0 h 1582473"/>
              <a:gd name="connsiteX4" fmla="*/ 1582473 w 1582473"/>
              <a:gd name="connsiteY4" fmla="*/ 543316 h 1582473"/>
              <a:gd name="connsiteX5" fmla="*/ 1582473 w 1582473"/>
              <a:gd name="connsiteY5" fmla="*/ 1023333 h 1582473"/>
              <a:gd name="connsiteX6" fmla="*/ 1582473 w 1582473"/>
              <a:gd name="connsiteY6" fmla="*/ 1582473 h 1582473"/>
              <a:gd name="connsiteX7" fmla="*/ 1023333 w 1582473"/>
              <a:gd name="connsiteY7" fmla="*/ 1582473 h 1582473"/>
              <a:gd name="connsiteX8" fmla="*/ 464192 w 1582473"/>
              <a:gd name="connsiteY8" fmla="*/ 1582473 h 1582473"/>
              <a:gd name="connsiteX9" fmla="*/ 0 w 1582473"/>
              <a:gd name="connsiteY9" fmla="*/ 1582473 h 1582473"/>
              <a:gd name="connsiteX10" fmla="*/ 0 w 1582473"/>
              <a:gd name="connsiteY10" fmla="*/ 1070807 h 1582473"/>
              <a:gd name="connsiteX11" fmla="*/ 0 w 1582473"/>
              <a:gd name="connsiteY11" fmla="*/ 543316 h 1582473"/>
              <a:gd name="connsiteX12" fmla="*/ 0 w 1582473"/>
              <a:gd name="connsiteY12" fmla="*/ 0 h 158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2473" h="1582473" fill="none" extrusionOk="0">
                <a:moveTo>
                  <a:pt x="0" y="0"/>
                </a:moveTo>
                <a:cubicBezTo>
                  <a:pt x="194334" y="-17791"/>
                  <a:pt x="267432" y="46072"/>
                  <a:pt x="511666" y="0"/>
                </a:cubicBezTo>
                <a:cubicBezTo>
                  <a:pt x="755900" y="-46072"/>
                  <a:pt x="863777" y="27880"/>
                  <a:pt x="1039157" y="0"/>
                </a:cubicBezTo>
                <a:cubicBezTo>
                  <a:pt x="1214537" y="-27880"/>
                  <a:pt x="1417981" y="52397"/>
                  <a:pt x="1582473" y="0"/>
                </a:cubicBezTo>
                <a:cubicBezTo>
                  <a:pt x="1624487" y="210725"/>
                  <a:pt x="1540875" y="304724"/>
                  <a:pt x="1582473" y="543316"/>
                </a:cubicBezTo>
                <a:cubicBezTo>
                  <a:pt x="1624071" y="781908"/>
                  <a:pt x="1532615" y="925571"/>
                  <a:pt x="1582473" y="1023333"/>
                </a:cubicBezTo>
                <a:cubicBezTo>
                  <a:pt x="1632331" y="1121095"/>
                  <a:pt x="1529320" y="1352180"/>
                  <a:pt x="1582473" y="1582473"/>
                </a:cubicBezTo>
                <a:cubicBezTo>
                  <a:pt x="1447420" y="1642465"/>
                  <a:pt x="1163707" y="1580466"/>
                  <a:pt x="1023333" y="1582473"/>
                </a:cubicBezTo>
                <a:cubicBezTo>
                  <a:pt x="882959" y="1584480"/>
                  <a:pt x="672975" y="1550804"/>
                  <a:pt x="464192" y="1582473"/>
                </a:cubicBezTo>
                <a:cubicBezTo>
                  <a:pt x="255409" y="1614142"/>
                  <a:pt x="178043" y="1581083"/>
                  <a:pt x="0" y="1582473"/>
                </a:cubicBezTo>
                <a:cubicBezTo>
                  <a:pt x="-38832" y="1389206"/>
                  <a:pt x="38229" y="1215634"/>
                  <a:pt x="0" y="1070807"/>
                </a:cubicBezTo>
                <a:cubicBezTo>
                  <a:pt x="-38229" y="925980"/>
                  <a:pt x="40298" y="800599"/>
                  <a:pt x="0" y="543316"/>
                </a:cubicBezTo>
                <a:cubicBezTo>
                  <a:pt x="-40298" y="286033"/>
                  <a:pt x="19216" y="138037"/>
                  <a:pt x="0" y="0"/>
                </a:cubicBezTo>
                <a:close/>
              </a:path>
              <a:path w="1582473" h="1582473" stroke="0" extrusionOk="0">
                <a:moveTo>
                  <a:pt x="0" y="0"/>
                </a:moveTo>
                <a:cubicBezTo>
                  <a:pt x="196476" y="-9286"/>
                  <a:pt x="396411" y="29382"/>
                  <a:pt x="511666" y="0"/>
                </a:cubicBezTo>
                <a:cubicBezTo>
                  <a:pt x="626921" y="-29382"/>
                  <a:pt x="791633" y="42131"/>
                  <a:pt x="991683" y="0"/>
                </a:cubicBezTo>
                <a:cubicBezTo>
                  <a:pt x="1191733" y="-42131"/>
                  <a:pt x="1375110" y="21133"/>
                  <a:pt x="1582473" y="0"/>
                </a:cubicBezTo>
                <a:cubicBezTo>
                  <a:pt x="1637646" y="245853"/>
                  <a:pt x="1531222" y="331766"/>
                  <a:pt x="1582473" y="511666"/>
                </a:cubicBezTo>
                <a:cubicBezTo>
                  <a:pt x="1633724" y="691566"/>
                  <a:pt x="1558754" y="768515"/>
                  <a:pt x="1582473" y="1007508"/>
                </a:cubicBezTo>
                <a:cubicBezTo>
                  <a:pt x="1606192" y="1246501"/>
                  <a:pt x="1520373" y="1368064"/>
                  <a:pt x="1582473" y="1582473"/>
                </a:cubicBezTo>
                <a:cubicBezTo>
                  <a:pt x="1358815" y="1605944"/>
                  <a:pt x="1228847" y="1541122"/>
                  <a:pt x="1054982" y="1582473"/>
                </a:cubicBezTo>
                <a:cubicBezTo>
                  <a:pt x="881117" y="1623824"/>
                  <a:pt x="739843" y="1580524"/>
                  <a:pt x="495842" y="1582473"/>
                </a:cubicBezTo>
                <a:cubicBezTo>
                  <a:pt x="251841" y="1584422"/>
                  <a:pt x="181761" y="1524425"/>
                  <a:pt x="0" y="1582473"/>
                </a:cubicBezTo>
                <a:cubicBezTo>
                  <a:pt x="-43373" y="1390656"/>
                  <a:pt x="4071" y="1169216"/>
                  <a:pt x="0" y="1054982"/>
                </a:cubicBezTo>
                <a:cubicBezTo>
                  <a:pt x="-4071" y="940748"/>
                  <a:pt x="17714" y="685828"/>
                  <a:pt x="0" y="543316"/>
                </a:cubicBezTo>
                <a:cubicBezTo>
                  <a:pt x="-17714" y="400804"/>
                  <a:pt x="24466" y="165106"/>
                  <a:pt x="0" y="0"/>
                </a:cubicBezTo>
                <a:close/>
              </a:path>
            </a:pathLst>
          </a:custGeom>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pic>
        <p:nvPicPr>
          <p:cNvPr id="8" name="Picture 7">
            <a:extLst>
              <a:ext uri="{FF2B5EF4-FFF2-40B4-BE49-F238E27FC236}">
                <a16:creationId xmlns:a16="http://schemas.microsoft.com/office/drawing/2014/main" id="{24FBECBE-5F52-415F-9BD3-406A131FE93A}"/>
              </a:ext>
            </a:extLst>
          </p:cNvPr>
          <p:cNvPicPr>
            <a:picLocks noChangeAspect="1"/>
          </p:cNvPicPr>
          <p:nvPr/>
        </p:nvPicPr>
        <p:blipFill>
          <a:blip r:embed="rId4"/>
          <a:stretch>
            <a:fillRect/>
          </a:stretch>
        </p:blipFill>
        <p:spPr>
          <a:xfrm>
            <a:off x="8489645" y="6491856"/>
            <a:ext cx="3554276" cy="237765"/>
          </a:xfrm>
          <a:prstGeom prst="rect">
            <a:avLst/>
          </a:prstGeom>
        </p:spPr>
      </p:pic>
    </p:spTree>
    <p:extLst>
      <p:ext uri="{BB962C8B-B14F-4D97-AF65-F5344CB8AC3E}">
        <p14:creationId xmlns:p14="http://schemas.microsoft.com/office/powerpoint/2010/main" val="4178275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036424-FC4D-4152-BA08-4F9F252824A0}"/>
              </a:ext>
            </a:extLst>
          </p:cNvPr>
          <p:cNvSpPr/>
          <p:nvPr/>
        </p:nvSpPr>
        <p:spPr>
          <a:xfrm>
            <a:off x="879874" y="758291"/>
            <a:ext cx="4848837" cy="5106525"/>
          </a:xfrm>
          <a:prstGeom prst="roundRect">
            <a:avLst/>
          </a:prstGeom>
          <a:solidFill>
            <a:srgbClr val="E8F9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1CE74-ADC5-4F32-890B-C9C7EBDF2605}"/>
              </a:ext>
            </a:extLst>
          </p:cNvPr>
          <p:cNvSpPr>
            <a:spLocks noGrp="1"/>
          </p:cNvSpPr>
          <p:nvPr>
            <p:ph type="ctrTitle"/>
          </p:nvPr>
        </p:nvSpPr>
        <p:spPr>
          <a:xfrm>
            <a:off x="879873" y="1518407"/>
            <a:ext cx="4848838" cy="501242"/>
          </a:xfrm>
        </p:spPr>
        <p:txBody>
          <a:bodyPr>
            <a:normAutofit fontScale="90000"/>
          </a:bodyPr>
          <a:lstStyle/>
          <a:p>
            <a:r>
              <a:rPr lang="en-US" sz="3200" u="sng" dirty="0">
                <a:latin typeface="Bahnschrift SemiLight" panose="020B0502040204020203" pitchFamily="34" charset="0"/>
              </a:rPr>
              <a:t>The Over-Doer</a:t>
            </a:r>
          </a:p>
        </p:txBody>
      </p:sp>
      <p:sp>
        <p:nvSpPr>
          <p:cNvPr id="6" name="TextBox 5">
            <a:extLst>
              <a:ext uri="{FF2B5EF4-FFF2-40B4-BE49-F238E27FC236}">
                <a16:creationId xmlns:a16="http://schemas.microsoft.com/office/drawing/2014/main" id="{A54C7616-617B-43AD-8508-172E9ABBEF6F}"/>
              </a:ext>
            </a:extLst>
          </p:cNvPr>
          <p:cNvSpPr txBox="1"/>
          <p:nvPr/>
        </p:nvSpPr>
        <p:spPr>
          <a:xfrm>
            <a:off x="1190909" y="2221874"/>
            <a:ext cx="3539136" cy="286232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latin typeface="Bahnschrift SemiLight" panose="020B0502040204020203" pitchFamily="34" charset="0"/>
              </a:rPr>
              <a:t>Takes on too many projects at once</a:t>
            </a:r>
          </a:p>
          <a:p>
            <a:pPr marL="342900" indent="-342900">
              <a:lnSpc>
                <a:spcPct val="150000"/>
              </a:lnSpc>
              <a:buFont typeface="Arial" panose="020B0604020202020204" pitchFamily="34" charset="0"/>
              <a:buChar char="•"/>
            </a:pPr>
            <a:r>
              <a:rPr lang="en-US" dirty="0">
                <a:latin typeface="Bahnschrift SemiLight" panose="020B0502040204020203" pitchFamily="34" charset="0"/>
              </a:rPr>
              <a:t>Has difficulty prioritizing and staying organized with multiple projects to</a:t>
            </a:r>
          </a:p>
          <a:p>
            <a:pPr>
              <a:lnSpc>
                <a:spcPct val="150000"/>
              </a:lnSpc>
            </a:pPr>
            <a:r>
              <a:rPr lang="en-US" dirty="0">
                <a:latin typeface="Bahnschrift SemiLight" panose="020B0502040204020203" pitchFamily="34" charset="0"/>
              </a:rPr>
              <a:t>      complete. </a:t>
            </a:r>
          </a:p>
          <a:p>
            <a:pPr algn="r"/>
            <a:endParaRPr lang="en-US" dirty="0">
              <a:latin typeface="Bahnschrift SemiLight" panose="020B0502040204020203" pitchFamily="34" charset="0"/>
            </a:endParaRPr>
          </a:p>
        </p:txBody>
      </p:sp>
      <p:pic>
        <p:nvPicPr>
          <p:cNvPr id="1026" name="Picture 2" descr="Pin on simple people">
            <a:extLst>
              <a:ext uri="{FF2B5EF4-FFF2-40B4-BE49-F238E27FC236}">
                <a16:creationId xmlns:a16="http://schemas.microsoft.com/office/drawing/2014/main" id="{4A4B3CE2-D601-49AD-AD7B-B3B3F5C83D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806" t="22865" r="20987" b="32450"/>
          <a:stretch/>
        </p:blipFill>
        <p:spPr bwMode="auto">
          <a:xfrm>
            <a:off x="3850798" y="3962400"/>
            <a:ext cx="1409825" cy="1568521"/>
          </a:xfrm>
          <a:custGeom>
            <a:avLst/>
            <a:gdLst>
              <a:gd name="connsiteX0" fmla="*/ 0 w 1409825"/>
              <a:gd name="connsiteY0" fmla="*/ 0 h 1568521"/>
              <a:gd name="connsiteX1" fmla="*/ 455843 w 1409825"/>
              <a:gd name="connsiteY1" fmla="*/ 0 h 1568521"/>
              <a:gd name="connsiteX2" fmla="*/ 883490 w 1409825"/>
              <a:gd name="connsiteY2" fmla="*/ 0 h 1568521"/>
              <a:gd name="connsiteX3" fmla="*/ 1409825 w 1409825"/>
              <a:gd name="connsiteY3" fmla="*/ 0 h 1568521"/>
              <a:gd name="connsiteX4" fmla="*/ 1409825 w 1409825"/>
              <a:gd name="connsiteY4" fmla="*/ 507155 h 1568521"/>
              <a:gd name="connsiteX5" fmla="*/ 1409825 w 1409825"/>
              <a:gd name="connsiteY5" fmla="*/ 998625 h 1568521"/>
              <a:gd name="connsiteX6" fmla="*/ 1409825 w 1409825"/>
              <a:gd name="connsiteY6" fmla="*/ 1568521 h 1568521"/>
              <a:gd name="connsiteX7" fmla="*/ 939883 w 1409825"/>
              <a:gd name="connsiteY7" fmla="*/ 1568521 h 1568521"/>
              <a:gd name="connsiteX8" fmla="*/ 441745 w 1409825"/>
              <a:gd name="connsiteY8" fmla="*/ 1568521 h 1568521"/>
              <a:gd name="connsiteX9" fmla="*/ 0 w 1409825"/>
              <a:gd name="connsiteY9" fmla="*/ 1568521 h 1568521"/>
              <a:gd name="connsiteX10" fmla="*/ 0 w 1409825"/>
              <a:gd name="connsiteY10" fmla="*/ 1045681 h 1568521"/>
              <a:gd name="connsiteX11" fmla="*/ 0 w 1409825"/>
              <a:gd name="connsiteY11" fmla="*/ 538526 h 1568521"/>
              <a:gd name="connsiteX12" fmla="*/ 0 w 1409825"/>
              <a:gd name="connsiteY12" fmla="*/ 0 h 15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9825" h="1568521" extrusionOk="0">
                <a:moveTo>
                  <a:pt x="0" y="0"/>
                </a:moveTo>
                <a:cubicBezTo>
                  <a:pt x="97230" y="-31375"/>
                  <a:pt x="228281" y="27854"/>
                  <a:pt x="455843" y="0"/>
                </a:cubicBezTo>
                <a:cubicBezTo>
                  <a:pt x="683405" y="-27854"/>
                  <a:pt x="698760" y="49731"/>
                  <a:pt x="883490" y="0"/>
                </a:cubicBezTo>
                <a:cubicBezTo>
                  <a:pt x="1068220" y="-49731"/>
                  <a:pt x="1164917" y="36511"/>
                  <a:pt x="1409825" y="0"/>
                </a:cubicBezTo>
                <a:cubicBezTo>
                  <a:pt x="1431126" y="120622"/>
                  <a:pt x="1361330" y="387570"/>
                  <a:pt x="1409825" y="507155"/>
                </a:cubicBezTo>
                <a:cubicBezTo>
                  <a:pt x="1458320" y="626740"/>
                  <a:pt x="1386880" y="847203"/>
                  <a:pt x="1409825" y="998625"/>
                </a:cubicBezTo>
                <a:cubicBezTo>
                  <a:pt x="1432770" y="1150047"/>
                  <a:pt x="1356654" y="1316501"/>
                  <a:pt x="1409825" y="1568521"/>
                </a:cubicBezTo>
                <a:cubicBezTo>
                  <a:pt x="1240561" y="1619928"/>
                  <a:pt x="1116293" y="1546198"/>
                  <a:pt x="939883" y="1568521"/>
                </a:cubicBezTo>
                <a:cubicBezTo>
                  <a:pt x="763473" y="1590844"/>
                  <a:pt x="650783" y="1546826"/>
                  <a:pt x="441745" y="1568521"/>
                </a:cubicBezTo>
                <a:cubicBezTo>
                  <a:pt x="232707" y="1590216"/>
                  <a:pt x="215320" y="1536902"/>
                  <a:pt x="0" y="1568521"/>
                </a:cubicBezTo>
                <a:cubicBezTo>
                  <a:pt x="-51994" y="1332074"/>
                  <a:pt x="17607" y="1289764"/>
                  <a:pt x="0" y="1045681"/>
                </a:cubicBezTo>
                <a:cubicBezTo>
                  <a:pt x="-17607" y="801598"/>
                  <a:pt x="16544" y="790910"/>
                  <a:pt x="0" y="538526"/>
                </a:cubicBezTo>
                <a:cubicBezTo>
                  <a:pt x="-16544" y="286143"/>
                  <a:pt x="36632" y="215784"/>
                  <a:pt x="0" y="0"/>
                </a:cubicBezTo>
                <a:close/>
              </a:path>
            </a:pathLst>
          </a:custGeom>
          <a:noFill/>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6F4280B-AB9A-45B7-80EC-FCA92B465437}"/>
              </a:ext>
            </a:extLst>
          </p:cNvPr>
          <p:cNvPicPr>
            <a:picLocks noChangeAspect="1"/>
          </p:cNvPicPr>
          <p:nvPr/>
        </p:nvPicPr>
        <p:blipFill>
          <a:blip r:embed="rId4"/>
          <a:stretch>
            <a:fillRect/>
          </a:stretch>
        </p:blipFill>
        <p:spPr>
          <a:xfrm>
            <a:off x="8508307" y="6473195"/>
            <a:ext cx="3554276" cy="237765"/>
          </a:xfrm>
          <a:prstGeom prst="rect">
            <a:avLst/>
          </a:prstGeom>
        </p:spPr>
      </p:pic>
    </p:spTree>
    <p:extLst>
      <p:ext uri="{BB962C8B-B14F-4D97-AF65-F5344CB8AC3E}">
        <p14:creationId xmlns:p14="http://schemas.microsoft.com/office/powerpoint/2010/main" val="3260225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036424-FC4D-4152-BA08-4F9F252824A0}"/>
              </a:ext>
            </a:extLst>
          </p:cNvPr>
          <p:cNvSpPr/>
          <p:nvPr/>
        </p:nvSpPr>
        <p:spPr>
          <a:xfrm>
            <a:off x="879874" y="758291"/>
            <a:ext cx="4848837" cy="5106525"/>
          </a:xfrm>
          <a:prstGeom prst="roundRect">
            <a:avLst/>
          </a:prstGeom>
          <a:solidFill>
            <a:srgbClr val="E8F9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1CE74-ADC5-4F32-890B-C9C7EBDF2605}"/>
              </a:ext>
            </a:extLst>
          </p:cNvPr>
          <p:cNvSpPr>
            <a:spLocks noGrp="1"/>
          </p:cNvSpPr>
          <p:nvPr>
            <p:ph type="ctrTitle"/>
          </p:nvPr>
        </p:nvSpPr>
        <p:spPr>
          <a:xfrm>
            <a:off x="2019770" y="1341126"/>
            <a:ext cx="2591115" cy="501242"/>
          </a:xfrm>
        </p:spPr>
        <p:txBody>
          <a:bodyPr>
            <a:normAutofit fontScale="90000"/>
          </a:bodyPr>
          <a:lstStyle/>
          <a:p>
            <a:r>
              <a:rPr lang="en-US" sz="3200" u="sng" dirty="0">
                <a:latin typeface="Bahnschrift SemiLight" panose="020B0502040204020203" pitchFamily="34" charset="0"/>
              </a:rPr>
              <a:t>For Dreamers</a:t>
            </a:r>
          </a:p>
        </p:txBody>
      </p:sp>
      <p:sp>
        <p:nvSpPr>
          <p:cNvPr id="6" name="TextBox 5">
            <a:extLst>
              <a:ext uri="{FF2B5EF4-FFF2-40B4-BE49-F238E27FC236}">
                <a16:creationId xmlns:a16="http://schemas.microsoft.com/office/drawing/2014/main" id="{A54C7616-617B-43AD-8508-172E9ABBEF6F}"/>
              </a:ext>
            </a:extLst>
          </p:cNvPr>
          <p:cNvSpPr txBox="1"/>
          <p:nvPr/>
        </p:nvSpPr>
        <p:spPr>
          <a:xfrm>
            <a:off x="1190909" y="2221874"/>
            <a:ext cx="4248838" cy="3600986"/>
          </a:xfrm>
          <a:prstGeom prst="rect">
            <a:avLst/>
          </a:prstGeom>
          <a:noFill/>
        </p:spPr>
        <p:txBody>
          <a:bodyPr wrap="square" rtlCol="0">
            <a:spAutoFit/>
          </a:bodyPr>
          <a:lstStyle/>
          <a:p>
            <a:pPr marL="285750" indent="-285750" algn="l">
              <a:buFont typeface="Wingdings" panose="05000000000000000000" pitchFamily="2" charset="2"/>
              <a:buChar char="ü"/>
            </a:pPr>
            <a:r>
              <a:rPr lang="en-US" sz="1400" b="0" i="0" dirty="0">
                <a:effectLst/>
                <a:latin typeface="Open Sans"/>
              </a:rPr>
              <a:t>Keep a to-do list and complete several tasks a day.</a:t>
            </a:r>
          </a:p>
          <a:p>
            <a:pPr marL="285750" indent="-285750" algn="l">
              <a:buFont typeface="Wingdings" panose="05000000000000000000" pitchFamily="2" charset="2"/>
              <a:buChar char="ü"/>
            </a:pPr>
            <a:r>
              <a:rPr lang="en-US" sz="1400" b="0" i="0" dirty="0">
                <a:effectLst/>
                <a:latin typeface="Open Sans"/>
              </a:rPr>
              <a:t>Foster creativity by scheduling time to let your mind wander.</a:t>
            </a:r>
          </a:p>
          <a:p>
            <a:pPr marL="285750" indent="-285750" algn="l">
              <a:buFont typeface="Wingdings" panose="05000000000000000000" pitchFamily="2" charset="2"/>
              <a:buChar char="ü"/>
            </a:pPr>
            <a:r>
              <a:rPr lang="en-US" sz="1400" b="0" i="0" dirty="0">
                <a:effectLst/>
                <a:latin typeface="Open Sans"/>
              </a:rPr>
              <a:t>Break down large projects into a series of achievable milestones.</a:t>
            </a:r>
          </a:p>
          <a:p>
            <a:pPr algn="l"/>
            <a:endParaRPr lang="en-US" sz="1400" b="0" i="0" dirty="0">
              <a:effectLst/>
              <a:latin typeface="Open Sans"/>
            </a:endParaRPr>
          </a:p>
          <a:p>
            <a:pPr marL="285750" indent="-285750" algn="l">
              <a:buFont typeface="Wingdings" panose="05000000000000000000" pitchFamily="2" charset="2"/>
              <a:buChar char="Ø"/>
            </a:pPr>
            <a:r>
              <a:rPr lang="en-US" sz="1400" b="0" i="0" dirty="0">
                <a:effectLst/>
                <a:latin typeface="Open Sans"/>
              </a:rPr>
              <a:t>Self-discipline is a better predictor of academic performance than intelligence</a:t>
            </a:r>
          </a:p>
          <a:p>
            <a:pPr algn="l"/>
            <a:endParaRPr lang="en-US" sz="1400" b="0" i="0" dirty="0">
              <a:effectLst/>
              <a:latin typeface="Open Sans"/>
            </a:endParaRPr>
          </a:p>
          <a:p>
            <a:pPr marL="285750" indent="-285750" algn="l">
              <a:buFont typeface="Wingdings" panose="05000000000000000000" pitchFamily="2" charset="2"/>
              <a:buChar char="Ø"/>
            </a:pPr>
            <a:r>
              <a:rPr lang="en-US" sz="1400" b="0" i="0" dirty="0">
                <a:effectLst/>
                <a:latin typeface="Open Sans"/>
              </a:rPr>
              <a:t>Students assigned to mental contrasting activity (a visualization method) scored 20%-35% higher on quizzes than those who visualized obstacles standing in the way of earning a high score.</a:t>
            </a:r>
          </a:p>
          <a:p>
            <a:pPr algn="r"/>
            <a:endParaRPr lang="en-US" dirty="0">
              <a:latin typeface="Bahnschrift SemiLight" panose="020B0502040204020203" pitchFamily="34" charset="0"/>
            </a:endParaRPr>
          </a:p>
        </p:txBody>
      </p:sp>
      <p:pic>
        <p:nvPicPr>
          <p:cNvPr id="8" name="Picture 7">
            <a:extLst>
              <a:ext uri="{FF2B5EF4-FFF2-40B4-BE49-F238E27FC236}">
                <a16:creationId xmlns:a16="http://schemas.microsoft.com/office/drawing/2014/main" id="{34A4BA21-4088-4D43-97CE-B928BF5B97B1}"/>
              </a:ext>
            </a:extLst>
          </p:cNvPr>
          <p:cNvPicPr>
            <a:picLocks noChangeAspect="1"/>
          </p:cNvPicPr>
          <p:nvPr/>
        </p:nvPicPr>
        <p:blipFill>
          <a:blip r:embed="rId3"/>
          <a:stretch>
            <a:fillRect/>
          </a:stretch>
        </p:blipFill>
        <p:spPr>
          <a:xfrm>
            <a:off x="8489645" y="6454534"/>
            <a:ext cx="3554276" cy="237765"/>
          </a:xfrm>
          <a:prstGeom prst="rect">
            <a:avLst/>
          </a:prstGeom>
        </p:spPr>
      </p:pic>
    </p:spTree>
    <p:extLst>
      <p:ext uri="{BB962C8B-B14F-4D97-AF65-F5344CB8AC3E}">
        <p14:creationId xmlns:p14="http://schemas.microsoft.com/office/powerpoint/2010/main" val="3484539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B036424-FC4D-4152-BA08-4F9F252824A0}"/>
              </a:ext>
            </a:extLst>
          </p:cNvPr>
          <p:cNvSpPr/>
          <p:nvPr/>
        </p:nvSpPr>
        <p:spPr>
          <a:xfrm>
            <a:off x="879874" y="758291"/>
            <a:ext cx="4848837" cy="5106525"/>
          </a:xfrm>
          <a:prstGeom prst="roundRect">
            <a:avLst/>
          </a:prstGeom>
          <a:solidFill>
            <a:srgbClr val="E8F9F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1CE74-ADC5-4F32-890B-C9C7EBDF2605}"/>
              </a:ext>
            </a:extLst>
          </p:cNvPr>
          <p:cNvSpPr>
            <a:spLocks noGrp="1"/>
          </p:cNvSpPr>
          <p:nvPr>
            <p:ph type="ctrTitle"/>
          </p:nvPr>
        </p:nvSpPr>
        <p:spPr>
          <a:xfrm>
            <a:off x="1464599" y="1239462"/>
            <a:ext cx="3701458" cy="501242"/>
          </a:xfrm>
        </p:spPr>
        <p:txBody>
          <a:bodyPr>
            <a:normAutofit fontScale="90000"/>
          </a:bodyPr>
          <a:lstStyle/>
          <a:p>
            <a:r>
              <a:rPr lang="en-US" sz="3200" u="sng" dirty="0">
                <a:latin typeface="Bahnschrift SemiLight" panose="020B0502040204020203" pitchFamily="34" charset="0"/>
              </a:rPr>
              <a:t>For Worriers</a:t>
            </a:r>
          </a:p>
        </p:txBody>
      </p:sp>
      <p:sp>
        <p:nvSpPr>
          <p:cNvPr id="6" name="TextBox 5">
            <a:extLst>
              <a:ext uri="{FF2B5EF4-FFF2-40B4-BE49-F238E27FC236}">
                <a16:creationId xmlns:a16="http://schemas.microsoft.com/office/drawing/2014/main" id="{A54C7616-617B-43AD-8508-172E9ABBEF6F}"/>
              </a:ext>
            </a:extLst>
          </p:cNvPr>
          <p:cNvSpPr txBox="1"/>
          <p:nvPr/>
        </p:nvSpPr>
        <p:spPr>
          <a:xfrm>
            <a:off x="1190909" y="1843874"/>
            <a:ext cx="4248838" cy="4031873"/>
          </a:xfrm>
          <a:prstGeom prst="rect">
            <a:avLst/>
          </a:prstGeom>
          <a:noFill/>
        </p:spPr>
        <p:txBody>
          <a:bodyPr wrap="square" rtlCol="0">
            <a:spAutoFit/>
          </a:bodyPr>
          <a:lstStyle/>
          <a:p>
            <a:pPr marL="285750" indent="-285750" algn="l">
              <a:buFont typeface="Wingdings" panose="05000000000000000000" pitchFamily="2" charset="2"/>
              <a:buChar char="ü"/>
            </a:pPr>
            <a:r>
              <a:rPr lang="en-US" sz="1400" b="0" i="0" dirty="0">
                <a:effectLst/>
                <a:latin typeface="Open Sans"/>
              </a:rPr>
              <a:t>Focus on the task at hand rather than intrusive thoughts.</a:t>
            </a:r>
          </a:p>
          <a:p>
            <a:pPr marL="285750" indent="-285750" algn="l">
              <a:buFont typeface="Wingdings" panose="05000000000000000000" pitchFamily="2" charset="2"/>
              <a:buChar char="ü"/>
            </a:pPr>
            <a:r>
              <a:rPr lang="en-US" sz="1400" b="0" i="0" dirty="0">
                <a:effectLst/>
                <a:latin typeface="Open Sans"/>
              </a:rPr>
              <a:t>Push through anxiety by working on a little bit each day.</a:t>
            </a:r>
          </a:p>
          <a:p>
            <a:pPr marL="285750" indent="-285750" algn="l">
              <a:buFont typeface="Wingdings" panose="05000000000000000000" pitchFamily="2" charset="2"/>
              <a:buChar char="ü"/>
            </a:pPr>
            <a:r>
              <a:rPr lang="en-US" sz="1400" b="0" i="0" dirty="0">
                <a:effectLst/>
                <a:latin typeface="Open Sans"/>
              </a:rPr>
              <a:t>Ask for help creating a realistic timeline.</a:t>
            </a:r>
          </a:p>
          <a:p>
            <a:pPr algn="l">
              <a:buFont typeface="Arial" panose="020B0604020202020204" pitchFamily="34" charset="0"/>
              <a:buChar char="•"/>
            </a:pPr>
            <a:endParaRPr lang="en-US" sz="1400" b="0" i="0" dirty="0">
              <a:effectLst/>
              <a:latin typeface="Open Sans"/>
            </a:endParaRPr>
          </a:p>
          <a:p>
            <a:pPr marL="285750" indent="-285750" algn="l">
              <a:buFont typeface="Wingdings" panose="05000000000000000000" pitchFamily="2" charset="2"/>
              <a:buChar char="Ø"/>
            </a:pPr>
            <a:r>
              <a:rPr lang="en-US" sz="1400" b="0" i="0" dirty="0">
                <a:effectLst/>
                <a:latin typeface="Open Sans"/>
              </a:rPr>
              <a:t>Dopamine has a direct correlation to motivation, and its job is to encourage us to act. Lower levels of dopamine cause people to look for the easy way out while high levels of dopamine motivate people to work for intrinsic and extrinsic rewards.</a:t>
            </a:r>
          </a:p>
          <a:p>
            <a:pPr marL="285750" indent="-285750" algn="l">
              <a:buFont typeface="Wingdings" panose="05000000000000000000" pitchFamily="2" charset="2"/>
              <a:buChar char="Ø"/>
            </a:pPr>
            <a:r>
              <a:rPr lang="en-US" sz="1400" b="0" i="0" dirty="0">
                <a:effectLst/>
                <a:latin typeface="Open Sans"/>
              </a:rPr>
              <a:t>Test anxiety and preoccupation with performance have been identified as the greatest sources for negative performance. Learning proper study skills and test-taking strategies have shown to reduce anxiety.</a:t>
            </a:r>
          </a:p>
          <a:p>
            <a:pPr algn="r"/>
            <a:endParaRPr lang="en-US" dirty="0">
              <a:latin typeface="Bahnschrift SemiLight" panose="020B0502040204020203" pitchFamily="34" charset="0"/>
            </a:endParaRPr>
          </a:p>
        </p:txBody>
      </p:sp>
      <p:pic>
        <p:nvPicPr>
          <p:cNvPr id="4" name="Picture 3">
            <a:extLst>
              <a:ext uri="{FF2B5EF4-FFF2-40B4-BE49-F238E27FC236}">
                <a16:creationId xmlns:a16="http://schemas.microsoft.com/office/drawing/2014/main" id="{C02C5FFF-39A9-4383-A095-982968759D83}"/>
              </a:ext>
            </a:extLst>
          </p:cNvPr>
          <p:cNvPicPr>
            <a:picLocks noChangeAspect="1"/>
          </p:cNvPicPr>
          <p:nvPr/>
        </p:nvPicPr>
        <p:blipFill>
          <a:blip r:embed="rId3"/>
          <a:stretch>
            <a:fillRect/>
          </a:stretch>
        </p:blipFill>
        <p:spPr>
          <a:xfrm>
            <a:off x="8470984" y="6435872"/>
            <a:ext cx="3554276" cy="237765"/>
          </a:xfrm>
          <a:prstGeom prst="rect">
            <a:avLst/>
          </a:prstGeom>
        </p:spPr>
      </p:pic>
    </p:spTree>
    <p:extLst>
      <p:ext uri="{BB962C8B-B14F-4D97-AF65-F5344CB8AC3E}">
        <p14:creationId xmlns:p14="http://schemas.microsoft.com/office/powerpoint/2010/main" val="3644407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0257E2CEC63D4F9300CDF5AB9B342C" ma:contentTypeVersion="4" ma:contentTypeDescription="Create a new document." ma:contentTypeScope="" ma:versionID="d526b646ecf7e8415386ce48e7f64bd4">
  <xsd:schema xmlns:xsd="http://www.w3.org/2001/XMLSchema" xmlns:xs="http://www.w3.org/2001/XMLSchema" xmlns:p="http://schemas.microsoft.com/office/2006/metadata/properties" xmlns:ns3="d6cc1e71-5309-4700-a0bf-97b4bfa4dc13" targetNamespace="http://schemas.microsoft.com/office/2006/metadata/properties" ma:root="true" ma:fieldsID="72ec8f8b0d908f99dc38f469bdd9ec65" ns3:_="">
    <xsd:import namespace="d6cc1e71-5309-4700-a0bf-97b4bfa4dc1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cc1e71-5309-4700-a0bf-97b4bfa4dc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15EE30-462F-4D03-AF3E-248F4949E4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cc1e71-5309-4700-a0bf-97b4bfa4dc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859CB1-DE24-4CAB-AA73-A544845D04E6}">
  <ds:schemaRefs>
    <ds:schemaRef ds:uri="http://schemas.microsoft.com/sharepoint/v3/contenttype/forms"/>
  </ds:schemaRefs>
</ds:datastoreItem>
</file>

<file path=customXml/itemProps3.xml><?xml version="1.0" encoding="utf-8"?>
<ds:datastoreItem xmlns:ds="http://schemas.openxmlformats.org/officeDocument/2006/customXml" ds:itemID="{8FE55B96-B900-4D67-9FAB-BA20C82568A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6cc1e71-5309-4700-a0bf-97b4bfa4dc1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10688</TotalTime>
  <Words>2138</Words>
  <Application>Microsoft Office PowerPoint</Application>
  <PresentationFormat>Widescreen</PresentationFormat>
  <Paragraphs>191</Paragraphs>
  <Slides>32</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Bahnschrift SemiLight</vt:lpstr>
      <vt:lpstr>Calibri</vt:lpstr>
      <vt:lpstr>Calibri Light</vt:lpstr>
      <vt:lpstr>Flama</vt:lpstr>
      <vt:lpstr>Klavika</vt:lpstr>
      <vt:lpstr>Open Sans</vt:lpstr>
      <vt:lpstr>Wingdings</vt:lpstr>
      <vt:lpstr>Office Theme</vt:lpstr>
      <vt:lpstr>Study Skills &amp; Time Management</vt:lpstr>
      <vt:lpstr>The Archetypes</vt:lpstr>
      <vt:lpstr>The Dreamer</vt:lpstr>
      <vt:lpstr>The Worrier</vt:lpstr>
      <vt:lpstr>The Perfectionist</vt:lpstr>
      <vt:lpstr>The Crisis Maker</vt:lpstr>
      <vt:lpstr>The Over-Doer</vt:lpstr>
      <vt:lpstr>For Dreamers</vt:lpstr>
      <vt:lpstr>For Worriers</vt:lpstr>
      <vt:lpstr>For Perfectionists</vt:lpstr>
      <vt:lpstr>For Crisis Makers</vt:lpstr>
      <vt:lpstr>For Over-Doers</vt:lpstr>
      <vt:lpstr>4 Types of Learning</vt:lpstr>
      <vt:lpstr>Visual</vt:lpstr>
      <vt:lpstr>Auditory</vt:lpstr>
      <vt:lpstr>Kinesthetic </vt:lpstr>
      <vt:lpstr>Reading &amp; Writing </vt:lpstr>
      <vt:lpstr>Tips, Tricks, and Methods</vt:lpstr>
      <vt:lpstr>Tips, Tricks, and Methods</vt:lpstr>
      <vt:lpstr>Tips, Tricks, and Methods</vt:lpstr>
      <vt:lpstr>Tips, Tricks, and Methods</vt:lpstr>
      <vt:lpstr>Tips, Tricks, and Methods</vt:lpstr>
      <vt:lpstr>Tips, Tricks, and Methods</vt:lpstr>
      <vt:lpstr>Tips, Tricks, and Methods</vt:lpstr>
      <vt:lpstr>Tips, Tricks, and Methods</vt:lpstr>
      <vt:lpstr>Tips, Tricks, and Methods</vt:lpstr>
      <vt:lpstr>Tips, Tricks, and Methods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Skills &amp; Time Management</dc:title>
  <dc:creator>Wade, Mike S</dc:creator>
  <cp:lastModifiedBy>Wade, Mike S</cp:lastModifiedBy>
  <cp:revision>35</cp:revision>
  <dcterms:created xsi:type="dcterms:W3CDTF">2020-09-02T20:21:33Z</dcterms:created>
  <dcterms:modified xsi:type="dcterms:W3CDTF">2020-12-17T23:07:51Z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0x010100600257E2CEC63D4F9300CDF5AB9B342C</vt:lpwstr>
  </property>
</Properties>
</file>